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704" r:id="rId5"/>
    <p:sldId id="1745" r:id="rId6"/>
    <p:sldId id="1740" r:id="rId7"/>
    <p:sldId id="1760" r:id="rId8"/>
    <p:sldId id="1744" r:id="rId9"/>
    <p:sldId id="1753" r:id="rId10"/>
    <p:sldId id="1732" r:id="rId11"/>
    <p:sldId id="1727" r:id="rId12"/>
    <p:sldId id="1741" r:id="rId13"/>
    <p:sldId id="1750" r:id="rId14"/>
    <p:sldId id="1755" r:id="rId15"/>
    <p:sldId id="653" r:id="rId16"/>
    <p:sldId id="1754" r:id="rId17"/>
    <p:sldId id="671" r:id="rId18"/>
    <p:sldId id="1757" r:id="rId19"/>
    <p:sldId id="657" r:id="rId20"/>
    <p:sldId id="670" r:id="rId21"/>
    <p:sldId id="660" r:id="rId22"/>
    <p:sldId id="1758" r:id="rId23"/>
    <p:sldId id="658" r:id="rId24"/>
    <p:sldId id="659" r:id="rId25"/>
    <p:sldId id="1751" r:id="rId26"/>
    <p:sldId id="664" r:id="rId27"/>
    <p:sldId id="665" r:id="rId28"/>
    <p:sldId id="668" r:id="rId29"/>
    <p:sldId id="662" r:id="rId30"/>
    <p:sldId id="663" r:id="rId31"/>
    <p:sldId id="1759" r:id="rId32"/>
    <p:sldId id="1762" r:id="rId33"/>
    <p:sldId id="1738" r:id="rId34"/>
    <p:sldId id="1752"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2" userDrawn="1">
          <p15:clr>
            <a:srgbClr val="A4A3A4"/>
          </p15:clr>
        </p15:guide>
        <p15:guide id="2" pos="4037"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Stevens" initials="PS" lastIdx="3" clrIdx="0"/>
  <p:cmAuthor id="1" name="Larkin, Emily" initials="LE" lastIdx="10" clrIdx="1">
    <p:extLst>
      <p:ext uri="{19B8F6BF-5375-455C-9EA6-DF929625EA0E}">
        <p15:presenceInfo xmlns:p15="http://schemas.microsoft.com/office/powerpoint/2012/main" userId="S::Emily.Larkin@kpmg.co.uk::459de071-1750-46dc-84a0-bea8b54c93f9" providerId="AD"/>
      </p:ext>
    </p:extLst>
  </p:cmAuthor>
  <p:cmAuthor id="2" name="MARTIN, Rebecca (EAST KENT HOSPITALS UNIVERSITY NHS FOUNDATION TRUST)" initials="MR(KHUNFT" lastIdx="2" clrIdx="2">
    <p:extLst>
      <p:ext uri="{19B8F6BF-5375-455C-9EA6-DF929625EA0E}">
        <p15:presenceInfo xmlns:p15="http://schemas.microsoft.com/office/powerpoint/2012/main" userId="S-1-5-21-220168924-4293264303-174004446-51004" providerId="AD"/>
      </p:ext>
    </p:extLst>
  </p:cmAuthor>
  <p:cmAuthor id="3" name="Pullan, Felicity" initials="PF" lastIdx="3" clrIdx="3">
    <p:extLst>
      <p:ext uri="{19B8F6BF-5375-455C-9EA6-DF929625EA0E}">
        <p15:presenceInfo xmlns:p15="http://schemas.microsoft.com/office/powerpoint/2012/main" userId="S::Felicity.Pullan@kpmg.co.uk::4fff7519-f2e9-4bd8-9e73-c76ba817c1ef" providerId="AD"/>
      </p:ext>
    </p:extLst>
  </p:cmAuthor>
  <p:cmAuthor id="4" name="Garro Olivares, Mariana" initials="GOM" lastIdx="1" clrIdx="4">
    <p:extLst>
      <p:ext uri="{19B8F6BF-5375-455C-9EA6-DF929625EA0E}">
        <p15:presenceInfo xmlns:p15="http://schemas.microsoft.com/office/powerpoint/2012/main" userId="S::Mariana.GarroOlivares@KPMG.co.uk::5640a127-a160-4c61-aa7e-0f1fa1f9eb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6E6E6"/>
    <a:srgbClr val="0069B4"/>
    <a:srgbClr val="952772"/>
    <a:srgbClr val="952773"/>
    <a:srgbClr val="14A88C"/>
    <a:srgbClr val="F59C00"/>
    <a:srgbClr val="C00D78"/>
    <a:srgbClr val="F99D1C"/>
    <a:srgbClr val="1EB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08" autoAdjust="0"/>
    <p:restoredTop sz="94660"/>
  </p:normalViewPr>
  <p:slideViewPr>
    <p:cSldViewPr snapToGrid="0">
      <p:cViewPr varScale="1">
        <p:scale>
          <a:sx n="105" d="100"/>
          <a:sy n="105" d="100"/>
        </p:scale>
        <p:origin x="2268" y="96"/>
      </p:cViewPr>
      <p:guideLst>
        <p:guide pos="4082"/>
        <p:guide pos="403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7760BA-04A8-4D2C-8935-00BA12C9F7F7}" type="datetimeFigureOut">
              <a:rPr lang="en-GB" smtClean="0"/>
              <a:t>28/06/2021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297D91-CE0D-419B-B938-FC5A14594642}" type="slidenum">
              <a:rPr lang="en-GB" smtClean="0"/>
              <a:t>‹#›</a:t>
            </a:fld>
            <a:endParaRPr lang="en-GB" dirty="0"/>
          </a:p>
        </p:txBody>
      </p:sp>
    </p:spTree>
    <p:extLst>
      <p:ext uri="{BB962C8B-B14F-4D97-AF65-F5344CB8AC3E}">
        <p14:creationId xmlns:p14="http://schemas.microsoft.com/office/powerpoint/2010/main" val="49000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370160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608466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49854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24835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51759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15668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3463190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30692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190978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133656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383101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4706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172541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368652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331601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300426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89725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95573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2E6F2-6E29-4477-A4AB-D70D8DEDED2D}"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258265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9011684-B716-44B1-AC16-73917E3B73B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781" t="14050" b="11944"/>
          <a:stretch/>
        </p:blipFill>
        <p:spPr>
          <a:xfrm>
            <a:off x="6610662" y="145814"/>
            <a:ext cx="2533338" cy="1272162"/>
          </a:xfrm>
          <a:prstGeom prst="rect">
            <a:avLst/>
          </a:prstGeom>
        </p:spPr>
      </p:pic>
      <p:sp>
        <p:nvSpPr>
          <p:cNvPr id="2" name="Title 1"/>
          <p:cNvSpPr>
            <a:spLocks noGrp="1"/>
          </p:cNvSpPr>
          <p:nvPr>
            <p:ph type="ctrTitle"/>
          </p:nvPr>
        </p:nvSpPr>
        <p:spPr>
          <a:xfrm>
            <a:off x="0" y="2276872"/>
            <a:ext cx="9144000" cy="1584176"/>
          </a:xfrm>
          <a:solidFill>
            <a:srgbClr val="0072C6"/>
          </a:solidFill>
        </p:spPr>
        <p:txBody>
          <a:bodyPr lIns="180023" tIns="180023" rIns="180023" bIns="180023">
            <a:normAutofit/>
          </a:bodyPr>
          <a:lstStyle>
            <a:lvl1pPr>
              <a:spcAft>
                <a:spcPts val="1200"/>
              </a:spcAft>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4F9B8633-9DBA-484F-9654-655A44BB32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1202" t="40463" r="18798" b="15637"/>
          <a:stretch/>
        </p:blipFill>
        <p:spPr>
          <a:xfrm>
            <a:off x="0" y="4185895"/>
            <a:ext cx="4796852" cy="2339449"/>
          </a:xfrm>
          <a:prstGeom prst="rect">
            <a:avLst/>
          </a:prstGeom>
        </p:spPr>
      </p:pic>
      <p:pic>
        <p:nvPicPr>
          <p:cNvPr id="8" name="Picture 7">
            <a:extLst>
              <a:ext uri="{FF2B5EF4-FFF2-40B4-BE49-F238E27FC236}">
                <a16:creationId xmlns:a16="http://schemas.microsoft.com/office/drawing/2014/main" id="{7405A1E0-AFF7-4333-93ED-40FFA31A79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7707" y="6172651"/>
            <a:ext cx="935468" cy="610398"/>
          </a:xfrm>
          <a:prstGeom prst="rect">
            <a:avLst/>
          </a:prstGeom>
        </p:spPr>
      </p:pic>
      <p:sp>
        <p:nvSpPr>
          <p:cNvPr id="9" name="object 35">
            <a:extLst>
              <a:ext uri="{FF2B5EF4-FFF2-40B4-BE49-F238E27FC236}">
                <a16:creationId xmlns:a16="http://schemas.microsoft.com/office/drawing/2014/main" id="{2CCD8627-F4B4-4106-BCCF-37A0959B5B08}"/>
              </a:ext>
            </a:extLst>
          </p:cNvPr>
          <p:cNvSpPr/>
          <p:nvPr userDrawn="1"/>
        </p:nvSpPr>
        <p:spPr>
          <a:xfrm>
            <a:off x="-585076" y="2645833"/>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5E1B55"/>
          </a:solidFill>
        </p:spPr>
        <p:txBody>
          <a:bodyPr wrap="square" lIns="0" tIns="0" rIns="0" bIns="0" rtlCol="0"/>
          <a:lstStyle/>
          <a:p>
            <a:endParaRPr dirty="0"/>
          </a:p>
        </p:txBody>
      </p:sp>
      <p:sp>
        <p:nvSpPr>
          <p:cNvPr id="10" name="object 35">
            <a:extLst>
              <a:ext uri="{FF2B5EF4-FFF2-40B4-BE49-F238E27FC236}">
                <a16:creationId xmlns:a16="http://schemas.microsoft.com/office/drawing/2014/main" id="{94D72E23-1DC7-4BA0-B31F-BF76EA3F67A2}"/>
              </a:ext>
            </a:extLst>
          </p:cNvPr>
          <p:cNvSpPr/>
          <p:nvPr userDrawn="1"/>
        </p:nvSpPr>
        <p:spPr>
          <a:xfrm>
            <a:off x="-585076" y="4076778"/>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7D6D"/>
          </a:solidFill>
        </p:spPr>
        <p:txBody>
          <a:bodyPr wrap="square" lIns="0" tIns="0" rIns="0" bIns="0" rtlCol="0"/>
          <a:lstStyle/>
          <a:p>
            <a:endParaRPr dirty="0"/>
          </a:p>
        </p:txBody>
      </p:sp>
      <p:sp>
        <p:nvSpPr>
          <p:cNvPr id="11" name="object 35">
            <a:extLst>
              <a:ext uri="{FF2B5EF4-FFF2-40B4-BE49-F238E27FC236}">
                <a16:creationId xmlns:a16="http://schemas.microsoft.com/office/drawing/2014/main" id="{C54EFE9F-77FA-4106-9962-6777A19EC53E}"/>
              </a:ext>
            </a:extLst>
          </p:cNvPr>
          <p:cNvSpPr/>
          <p:nvPr userDrawn="1"/>
        </p:nvSpPr>
        <p:spPr>
          <a:xfrm>
            <a:off x="-585076" y="2276872"/>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561B5B"/>
          </a:solidFill>
        </p:spPr>
        <p:txBody>
          <a:bodyPr wrap="square" lIns="0" tIns="0" rIns="0" bIns="0" rtlCol="0"/>
          <a:lstStyle/>
          <a:p>
            <a:endParaRPr dirty="0"/>
          </a:p>
        </p:txBody>
      </p:sp>
      <p:sp>
        <p:nvSpPr>
          <p:cNvPr id="12" name="object 35">
            <a:extLst>
              <a:ext uri="{FF2B5EF4-FFF2-40B4-BE49-F238E27FC236}">
                <a16:creationId xmlns:a16="http://schemas.microsoft.com/office/drawing/2014/main" id="{08E73A15-1050-4C4D-8CFE-7C01557C42E7}"/>
              </a:ext>
            </a:extLst>
          </p:cNvPr>
          <p:cNvSpPr/>
          <p:nvPr userDrawn="1"/>
        </p:nvSpPr>
        <p:spPr>
          <a:xfrm>
            <a:off x="-585076" y="5598242"/>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F26122"/>
          </a:solidFill>
        </p:spPr>
        <p:txBody>
          <a:bodyPr wrap="square" lIns="0" tIns="0" rIns="0" bIns="0" rtlCol="0"/>
          <a:lstStyle/>
          <a:p>
            <a:endParaRPr dirty="0"/>
          </a:p>
        </p:txBody>
      </p:sp>
      <p:sp>
        <p:nvSpPr>
          <p:cNvPr id="13" name="object 35">
            <a:extLst>
              <a:ext uri="{FF2B5EF4-FFF2-40B4-BE49-F238E27FC236}">
                <a16:creationId xmlns:a16="http://schemas.microsoft.com/office/drawing/2014/main" id="{11920F35-D666-4226-AD77-2E85079492A9}"/>
              </a:ext>
            </a:extLst>
          </p:cNvPr>
          <p:cNvSpPr/>
          <p:nvPr userDrawn="1"/>
        </p:nvSpPr>
        <p:spPr>
          <a:xfrm>
            <a:off x="-585076" y="4837510"/>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4AA147"/>
          </a:solidFill>
        </p:spPr>
        <p:txBody>
          <a:bodyPr wrap="square" lIns="0" tIns="0" rIns="0" bIns="0" rtlCol="0"/>
          <a:lstStyle/>
          <a:p>
            <a:endParaRPr dirty="0"/>
          </a:p>
        </p:txBody>
      </p:sp>
      <p:sp>
        <p:nvSpPr>
          <p:cNvPr id="14" name="object 35">
            <a:extLst>
              <a:ext uri="{FF2B5EF4-FFF2-40B4-BE49-F238E27FC236}">
                <a16:creationId xmlns:a16="http://schemas.microsoft.com/office/drawing/2014/main" id="{98348F3B-9C9E-4396-80F7-9F56EFC7CB11}"/>
              </a:ext>
            </a:extLst>
          </p:cNvPr>
          <p:cNvSpPr/>
          <p:nvPr userDrawn="1"/>
        </p:nvSpPr>
        <p:spPr>
          <a:xfrm>
            <a:off x="-585076" y="3383755"/>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BE1B82"/>
          </a:solidFill>
        </p:spPr>
        <p:txBody>
          <a:bodyPr wrap="square" lIns="0" tIns="0" rIns="0" bIns="0" rtlCol="0"/>
          <a:lstStyle/>
          <a:p>
            <a:endParaRPr dirty="0"/>
          </a:p>
        </p:txBody>
      </p:sp>
      <p:sp>
        <p:nvSpPr>
          <p:cNvPr id="15" name="object 35">
            <a:extLst>
              <a:ext uri="{FF2B5EF4-FFF2-40B4-BE49-F238E27FC236}">
                <a16:creationId xmlns:a16="http://schemas.microsoft.com/office/drawing/2014/main" id="{B3C04486-C41C-47BE-B914-C28887FEDDB1}"/>
              </a:ext>
            </a:extLst>
          </p:cNvPr>
          <p:cNvSpPr/>
          <p:nvPr userDrawn="1"/>
        </p:nvSpPr>
        <p:spPr>
          <a:xfrm>
            <a:off x="-585076" y="4457144"/>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AF92"/>
          </a:solidFill>
        </p:spPr>
        <p:txBody>
          <a:bodyPr wrap="square" lIns="0" tIns="0" rIns="0" bIns="0" rtlCol="0"/>
          <a:lstStyle/>
          <a:p>
            <a:endParaRPr dirty="0"/>
          </a:p>
        </p:txBody>
      </p:sp>
      <p:sp>
        <p:nvSpPr>
          <p:cNvPr id="16" name="object 35">
            <a:extLst>
              <a:ext uri="{FF2B5EF4-FFF2-40B4-BE49-F238E27FC236}">
                <a16:creationId xmlns:a16="http://schemas.microsoft.com/office/drawing/2014/main" id="{7A74EC1B-1411-4F0C-950E-D6F790E469F4}"/>
              </a:ext>
            </a:extLst>
          </p:cNvPr>
          <p:cNvSpPr/>
          <p:nvPr userDrawn="1"/>
        </p:nvSpPr>
        <p:spPr>
          <a:xfrm>
            <a:off x="-585076" y="3014794"/>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952772"/>
          </a:solidFill>
        </p:spPr>
        <p:txBody>
          <a:bodyPr wrap="square" lIns="0" tIns="0" rIns="0" bIns="0" rtlCol="0"/>
          <a:lstStyle/>
          <a:p>
            <a:endParaRPr dirty="0"/>
          </a:p>
        </p:txBody>
      </p:sp>
      <p:sp>
        <p:nvSpPr>
          <p:cNvPr id="17" name="object 35">
            <a:extLst>
              <a:ext uri="{FF2B5EF4-FFF2-40B4-BE49-F238E27FC236}">
                <a16:creationId xmlns:a16="http://schemas.microsoft.com/office/drawing/2014/main" id="{3DD801DD-A1BE-4A05-9A56-68761B9C2769}"/>
              </a:ext>
            </a:extLst>
          </p:cNvPr>
          <p:cNvSpPr/>
          <p:nvPr userDrawn="1"/>
        </p:nvSpPr>
        <p:spPr>
          <a:xfrm>
            <a:off x="-585076" y="5978607"/>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F99D1C"/>
          </a:solidFill>
        </p:spPr>
        <p:txBody>
          <a:bodyPr wrap="square" lIns="0" tIns="0" rIns="0" bIns="0" rtlCol="0"/>
          <a:lstStyle/>
          <a:p>
            <a:endParaRPr dirty="0"/>
          </a:p>
        </p:txBody>
      </p:sp>
      <p:sp>
        <p:nvSpPr>
          <p:cNvPr id="18" name="object 35">
            <a:extLst>
              <a:ext uri="{FF2B5EF4-FFF2-40B4-BE49-F238E27FC236}">
                <a16:creationId xmlns:a16="http://schemas.microsoft.com/office/drawing/2014/main" id="{3C775C69-78EC-450E-8136-2A52B505EBBF}"/>
              </a:ext>
            </a:extLst>
          </p:cNvPr>
          <p:cNvSpPr/>
          <p:nvPr userDrawn="1"/>
        </p:nvSpPr>
        <p:spPr>
          <a:xfrm>
            <a:off x="-585076" y="5217876"/>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73BF44"/>
          </a:solidFill>
        </p:spPr>
        <p:txBody>
          <a:bodyPr wrap="square" lIns="0" tIns="0" rIns="0" bIns="0" rtlCol="0"/>
          <a:lstStyle/>
          <a:p>
            <a:endParaRPr dirty="0"/>
          </a:p>
        </p:txBody>
      </p:sp>
      <p:sp>
        <p:nvSpPr>
          <p:cNvPr id="19" name="object 35">
            <a:extLst>
              <a:ext uri="{FF2B5EF4-FFF2-40B4-BE49-F238E27FC236}">
                <a16:creationId xmlns:a16="http://schemas.microsoft.com/office/drawing/2014/main" id="{88FFA565-0468-4E43-BCF4-6C6524C1E28E}"/>
              </a:ext>
            </a:extLst>
          </p:cNvPr>
          <p:cNvSpPr/>
          <p:nvPr userDrawn="1"/>
        </p:nvSpPr>
        <p:spPr>
          <a:xfrm>
            <a:off x="-585076" y="1264786"/>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1EB6EB"/>
          </a:solidFill>
        </p:spPr>
        <p:txBody>
          <a:bodyPr wrap="square" lIns="0" tIns="0" rIns="0" bIns="0" rtlCol="0"/>
          <a:lstStyle/>
          <a:p>
            <a:endParaRPr dirty="0"/>
          </a:p>
        </p:txBody>
      </p:sp>
      <p:sp>
        <p:nvSpPr>
          <p:cNvPr id="20" name="object 35">
            <a:extLst>
              <a:ext uri="{FF2B5EF4-FFF2-40B4-BE49-F238E27FC236}">
                <a16:creationId xmlns:a16="http://schemas.microsoft.com/office/drawing/2014/main" id="{BB0698A5-98DD-4906-A1E2-412B9485B57A}"/>
              </a:ext>
            </a:extLst>
          </p:cNvPr>
          <p:cNvSpPr/>
          <p:nvPr userDrawn="1"/>
        </p:nvSpPr>
        <p:spPr>
          <a:xfrm>
            <a:off x="-585076" y="895825"/>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72C6"/>
          </a:solidFill>
        </p:spPr>
        <p:txBody>
          <a:bodyPr wrap="square" lIns="0" tIns="0" rIns="0" bIns="0" rtlCol="0"/>
          <a:lstStyle/>
          <a:p>
            <a:endParaRPr dirty="0"/>
          </a:p>
        </p:txBody>
      </p:sp>
      <p:sp>
        <p:nvSpPr>
          <p:cNvPr id="21" name="object 35">
            <a:extLst>
              <a:ext uri="{FF2B5EF4-FFF2-40B4-BE49-F238E27FC236}">
                <a16:creationId xmlns:a16="http://schemas.microsoft.com/office/drawing/2014/main" id="{65B387F5-69E7-4A16-8838-91463FE88D6B}"/>
              </a:ext>
            </a:extLst>
          </p:cNvPr>
          <p:cNvSpPr/>
          <p:nvPr userDrawn="1"/>
        </p:nvSpPr>
        <p:spPr>
          <a:xfrm>
            <a:off x="-585076" y="1633747"/>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C7DA2F"/>
          </a:solidFill>
        </p:spPr>
        <p:txBody>
          <a:bodyPr wrap="square" lIns="0" tIns="0" rIns="0" bIns="0" rtlCol="0"/>
          <a:lstStyle/>
          <a:p>
            <a:endParaRPr dirty="0"/>
          </a:p>
        </p:txBody>
      </p:sp>
    </p:spTree>
    <p:extLst>
      <p:ext uri="{BB962C8B-B14F-4D97-AF65-F5344CB8AC3E}">
        <p14:creationId xmlns:p14="http://schemas.microsoft.com/office/powerpoint/2010/main" val="9478242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orient="horz" pos="22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C7408-0EEA-43F3-999D-D85AF9743CC9}"/>
              </a:ext>
            </a:extLst>
          </p:cNvPr>
          <p:cNvSpPr>
            <a:spLocks noGrp="1"/>
          </p:cNvSpPr>
          <p:nvPr>
            <p:ph type="title"/>
          </p:nvPr>
        </p:nvSpPr>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18BBD81C-795B-454A-A79E-8430D5624CA0}"/>
              </a:ext>
            </a:extLst>
          </p:cNvPr>
          <p:cNvSpPr>
            <a:spLocks noGrp="1"/>
          </p:cNvSpPr>
          <p:nvPr>
            <p:ph type="body" sz="quarter" idx="10"/>
          </p:nvPr>
        </p:nvSpPr>
        <p:spPr>
          <a:xfrm>
            <a:off x="250825" y="1019332"/>
            <a:ext cx="8642350" cy="5002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505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65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BE5A1B-ACF1-43A6-9120-2AF83BD4232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604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0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ulm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6E574B-CDBB-446D-B80B-50D8E05740D4}"/>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A188F2A1-3018-4A63-BB1D-FEFC9057D5F9}"/>
              </a:ext>
            </a:extLst>
          </p:cNvPr>
          <p:cNvSpPr>
            <a:spLocks noGrp="1"/>
          </p:cNvSpPr>
          <p:nvPr>
            <p:ph type="body" sz="quarter" idx="12"/>
          </p:nvPr>
        </p:nvSpPr>
        <p:spPr>
          <a:xfrm>
            <a:off x="250825" y="1019332"/>
            <a:ext cx="4249738" cy="5002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3F795EF-F7B8-432D-95A1-483776E4D6F4}"/>
              </a:ext>
            </a:extLst>
          </p:cNvPr>
          <p:cNvSpPr>
            <a:spLocks noGrp="1"/>
          </p:cNvSpPr>
          <p:nvPr>
            <p:ph type="body" sz="quarter" idx="13"/>
          </p:nvPr>
        </p:nvSpPr>
        <p:spPr>
          <a:xfrm>
            <a:off x="4643437" y="1019332"/>
            <a:ext cx="4249738" cy="5002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188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7" y="188912"/>
            <a:ext cx="8089613" cy="576263"/>
          </a:xfrm>
        </p:spPr>
        <p:txBody>
          <a:bodyPr>
            <a:normAutofit/>
          </a:bodyPr>
          <a:lstStyle>
            <a:lvl1pPr algn="l">
              <a:defRPr sz="2400" b="1">
                <a:solidFill>
                  <a:srgbClr val="0072C6"/>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5"/>
          <p:cNvSpPr>
            <a:spLocks noGrp="1"/>
          </p:cNvSpPr>
          <p:nvPr>
            <p:ph type="sldNum" sz="quarter" idx="4"/>
          </p:nvPr>
        </p:nvSpPr>
        <p:spPr>
          <a:xfrm>
            <a:off x="323528"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2AAC3-7708-490C-B953-EB5A95F6A418}" type="slidenum">
              <a:rPr lang="en-GB" smtClean="0"/>
              <a:pPr/>
              <a:t>‹#›</a:t>
            </a:fld>
            <a:endParaRPr lang="en-GB" dirty="0"/>
          </a:p>
        </p:txBody>
      </p:sp>
    </p:spTree>
    <p:extLst>
      <p:ext uri="{BB962C8B-B14F-4D97-AF65-F5344CB8AC3E}">
        <p14:creationId xmlns:p14="http://schemas.microsoft.com/office/powerpoint/2010/main" val="89941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6" y="188914"/>
            <a:ext cx="6599680" cy="576262"/>
          </a:xfrm>
          <a:prstGeom prst="rect">
            <a:avLst/>
          </a:prstGeom>
        </p:spPr>
        <p:txBody>
          <a:bodyPr vert="horz" lIns="0" tIns="0" rIns="0" bIns="0" rtlCol="0" anchor="ctr">
            <a:normAutofit/>
          </a:bodyPr>
          <a:lstStyle/>
          <a:p>
            <a:r>
              <a:rPr lang="en-US"/>
              <a:t>Click to edit Master title style</a:t>
            </a:r>
            <a:endParaRPr lang="en-GB"/>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57707" y="6172651"/>
            <a:ext cx="935468" cy="610398"/>
          </a:xfrm>
          <a:prstGeom prst="rect">
            <a:avLst/>
          </a:prstGeom>
        </p:spPr>
      </p:pic>
      <p:pic>
        <p:nvPicPr>
          <p:cNvPr id="15" name="Picture 14"/>
          <p:cNvPicPr>
            <a:picLocks noChangeAspect="1"/>
          </p:cNvPicPr>
          <p:nvPr userDrawn="1"/>
        </p:nvPicPr>
        <p:blipFill rotWithShape="1">
          <a:blip r:embed="rId10" cstate="print">
            <a:extLst>
              <a:ext uri="{28A0092B-C50C-407E-A947-70E740481C1C}">
                <a14:useLocalDpi xmlns:a14="http://schemas.microsoft.com/office/drawing/2010/main" val="0"/>
              </a:ext>
            </a:extLst>
          </a:blip>
          <a:srcRect l="33781" t="14050" b="11944"/>
          <a:stretch/>
        </p:blipFill>
        <p:spPr>
          <a:xfrm>
            <a:off x="7234526" y="62582"/>
            <a:ext cx="1905237" cy="956750"/>
          </a:xfrm>
          <a:prstGeom prst="rect">
            <a:avLst/>
          </a:prstGeom>
        </p:spPr>
      </p:pic>
      <p:sp>
        <p:nvSpPr>
          <p:cNvPr id="16" name="object 35"/>
          <p:cNvSpPr/>
          <p:nvPr userDrawn="1"/>
        </p:nvSpPr>
        <p:spPr>
          <a:xfrm>
            <a:off x="-585076" y="2645833"/>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5E1B55"/>
          </a:solidFill>
        </p:spPr>
        <p:txBody>
          <a:bodyPr wrap="square" lIns="0" tIns="0" rIns="0" bIns="0" rtlCol="0"/>
          <a:lstStyle/>
          <a:p>
            <a:endParaRPr dirty="0"/>
          </a:p>
        </p:txBody>
      </p:sp>
      <p:sp>
        <p:nvSpPr>
          <p:cNvPr id="17" name="object 35"/>
          <p:cNvSpPr/>
          <p:nvPr userDrawn="1"/>
        </p:nvSpPr>
        <p:spPr>
          <a:xfrm>
            <a:off x="-585076" y="4076778"/>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7D6D"/>
          </a:solidFill>
        </p:spPr>
        <p:txBody>
          <a:bodyPr wrap="square" lIns="0" tIns="0" rIns="0" bIns="0" rtlCol="0"/>
          <a:lstStyle/>
          <a:p>
            <a:endParaRPr dirty="0"/>
          </a:p>
        </p:txBody>
      </p:sp>
      <p:sp>
        <p:nvSpPr>
          <p:cNvPr id="18" name="object 35"/>
          <p:cNvSpPr/>
          <p:nvPr userDrawn="1"/>
        </p:nvSpPr>
        <p:spPr>
          <a:xfrm>
            <a:off x="-585076" y="2276872"/>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561B5B"/>
          </a:solidFill>
        </p:spPr>
        <p:txBody>
          <a:bodyPr wrap="square" lIns="0" tIns="0" rIns="0" bIns="0" rtlCol="0"/>
          <a:lstStyle/>
          <a:p>
            <a:endParaRPr dirty="0"/>
          </a:p>
        </p:txBody>
      </p:sp>
      <p:sp>
        <p:nvSpPr>
          <p:cNvPr id="19" name="object 35"/>
          <p:cNvSpPr/>
          <p:nvPr userDrawn="1"/>
        </p:nvSpPr>
        <p:spPr>
          <a:xfrm>
            <a:off x="-585076" y="5598242"/>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F26122"/>
          </a:solidFill>
        </p:spPr>
        <p:txBody>
          <a:bodyPr wrap="square" lIns="0" tIns="0" rIns="0" bIns="0" rtlCol="0"/>
          <a:lstStyle/>
          <a:p>
            <a:endParaRPr dirty="0"/>
          </a:p>
        </p:txBody>
      </p:sp>
      <p:sp>
        <p:nvSpPr>
          <p:cNvPr id="20" name="object 35"/>
          <p:cNvSpPr/>
          <p:nvPr userDrawn="1"/>
        </p:nvSpPr>
        <p:spPr>
          <a:xfrm>
            <a:off x="-585076" y="4837510"/>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4AA147"/>
          </a:solidFill>
        </p:spPr>
        <p:txBody>
          <a:bodyPr wrap="square" lIns="0" tIns="0" rIns="0" bIns="0" rtlCol="0"/>
          <a:lstStyle/>
          <a:p>
            <a:endParaRPr dirty="0"/>
          </a:p>
        </p:txBody>
      </p:sp>
      <p:sp>
        <p:nvSpPr>
          <p:cNvPr id="21" name="object 35"/>
          <p:cNvSpPr/>
          <p:nvPr userDrawn="1"/>
        </p:nvSpPr>
        <p:spPr>
          <a:xfrm>
            <a:off x="-585076" y="3383755"/>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BE1B82"/>
          </a:solidFill>
        </p:spPr>
        <p:txBody>
          <a:bodyPr wrap="square" lIns="0" tIns="0" rIns="0" bIns="0" rtlCol="0"/>
          <a:lstStyle/>
          <a:p>
            <a:endParaRPr dirty="0"/>
          </a:p>
        </p:txBody>
      </p:sp>
      <p:sp>
        <p:nvSpPr>
          <p:cNvPr id="22" name="object 35"/>
          <p:cNvSpPr/>
          <p:nvPr userDrawn="1"/>
        </p:nvSpPr>
        <p:spPr>
          <a:xfrm>
            <a:off x="-585076" y="4457144"/>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AF92"/>
          </a:solidFill>
        </p:spPr>
        <p:txBody>
          <a:bodyPr wrap="square" lIns="0" tIns="0" rIns="0" bIns="0" rtlCol="0"/>
          <a:lstStyle/>
          <a:p>
            <a:endParaRPr dirty="0"/>
          </a:p>
        </p:txBody>
      </p:sp>
      <p:sp>
        <p:nvSpPr>
          <p:cNvPr id="23" name="object 35"/>
          <p:cNvSpPr/>
          <p:nvPr userDrawn="1"/>
        </p:nvSpPr>
        <p:spPr>
          <a:xfrm>
            <a:off x="-585076" y="3014794"/>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952772"/>
          </a:solidFill>
        </p:spPr>
        <p:txBody>
          <a:bodyPr wrap="square" lIns="0" tIns="0" rIns="0" bIns="0" rtlCol="0"/>
          <a:lstStyle/>
          <a:p>
            <a:endParaRPr dirty="0"/>
          </a:p>
        </p:txBody>
      </p:sp>
      <p:sp>
        <p:nvSpPr>
          <p:cNvPr id="24" name="object 35"/>
          <p:cNvSpPr/>
          <p:nvPr userDrawn="1"/>
        </p:nvSpPr>
        <p:spPr>
          <a:xfrm>
            <a:off x="-585076" y="5978607"/>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F99D1C"/>
          </a:solidFill>
        </p:spPr>
        <p:txBody>
          <a:bodyPr wrap="square" lIns="0" tIns="0" rIns="0" bIns="0" rtlCol="0"/>
          <a:lstStyle/>
          <a:p>
            <a:endParaRPr dirty="0"/>
          </a:p>
        </p:txBody>
      </p:sp>
      <p:sp>
        <p:nvSpPr>
          <p:cNvPr id="25" name="object 35"/>
          <p:cNvSpPr/>
          <p:nvPr userDrawn="1"/>
        </p:nvSpPr>
        <p:spPr>
          <a:xfrm>
            <a:off x="-585076" y="5217876"/>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73BF44"/>
          </a:solidFill>
        </p:spPr>
        <p:txBody>
          <a:bodyPr wrap="square" lIns="0" tIns="0" rIns="0" bIns="0" rtlCol="0"/>
          <a:lstStyle/>
          <a:p>
            <a:endParaRPr dirty="0"/>
          </a:p>
        </p:txBody>
      </p:sp>
      <p:sp>
        <p:nvSpPr>
          <p:cNvPr id="29" name="object 35"/>
          <p:cNvSpPr/>
          <p:nvPr userDrawn="1"/>
        </p:nvSpPr>
        <p:spPr>
          <a:xfrm>
            <a:off x="-585076" y="1264786"/>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1EB6EB"/>
          </a:solidFill>
        </p:spPr>
        <p:txBody>
          <a:bodyPr wrap="square" lIns="0" tIns="0" rIns="0" bIns="0" rtlCol="0"/>
          <a:lstStyle/>
          <a:p>
            <a:endParaRPr dirty="0"/>
          </a:p>
        </p:txBody>
      </p:sp>
      <p:sp>
        <p:nvSpPr>
          <p:cNvPr id="30" name="object 35"/>
          <p:cNvSpPr/>
          <p:nvPr userDrawn="1"/>
        </p:nvSpPr>
        <p:spPr>
          <a:xfrm>
            <a:off x="-585076" y="895825"/>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0072C6"/>
          </a:solidFill>
        </p:spPr>
        <p:txBody>
          <a:bodyPr wrap="square" lIns="0" tIns="0" rIns="0" bIns="0" rtlCol="0"/>
          <a:lstStyle/>
          <a:p>
            <a:endParaRPr dirty="0"/>
          </a:p>
        </p:txBody>
      </p:sp>
      <p:sp>
        <p:nvSpPr>
          <p:cNvPr id="31" name="object 35"/>
          <p:cNvSpPr/>
          <p:nvPr userDrawn="1"/>
        </p:nvSpPr>
        <p:spPr>
          <a:xfrm>
            <a:off x="-585076" y="1633747"/>
            <a:ext cx="311908" cy="306381"/>
          </a:xfrm>
          <a:custGeom>
            <a:avLst/>
            <a:gdLst/>
            <a:ahLst/>
            <a:cxnLst/>
            <a:rect l="l" t="t" r="r" b="b"/>
            <a:pathLst>
              <a:path w="1166495" h="871219">
                <a:moveTo>
                  <a:pt x="0" y="871207"/>
                </a:moveTo>
                <a:lnTo>
                  <a:pt x="1166406" y="871207"/>
                </a:lnTo>
                <a:lnTo>
                  <a:pt x="1166406" y="0"/>
                </a:lnTo>
                <a:lnTo>
                  <a:pt x="0" y="0"/>
                </a:lnTo>
                <a:lnTo>
                  <a:pt x="0" y="871207"/>
                </a:lnTo>
                <a:close/>
              </a:path>
            </a:pathLst>
          </a:custGeom>
          <a:solidFill>
            <a:srgbClr val="C7DA2F"/>
          </a:solidFill>
        </p:spPr>
        <p:txBody>
          <a:bodyPr wrap="square" lIns="0" tIns="0" rIns="0" bIns="0" rtlCol="0"/>
          <a:lstStyle/>
          <a:p>
            <a:endParaRPr dirty="0"/>
          </a:p>
        </p:txBody>
      </p:sp>
      <p:sp>
        <p:nvSpPr>
          <p:cNvPr id="3" name="Text Placeholder 2"/>
          <p:cNvSpPr>
            <a:spLocks noGrp="1"/>
          </p:cNvSpPr>
          <p:nvPr>
            <p:ph type="body" idx="1"/>
          </p:nvPr>
        </p:nvSpPr>
        <p:spPr>
          <a:xfrm>
            <a:off x="250825" y="1019333"/>
            <a:ext cx="8642349" cy="500205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Shape 8">
            <a:extLst>
              <a:ext uri="{FF2B5EF4-FFF2-40B4-BE49-F238E27FC236}">
                <a16:creationId xmlns:a16="http://schemas.microsoft.com/office/drawing/2014/main" id="{660DAF09-2AA7-4195-A42B-3BD417DD4EAF}"/>
              </a:ext>
            </a:extLst>
          </p:cNvPr>
          <p:cNvSpPr txBox="1">
            <a:spLocks/>
          </p:cNvSpPr>
          <p:nvPr userDrawn="1"/>
        </p:nvSpPr>
        <p:spPr>
          <a:xfrm>
            <a:off x="250825" y="6388371"/>
            <a:ext cx="504065" cy="169277"/>
          </a:xfrm>
          <a:prstGeom prst="rect">
            <a:avLst/>
          </a:prstGeom>
        </p:spPr>
        <p:txBody>
          <a:bodyPr lIns="0" tIns="0" rIns="0" bIns="0" anchor="t" anchorCtr="0">
            <a:spAutoFit/>
          </a:bodyPr>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86CB4B4D-7CA3-9044-876B-883B54F8677D}" type="slidenum">
              <a:rPr lang="en-GB" sz="1100" smtClean="0">
                <a:solidFill>
                  <a:schemeClr val="tx1"/>
                </a:solidFill>
                <a:latin typeface="Arial" panose="020B0604020202020204" pitchFamily="34" charset="0"/>
                <a:ea typeface="Arial"/>
                <a:cs typeface="Arial" panose="020B0604020202020204" pitchFamily="34" charset="0"/>
              </a:rPr>
              <a:pPr algn="l"/>
              <a:t>‹#›</a:t>
            </a:fld>
            <a:endParaRPr lang="en-GB" sz="1100" dirty="0">
              <a:solidFill>
                <a:schemeClr val="tx1"/>
              </a:solidFill>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257038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7" r:id="rId6"/>
    <p:sldLayoutId id="2147483668" r:id="rId7"/>
  </p:sldLayoutIdLst>
  <p:hf hdr="0" ftr="0" dt="0"/>
  <p:txStyles>
    <p:titleStyle>
      <a:lvl1pPr algn="l" defTabSz="914400" rtl="0" eaLnBrk="1" latinLnBrk="0" hangingPunct="1">
        <a:spcBef>
          <a:spcPct val="0"/>
        </a:spcBef>
        <a:buNone/>
        <a:defRPr sz="2000" b="1" kern="1200">
          <a:solidFill>
            <a:srgbClr val="0072C6"/>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 typeface="Arial" panose="020B0604020202020204" pitchFamily="34" charset="0"/>
        <a:buNone/>
        <a:defRPr sz="1100" b="1" kern="1200">
          <a:solidFill>
            <a:srgbClr val="0072C6"/>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80000" indent="-180000" algn="l" defTabSz="914400" rtl="0" eaLnBrk="1" latinLnBrk="0" hangingPunct="1">
        <a:spcBef>
          <a:spcPts val="0"/>
        </a:spcBef>
        <a:spcAft>
          <a:spcPts val="6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spcBef>
          <a:spcPts val="0"/>
        </a:spcBef>
        <a:spcAft>
          <a:spcPts val="6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spcBef>
          <a:spcPts val="0"/>
        </a:spcBef>
        <a:spcAft>
          <a:spcPts val="60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15" userDrawn="1">
          <p15:clr>
            <a:srgbClr val="F26B43"/>
          </p15:clr>
        </p15:guide>
        <p15:guide id="2" pos="2835" userDrawn="1">
          <p15:clr>
            <a:srgbClr val="F26B43"/>
          </p15:clr>
        </p15:guide>
        <p15:guide id="3" pos="2925" userDrawn="1">
          <p15:clr>
            <a:srgbClr val="F26B43"/>
          </p15:clr>
        </p15:guide>
        <p15:guide id="4" orient="horz" pos="2205" userDrawn="1">
          <p15:clr>
            <a:srgbClr val="F26B43"/>
          </p15:clr>
        </p15:guide>
        <p15:guide id="5" pos="2880" userDrawn="1">
          <p15:clr>
            <a:srgbClr val="F26B43"/>
          </p15:clr>
        </p15:guide>
        <p15:guide id="6" orient="horz" pos="2160" userDrawn="1">
          <p15:clr>
            <a:srgbClr val="F26B43"/>
          </p15:clr>
        </p15:guide>
        <p15:guide id="7" pos="5602" userDrawn="1">
          <p15:clr>
            <a:srgbClr val="F26B43"/>
          </p15:clr>
        </p15:guide>
        <p15:guide id="8" pos="158" userDrawn="1">
          <p15:clr>
            <a:srgbClr val="F26B43"/>
          </p15:clr>
        </p15:guide>
        <p15:guide id="9" orient="horz" pos="3793" userDrawn="1">
          <p15:clr>
            <a:srgbClr val="F26B43"/>
          </p15:clr>
        </p15:guide>
        <p15:guide id="10" orient="horz" pos="210" userDrawn="1">
          <p15:clr>
            <a:srgbClr val="F26B43"/>
          </p15:clr>
        </p15:guide>
        <p15:guide id="11" orient="horz" pos="436" userDrawn="1">
          <p15:clr>
            <a:srgbClr val="F26B43"/>
          </p15:clr>
        </p15:guide>
        <p15:guide id="12" orient="horz" pos="482" userDrawn="1">
          <p15:clr>
            <a:srgbClr val="F26B43"/>
          </p15:clr>
        </p15:guide>
        <p15:guide id="13" orient="horz" pos="119" userDrawn="1">
          <p15:clr>
            <a:srgbClr val="F26B43"/>
          </p15:clr>
        </p15:guide>
        <p15:guide id="14" pos="5511" userDrawn="1">
          <p15:clr>
            <a:srgbClr val="F26B43"/>
          </p15:clr>
        </p15:guide>
        <p15:guide id="15" pos="249" userDrawn="1">
          <p15:clr>
            <a:srgbClr val="F26B43"/>
          </p15:clr>
        </p15:guide>
        <p15:guide id="16" pos="4241" userDrawn="1">
          <p15:clr>
            <a:srgbClr val="F26B43"/>
          </p15:clr>
        </p15:guide>
        <p15:guide id="17" orient="horz" pos="3067" userDrawn="1">
          <p15:clr>
            <a:srgbClr val="F26B43"/>
          </p15:clr>
        </p15:guide>
        <p15:guide id="18" pos="1519" userDrawn="1">
          <p15:clr>
            <a:srgbClr val="F26B43"/>
          </p15:clr>
        </p15:guide>
        <p15:guide id="19" orient="horz" pos="4156" userDrawn="1">
          <p15:clr>
            <a:srgbClr val="F26B43"/>
          </p15:clr>
        </p15:guide>
        <p15:guide id="20" orient="horz" pos="1344" userDrawn="1">
          <p15:clr>
            <a:srgbClr val="F26B43"/>
          </p15:clr>
        </p15:guide>
        <p15:guide id="21" orient="horz" pos="6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30.xml"/><Relationship Id="rId5" Type="http://schemas.openxmlformats.org/officeDocument/2006/relationships/slide" Target="slide10.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FB69A-7CDB-4D90-A1CB-8412F1D943F3}"/>
              </a:ext>
            </a:extLst>
          </p:cNvPr>
          <p:cNvSpPr>
            <a:spLocks noGrp="1"/>
          </p:cNvSpPr>
          <p:nvPr>
            <p:ph type="ctrTitle"/>
          </p:nvPr>
        </p:nvSpPr>
        <p:spPr>
          <a:xfrm>
            <a:off x="0" y="2276872"/>
            <a:ext cx="9144000" cy="1512168"/>
          </a:xfrm>
        </p:spPr>
        <p:txBody>
          <a:bodyPr/>
          <a:lstStyle/>
          <a:p>
            <a:pPr algn="ctr"/>
            <a:r>
              <a:rPr lang="en-GB" dirty="0"/>
              <a:t>Our improvement plan</a:t>
            </a:r>
            <a:br>
              <a:rPr lang="en-GB" dirty="0"/>
            </a:br>
            <a:r>
              <a:rPr lang="en-GB" sz="2800" b="0" dirty="0"/>
              <a:t>2020-2022</a:t>
            </a:r>
            <a:endParaRPr lang="en-GB" b="0" dirty="0"/>
          </a:p>
        </p:txBody>
      </p:sp>
    </p:spTree>
    <p:extLst>
      <p:ext uri="{BB962C8B-B14F-4D97-AF65-F5344CB8AC3E}">
        <p14:creationId xmlns:p14="http://schemas.microsoft.com/office/powerpoint/2010/main" val="27108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05B0BA3-CBAD-466E-AB2E-B7AEDBF17563}"/>
              </a:ext>
            </a:extLst>
          </p:cNvPr>
          <p:cNvSpPr txBox="1">
            <a:spLocks/>
          </p:cNvSpPr>
          <p:nvPr/>
        </p:nvSpPr>
        <p:spPr>
          <a:xfrm>
            <a:off x="0" y="2276872"/>
            <a:ext cx="9144000" cy="1512168"/>
          </a:xfrm>
          <a:prstGeom prst="rect">
            <a:avLst/>
          </a:prstGeom>
          <a:solidFill>
            <a:srgbClr val="0070C0"/>
          </a:solidFill>
        </p:spPr>
        <p:txBody>
          <a:bodyPr vert="horz" lIns="0" tIns="0" rIns="0" bIns="0" rtlCol="0" anchor="ctr">
            <a:normAutofit/>
          </a:bodyPr>
          <a:lstStyle>
            <a:lvl1pPr algn="l" defTabSz="914400" rtl="0" eaLnBrk="1" latinLnBrk="0" hangingPunct="1">
              <a:spcBef>
                <a:spcPct val="0"/>
              </a:spcBef>
              <a:buNone/>
              <a:defRPr sz="2000" b="1" kern="1200">
                <a:solidFill>
                  <a:srgbClr val="0072C6"/>
                </a:solidFill>
                <a:latin typeface="Arial" panose="020B0604020202020204" pitchFamily="34" charset="0"/>
                <a:ea typeface="+mj-ea"/>
                <a:cs typeface="Arial" panose="020B0604020202020204" pitchFamily="34" charset="0"/>
              </a:defRPr>
            </a:lvl1pPr>
          </a:lstStyle>
          <a:p>
            <a:pPr algn="ctr"/>
            <a:r>
              <a:rPr lang="en-GB" sz="2400" dirty="0">
                <a:solidFill>
                  <a:schemeClr val="bg1"/>
                </a:solidFill>
              </a:rPr>
              <a:t>Our year 1 improvement plan</a:t>
            </a:r>
          </a:p>
        </p:txBody>
      </p:sp>
    </p:spTree>
    <p:extLst>
      <p:ext uri="{BB962C8B-B14F-4D97-AF65-F5344CB8AC3E}">
        <p14:creationId xmlns:p14="http://schemas.microsoft.com/office/powerpoint/2010/main" val="1658511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92CAC1F8-0142-41D2-BFC6-2EAB0D466F2B}"/>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
        <p:nvSpPr>
          <p:cNvPr id="10" name="TextBox 9">
            <a:extLst>
              <a:ext uri="{FF2B5EF4-FFF2-40B4-BE49-F238E27FC236}">
                <a16:creationId xmlns:a16="http://schemas.microsoft.com/office/drawing/2014/main" id="{0CC33456-149B-4E96-A7A1-7A55F5726E47}"/>
              </a:ext>
            </a:extLst>
          </p:cNvPr>
          <p:cNvSpPr txBox="1"/>
          <p:nvPr/>
        </p:nvSpPr>
        <p:spPr>
          <a:xfrm>
            <a:off x="342265" y="1386705"/>
            <a:ext cx="6029959" cy="1000274"/>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What are we improving? </a:t>
            </a:r>
          </a:p>
          <a:p>
            <a:pPr>
              <a:spcAft>
                <a:spcPts val="600"/>
              </a:spcAft>
            </a:pPr>
            <a:r>
              <a:rPr lang="en-US" sz="1100" dirty="0"/>
              <a:t>Some patients in hospitals currently contract infections that could have been avoided, sometimes this is impacted by how many times a patient has been moved during their time in hospital. </a:t>
            </a:r>
          </a:p>
          <a:p>
            <a:pPr>
              <a:spcAft>
                <a:spcPts val="600"/>
              </a:spcAft>
            </a:pPr>
            <a:r>
              <a:rPr lang="en-US" sz="1100" dirty="0"/>
              <a:t>We have more patients moves that we would wish, policies are not always followed and antibiotic prescribing could be improved.</a:t>
            </a:r>
          </a:p>
        </p:txBody>
      </p:sp>
      <p:sp>
        <p:nvSpPr>
          <p:cNvPr id="14" name="Freeform: Shape 13">
            <a:extLst>
              <a:ext uri="{FF2B5EF4-FFF2-40B4-BE49-F238E27FC236}">
                <a16:creationId xmlns:a16="http://schemas.microsoft.com/office/drawing/2014/main" id="{6EFF60D6-666B-40E9-9DA1-2CB7BBC33475}"/>
              </a:ext>
            </a:extLst>
          </p:cNvPr>
          <p:cNvSpPr>
            <a:spLocks/>
          </p:cNvSpPr>
          <p:nvPr/>
        </p:nvSpPr>
        <p:spPr>
          <a:xfrm>
            <a:off x="243840" y="1302574"/>
            <a:ext cx="6272848" cy="14533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357EF4DD-071C-4D5D-A9CC-83193D0A0281}"/>
              </a:ext>
            </a:extLst>
          </p:cNvPr>
          <p:cNvSpPr txBox="1"/>
          <p:nvPr/>
        </p:nvSpPr>
        <p:spPr>
          <a:xfrm>
            <a:off x="342265" y="3595000"/>
            <a:ext cx="5386243" cy="1831271"/>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How will we do it?</a:t>
            </a:r>
            <a:endParaRPr lang="en-US" sz="1100" dirty="0">
              <a:solidFill>
                <a:srgbClr val="18A98E"/>
              </a:solidFill>
            </a:endParaRPr>
          </a:p>
          <a:p>
            <a:pPr marL="180000" indent="-180000">
              <a:spcAft>
                <a:spcPts val="600"/>
              </a:spcAft>
              <a:buFont typeface="Arial" panose="020B0604020202020204" pitchFamily="34" charset="0"/>
              <a:buChar char="•"/>
            </a:pPr>
            <a:r>
              <a:rPr lang="en-US" sz="1100" dirty="0"/>
              <a:t>Work with ward teams to truly understand what is causing hospital acquired infections and support them in removing those factors</a:t>
            </a:r>
          </a:p>
          <a:p>
            <a:pPr marL="180000" indent="-180000">
              <a:spcAft>
                <a:spcPts val="600"/>
              </a:spcAft>
              <a:buFont typeface="Arial" panose="020B0604020202020204" pitchFamily="34" charset="0"/>
              <a:buChar char="•"/>
            </a:pPr>
            <a:r>
              <a:rPr lang="en-US" sz="1100" dirty="0"/>
              <a:t>Work with the teams who co-ordinate internal transfers to reduce all unnecessary moves in a patient visit</a:t>
            </a:r>
          </a:p>
          <a:p>
            <a:pPr marL="180000" indent="-180000">
              <a:spcAft>
                <a:spcPts val="600"/>
              </a:spcAft>
              <a:buFont typeface="Arial" panose="020B0604020202020204" pitchFamily="34" charset="0"/>
              <a:buChar char="•"/>
            </a:pPr>
            <a:r>
              <a:rPr lang="en-US" sz="1100" dirty="0"/>
              <a:t>Provide more training on antibiotic prescribing to reduce the risk to patients of contracting C.difficile (Clostridioides difficile)</a:t>
            </a:r>
          </a:p>
          <a:p>
            <a:pPr marL="180000" indent="-180000">
              <a:spcAft>
                <a:spcPts val="600"/>
              </a:spcAft>
              <a:buFont typeface="Arial" panose="020B0604020202020204" pitchFamily="34" charset="0"/>
              <a:buChar char="•"/>
            </a:pPr>
            <a:r>
              <a:rPr lang="en-US" sz="1100" dirty="0"/>
              <a:t>We will be working with frontline teams who prescribe more antibiotics than we would expect and support them to challenge their practices</a:t>
            </a:r>
          </a:p>
        </p:txBody>
      </p:sp>
      <p:sp>
        <p:nvSpPr>
          <p:cNvPr id="20" name="Freeform: Shape 19">
            <a:extLst>
              <a:ext uri="{FF2B5EF4-FFF2-40B4-BE49-F238E27FC236}">
                <a16:creationId xmlns:a16="http://schemas.microsoft.com/office/drawing/2014/main" id="{360B3F71-0D63-433F-96EC-5F97A5F21456}"/>
              </a:ext>
            </a:extLst>
          </p:cNvPr>
          <p:cNvSpPr>
            <a:spLocks/>
          </p:cNvSpPr>
          <p:nvPr/>
        </p:nvSpPr>
        <p:spPr>
          <a:xfrm>
            <a:off x="243840" y="3510869"/>
            <a:ext cx="6272848" cy="2115231"/>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67B05EED-F674-4DCE-AA7F-92BE63F74AFD}"/>
              </a:ext>
            </a:extLst>
          </p:cNvPr>
          <p:cNvSpPr>
            <a:spLocks noGrp="1"/>
          </p:cNvSpPr>
          <p:nvPr>
            <p:ph type="title"/>
          </p:nvPr>
        </p:nvSpPr>
        <p:spPr>
          <a:xfrm>
            <a:off x="250826" y="540845"/>
            <a:ext cx="6599680" cy="215444"/>
          </a:xfrm>
        </p:spPr>
        <p:txBody>
          <a:bodyPr>
            <a:noAutofit/>
          </a:bodyPr>
          <a:lstStyle/>
          <a:p>
            <a:r>
              <a:rPr lang="en-US" sz="1400" dirty="0">
                <a:solidFill>
                  <a:srgbClr val="18A98E"/>
                </a:solidFill>
              </a:rPr>
              <a:t>Preventing Infection – Trust Lead: Neil Wigglesworth</a:t>
            </a:r>
          </a:p>
        </p:txBody>
      </p:sp>
      <p:sp>
        <p:nvSpPr>
          <p:cNvPr id="26" name="Rectangle 25">
            <a:extLst>
              <a:ext uri="{FF2B5EF4-FFF2-40B4-BE49-F238E27FC236}">
                <a16:creationId xmlns:a16="http://schemas.microsoft.com/office/drawing/2014/main" id="{E153FB0A-6C0E-4185-845E-E464F7F1336E}"/>
              </a:ext>
            </a:extLst>
          </p:cNvPr>
          <p:cNvSpPr>
            <a:spLocks/>
          </p:cNvSpPr>
          <p:nvPr/>
        </p:nvSpPr>
        <p:spPr>
          <a:xfrm>
            <a:off x="6762721" y="1268760"/>
            <a:ext cx="2138400" cy="4631530"/>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3E036AAE-9F28-4024-9A1D-AD838E870EFD}"/>
              </a:ext>
            </a:extLst>
          </p:cNvPr>
          <p:cNvGrpSpPr/>
          <p:nvPr/>
        </p:nvGrpSpPr>
        <p:grpSpPr>
          <a:xfrm>
            <a:off x="6880438" y="1977008"/>
            <a:ext cx="1891467" cy="1184940"/>
            <a:chOff x="6880438" y="1659599"/>
            <a:chExt cx="1891467" cy="1184940"/>
          </a:xfrm>
          <a:solidFill>
            <a:srgbClr val="EDE0EA"/>
          </a:solidFill>
        </p:grpSpPr>
        <p:sp>
          <p:nvSpPr>
            <p:cNvPr id="28" name="Oval 27">
              <a:extLst>
                <a:ext uri="{FF2B5EF4-FFF2-40B4-BE49-F238E27FC236}">
                  <a16:creationId xmlns:a16="http://schemas.microsoft.com/office/drawing/2014/main" id="{362369F4-92B4-40E3-9CD2-4965B7C1268D}"/>
                </a:ext>
              </a:extLst>
            </p:cNvPr>
            <p:cNvSpPr/>
            <p:nvPr/>
          </p:nvSpPr>
          <p:spPr>
            <a:xfrm>
              <a:off x="6880438" y="1659599"/>
              <a:ext cx="405421" cy="405421"/>
            </a:xfrm>
            <a:prstGeom prst="ellipse">
              <a:avLst/>
            </a:prstGeom>
            <a:solidFill>
              <a:srgbClr val="DFEEE9"/>
            </a:solid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29" name="Text Box 2">
              <a:extLst>
                <a:ext uri="{FF2B5EF4-FFF2-40B4-BE49-F238E27FC236}">
                  <a16:creationId xmlns:a16="http://schemas.microsoft.com/office/drawing/2014/main" id="{9275DFEF-3782-458E-9FFF-6F558210FF7E}"/>
                </a:ext>
              </a:extLst>
            </p:cNvPr>
            <p:cNvSpPr txBox="1">
              <a:spLocks noChangeArrowheads="1"/>
            </p:cNvSpPr>
            <p:nvPr/>
          </p:nvSpPr>
          <p:spPr bwMode="auto">
            <a:xfrm>
              <a:off x="7368540" y="1659599"/>
              <a:ext cx="1403365" cy="1184940"/>
            </a:xfrm>
            <a:prstGeom prst="rect">
              <a:avLst/>
            </a:prstGeom>
            <a:solidFill>
              <a:srgbClr val="DFEEE9"/>
            </a:solid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Eradicating avoidable hospital acquired infections and halve the number of times patients move more than 3 times in an admission</a:t>
              </a:r>
            </a:p>
          </p:txBody>
        </p:sp>
      </p:grpSp>
      <p:sp>
        <p:nvSpPr>
          <p:cNvPr id="37" name="TextBox 36">
            <a:extLst>
              <a:ext uri="{FF2B5EF4-FFF2-40B4-BE49-F238E27FC236}">
                <a16:creationId xmlns:a16="http://schemas.microsoft.com/office/drawing/2014/main" id="{3E28B374-9650-4D04-8402-2864E302E651}"/>
              </a:ext>
            </a:extLst>
          </p:cNvPr>
          <p:cNvSpPr txBox="1"/>
          <p:nvPr/>
        </p:nvSpPr>
        <p:spPr>
          <a:xfrm>
            <a:off x="6723786" y="1342950"/>
            <a:ext cx="1980491" cy="261610"/>
          </a:xfrm>
          <a:prstGeom prst="rect">
            <a:avLst/>
          </a:prstGeom>
          <a:noFill/>
        </p:spPr>
        <p:txBody>
          <a:bodyPr wrap="square" rtlCol="0">
            <a:spAutoFit/>
          </a:bodyPr>
          <a:lstStyle/>
          <a:p>
            <a:r>
              <a:rPr lang="en-GB" sz="1100" b="1" dirty="0">
                <a:solidFill>
                  <a:srgbClr val="18A98E"/>
                </a:solidFill>
              </a:rPr>
              <a:t>How are we measuring it? </a:t>
            </a:r>
          </a:p>
        </p:txBody>
      </p:sp>
    </p:spTree>
    <p:extLst>
      <p:ext uri="{BB962C8B-B14F-4D97-AF65-F5344CB8AC3E}">
        <p14:creationId xmlns:p14="http://schemas.microsoft.com/office/powerpoint/2010/main" val="25525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B425FC-9FAC-430E-AC6E-BFA986538942}"/>
              </a:ext>
            </a:extLst>
          </p:cNvPr>
          <p:cNvSpPr>
            <a:spLocks noGrp="1"/>
          </p:cNvSpPr>
          <p:nvPr>
            <p:ph type="title"/>
          </p:nvPr>
        </p:nvSpPr>
        <p:spPr>
          <a:xfrm>
            <a:off x="250826" y="540845"/>
            <a:ext cx="6599680" cy="215444"/>
          </a:xfrm>
        </p:spPr>
        <p:txBody>
          <a:bodyPr>
            <a:spAutoFit/>
          </a:bodyPr>
          <a:lstStyle/>
          <a:p>
            <a:r>
              <a:rPr lang="en-US" sz="1400" dirty="0">
                <a:solidFill>
                  <a:srgbClr val="18A98E"/>
                </a:solidFill>
              </a:rPr>
              <a:t>Reducing patient falls – Trust Lead: Dr Jo Howard</a:t>
            </a:r>
          </a:p>
        </p:txBody>
      </p:sp>
      <p:sp>
        <p:nvSpPr>
          <p:cNvPr id="10" name="TextBox 9">
            <a:extLst>
              <a:ext uri="{FF2B5EF4-FFF2-40B4-BE49-F238E27FC236}">
                <a16:creationId xmlns:a16="http://schemas.microsoft.com/office/drawing/2014/main" id="{58D4FDD0-4E94-492B-A4F1-2B426E7CDA50}"/>
              </a:ext>
            </a:extLst>
          </p:cNvPr>
          <p:cNvSpPr txBox="1">
            <a:spLocks/>
          </p:cNvSpPr>
          <p:nvPr/>
        </p:nvSpPr>
        <p:spPr>
          <a:xfrm>
            <a:off x="342266" y="1386705"/>
            <a:ext cx="6029960" cy="1415772"/>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What are we improving?</a:t>
            </a:r>
            <a:endParaRPr lang="en-US" sz="1100" dirty="0"/>
          </a:p>
          <a:p>
            <a:pPr>
              <a:spcAft>
                <a:spcPts val="600"/>
              </a:spcAft>
            </a:pPr>
            <a:r>
              <a:rPr lang="en-US" sz="1100" dirty="0"/>
              <a:t>We aim to achieve zero avoidable harm within 5 to 10 years. Our analysis shows that currently falls is the biggest contributor (40%) to harm events. </a:t>
            </a:r>
          </a:p>
          <a:p>
            <a:pPr>
              <a:spcAft>
                <a:spcPts val="600"/>
              </a:spcAft>
            </a:pPr>
            <a:r>
              <a:rPr lang="en-US" sz="1100" dirty="0"/>
              <a:t>Although 45% of falls do not result in harm and 54% of falls result in low harm, there is always a risk that a fall can lead to fractures and other serious injuries.</a:t>
            </a:r>
          </a:p>
          <a:p>
            <a:pPr>
              <a:spcAft>
                <a:spcPts val="600"/>
              </a:spcAft>
            </a:pPr>
            <a:r>
              <a:rPr lang="en-US" sz="1100" dirty="0"/>
              <a:t>Falls can also lead to further pain, the need for additional therapy, operations or procedures, or more time under community care or in hospital, affecting the patients long term outcome.</a:t>
            </a:r>
          </a:p>
        </p:txBody>
      </p:sp>
      <p:sp>
        <p:nvSpPr>
          <p:cNvPr id="14" name="Freeform: Shape 13">
            <a:extLst>
              <a:ext uri="{FF2B5EF4-FFF2-40B4-BE49-F238E27FC236}">
                <a16:creationId xmlns:a16="http://schemas.microsoft.com/office/drawing/2014/main" id="{D604F922-FDE1-47F0-B101-38207EEFB744}"/>
              </a:ext>
            </a:extLst>
          </p:cNvPr>
          <p:cNvSpPr>
            <a:spLocks/>
          </p:cNvSpPr>
          <p:nvPr/>
        </p:nvSpPr>
        <p:spPr>
          <a:xfrm>
            <a:off x="243840" y="1302574"/>
            <a:ext cx="6217200" cy="2194560"/>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94E543FF-0A38-475F-99D1-55379A805262}"/>
              </a:ext>
            </a:extLst>
          </p:cNvPr>
          <p:cNvSpPr/>
          <p:nvPr/>
        </p:nvSpPr>
        <p:spPr>
          <a:xfrm>
            <a:off x="8825547" y="1487522"/>
            <a:ext cx="67628" cy="67628"/>
          </a:xfrm>
          <a:prstGeom prst="ellipse">
            <a:avLst/>
          </a:prstGeom>
          <a:solidFill>
            <a:srgbClr val="1EB6EB"/>
          </a:solidFill>
          <a:ln w="6350">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815CCDF3-1B80-4734-86F7-55A34F8B97D4}"/>
              </a:ext>
            </a:extLst>
          </p:cNvPr>
          <p:cNvSpPr txBox="1">
            <a:spLocks/>
          </p:cNvSpPr>
          <p:nvPr/>
        </p:nvSpPr>
        <p:spPr>
          <a:xfrm>
            <a:off x="342265" y="3831106"/>
            <a:ext cx="6029960" cy="1246495"/>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How will we do it?</a:t>
            </a:r>
          </a:p>
          <a:p>
            <a:pPr marL="180000" indent="-180000">
              <a:spcAft>
                <a:spcPts val="600"/>
              </a:spcAft>
              <a:buFont typeface="Arial" panose="020B0604020202020204" pitchFamily="34" charset="0"/>
              <a:buChar char="•"/>
            </a:pPr>
            <a:r>
              <a:rPr lang="en-US" sz="1100" dirty="0"/>
              <a:t>The ten front line teams where the largest number of falls occur will deliver bottom up improvement on their wards using problem-solving methods. </a:t>
            </a:r>
          </a:p>
          <a:p>
            <a:pPr marL="180000" indent="-180000">
              <a:spcAft>
                <a:spcPts val="600"/>
              </a:spcAft>
              <a:buFont typeface="Arial" panose="020B0604020202020204" pitchFamily="34" charset="0"/>
              <a:buChar char="•"/>
            </a:pPr>
            <a:r>
              <a:rPr lang="en-US" sz="1100" dirty="0"/>
              <a:t>Investigate the root cause behind unobserved falls and run an improvement project across the whole Trust.</a:t>
            </a:r>
          </a:p>
          <a:p>
            <a:pPr marL="180000" indent="-180000">
              <a:spcAft>
                <a:spcPts val="600"/>
              </a:spcAft>
              <a:buFont typeface="Arial" panose="020B0604020202020204" pitchFamily="34" charset="0"/>
              <a:buChar char="•"/>
            </a:pPr>
            <a:r>
              <a:rPr lang="en-US" sz="1100" dirty="0"/>
              <a:t>Improve the recording of data relating to the outcome and cause of </a:t>
            </a:r>
            <a:r>
              <a:rPr lang="en-US" sz="1100" dirty="0" err="1"/>
              <a:t>fa.lls</a:t>
            </a:r>
            <a:endParaRPr lang="en-US" sz="1100" dirty="0"/>
          </a:p>
        </p:txBody>
      </p:sp>
      <p:sp>
        <p:nvSpPr>
          <p:cNvPr id="20" name="Freeform: Shape 19">
            <a:extLst>
              <a:ext uri="{FF2B5EF4-FFF2-40B4-BE49-F238E27FC236}">
                <a16:creationId xmlns:a16="http://schemas.microsoft.com/office/drawing/2014/main" id="{CA42ABBC-3D9C-4333-B465-72BE6A01FADD}"/>
              </a:ext>
            </a:extLst>
          </p:cNvPr>
          <p:cNvSpPr/>
          <p:nvPr/>
        </p:nvSpPr>
        <p:spPr>
          <a:xfrm>
            <a:off x="243840" y="3746975"/>
            <a:ext cx="6217200" cy="1839627"/>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33C1DF1-2F25-4FBD-BF72-CBBD7C8BE9A8}"/>
              </a:ext>
            </a:extLst>
          </p:cNvPr>
          <p:cNvSpPr/>
          <p:nvPr/>
        </p:nvSpPr>
        <p:spPr>
          <a:xfrm>
            <a:off x="8825546" y="3931923"/>
            <a:ext cx="67628" cy="67628"/>
          </a:xfrm>
          <a:prstGeom prst="ellipse">
            <a:avLst/>
          </a:prstGeom>
          <a:solidFill>
            <a:srgbClr val="1EB6EB"/>
          </a:solidFill>
          <a:ln w="6350">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9F5E6E39-5C57-4DC1-9B17-7AE44697EE8D}"/>
              </a:ext>
            </a:extLst>
          </p:cNvPr>
          <p:cNvSpPr>
            <a:spLocks/>
          </p:cNvSpPr>
          <p:nvPr/>
        </p:nvSpPr>
        <p:spPr>
          <a:xfrm>
            <a:off x="6762721" y="1268761"/>
            <a:ext cx="2138400" cy="4631530"/>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D23DFE73-F7A9-4879-854A-336F5934824A}"/>
              </a:ext>
            </a:extLst>
          </p:cNvPr>
          <p:cNvGrpSpPr/>
          <p:nvPr/>
        </p:nvGrpSpPr>
        <p:grpSpPr>
          <a:xfrm>
            <a:off x="6880438" y="1977009"/>
            <a:ext cx="1891467" cy="405421"/>
            <a:chOff x="6880438" y="1659599"/>
            <a:chExt cx="1891467" cy="405421"/>
          </a:xfrm>
          <a:solidFill>
            <a:srgbClr val="DFEEE9"/>
          </a:solidFill>
        </p:grpSpPr>
        <p:sp>
          <p:nvSpPr>
            <p:cNvPr id="28" name="Oval 27">
              <a:extLst>
                <a:ext uri="{FF2B5EF4-FFF2-40B4-BE49-F238E27FC236}">
                  <a16:creationId xmlns:a16="http://schemas.microsoft.com/office/drawing/2014/main" id="{40F30E57-160A-4868-84BB-B9EC2BDAD66C}"/>
                </a:ext>
              </a:extLst>
            </p:cNvPr>
            <p:cNvSpPr/>
            <p:nvPr/>
          </p:nvSpPr>
          <p:spPr>
            <a:xfrm>
              <a:off x="6880438" y="16595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29" name="Text Box 2">
              <a:extLst>
                <a:ext uri="{FF2B5EF4-FFF2-40B4-BE49-F238E27FC236}">
                  <a16:creationId xmlns:a16="http://schemas.microsoft.com/office/drawing/2014/main" id="{EADC1F3E-65F0-4B4A-8FB3-823913940928}"/>
                </a:ext>
              </a:extLst>
            </p:cNvPr>
            <p:cNvSpPr txBox="1">
              <a:spLocks noChangeArrowheads="1"/>
            </p:cNvSpPr>
            <p:nvPr/>
          </p:nvSpPr>
          <p:spPr bwMode="auto">
            <a:xfrm>
              <a:off x="7368540" y="1659599"/>
              <a:ext cx="1403365" cy="338554"/>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t>Reducing all falls by 5% through 2021</a:t>
              </a:r>
            </a:p>
          </p:txBody>
        </p:sp>
      </p:grpSp>
      <p:sp>
        <p:nvSpPr>
          <p:cNvPr id="44" name="TextBox 43">
            <a:extLst>
              <a:ext uri="{FF2B5EF4-FFF2-40B4-BE49-F238E27FC236}">
                <a16:creationId xmlns:a16="http://schemas.microsoft.com/office/drawing/2014/main" id="{48CE63A7-040D-4FB3-93A7-810204AE225C}"/>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18A98E"/>
                </a:solidFill>
              </a:rPr>
              <a:t>How are we measuring it? </a:t>
            </a:r>
          </a:p>
        </p:txBody>
      </p:sp>
      <p:sp>
        <p:nvSpPr>
          <p:cNvPr id="24" name="Rectangle: Rounded Corners 23">
            <a:extLst>
              <a:ext uri="{FF2B5EF4-FFF2-40B4-BE49-F238E27FC236}">
                <a16:creationId xmlns:a16="http://schemas.microsoft.com/office/drawing/2014/main" id="{379F6A84-6333-40A5-A476-74E0BFD0836D}"/>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Tree>
    <p:extLst>
      <p:ext uri="{BB962C8B-B14F-4D97-AF65-F5344CB8AC3E}">
        <p14:creationId xmlns:p14="http://schemas.microsoft.com/office/powerpoint/2010/main" val="243341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038BD1-7F93-4320-90BF-FB3B9820DB27}"/>
              </a:ext>
            </a:extLst>
          </p:cNvPr>
          <p:cNvSpPr txBox="1"/>
          <p:nvPr/>
        </p:nvSpPr>
        <p:spPr>
          <a:xfrm>
            <a:off x="342265" y="4005064"/>
            <a:ext cx="6029959" cy="2077492"/>
          </a:xfrm>
          <a:prstGeom prst="rect">
            <a:avLst/>
          </a:prstGeom>
          <a:noFill/>
          <a:ln>
            <a:noFill/>
          </a:ln>
        </p:spPr>
        <p:txBody>
          <a:bodyPr wrap="square" lIns="0" tIns="0" rIns="0" bIns="0" rtlCol="0">
            <a:spAutoFit/>
          </a:bodyPr>
          <a:lstStyle/>
          <a:p>
            <a:pPr>
              <a:spcAft>
                <a:spcPts val="600"/>
              </a:spcAft>
            </a:pPr>
            <a:r>
              <a:rPr lang="en-GB" sz="1100" b="1" dirty="0">
                <a:solidFill>
                  <a:srgbClr val="00AF92"/>
                </a:solidFill>
              </a:rPr>
              <a:t>How will we do it?</a:t>
            </a:r>
            <a:endParaRPr lang="en-US" sz="1100" b="1" dirty="0">
              <a:solidFill>
                <a:srgbClr val="00AF92"/>
              </a:solidFill>
            </a:endParaRPr>
          </a:p>
          <a:p>
            <a:pPr marL="180000" indent="-180000">
              <a:spcAft>
                <a:spcPts val="600"/>
              </a:spcAft>
              <a:buFont typeface="Arial" panose="020B0604020202020204" pitchFamily="34" charset="0"/>
              <a:buChar char="•"/>
            </a:pPr>
            <a:r>
              <a:rPr lang="en-US" sz="1100" dirty="0"/>
              <a:t>Support clinical teams to use information from the Mortality dashboard to improve patient care. </a:t>
            </a:r>
          </a:p>
          <a:p>
            <a:pPr marL="180000" indent="-180000">
              <a:spcAft>
                <a:spcPts val="600"/>
              </a:spcAft>
              <a:buFont typeface="Arial" panose="020B0604020202020204" pitchFamily="34" charset="0"/>
              <a:buChar char="•"/>
            </a:pPr>
            <a:r>
              <a:rPr lang="en-US" sz="1100" dirty="0"/>
              <a:t>Ensure that clinical teams are completing timely Structured Judgement Reviews to identify themes and demonstrate that we are learning from deaths.</a:t>
            </a:r>
          </a:p>
          <a:p>
            <a:pPr marL="180000" indent="-180000">
              <a:spcAft>
                <a:spcPts val="600"/>
              </a:spcAft>
              <a:buFont typeface="Arial" panose="020B0604020202020204" pitchFamily="34" charset="0"/>
              <a:buChar char="•"/>
            </a:pPr>
            <a:r>
              <a:rPr lang="en-US" sz="1100" dirty="0"/>
              <a:t>Discuss themes at the monthly Morbidity &amp; Mortality meetings which serve as a safe space for critical discussions and as an education platform.</a:t>
            </a:r>
          </a:p>
          <a:p>
            <a:pPr marL="180000" indent="-180000">
              <a:spcAft>
                <a:spcPts val="600"/>
              </a:spcAft>
              <a:buFont typeface="Arial" panose="020B0604020202020204" pitchFamily="34" charset="0"/>
              <a:buChar char="•"/>
            </a:pPr>
            <a:r>
              <a:rPr lang="en-US" sz="1100" dirty="0"/>
              <a:t>Use a Trust Priority Improvement Project to improve electronic capture of National Early Warning Scores (NEWS2) escalation and make improvements through training and education where delays in escalation are identified.</a:t>
            </a:r>
            <a:endParaRPr lang="en-US" sz="1100" dirty="0">
              <a:highlight>
                <a:srgbClr val="FFFF00"/>
              </a:highlight>
            </a:endParaRPr>
          </a:p>
          <a:p>
            <a:pPr>
              <a:spcAft>
                <a:spcPts val="600"/>
              </a:spcAft>
            </a:pPr>
            <a:endParaRPr lang="en-US" sz="1100" b="1" dirty="0"/>
          </a:p>
        </p:txBody>
      </p:sp>
      <p:sp>
        <p:nvSpPr>
          <p:cNvPr id="18" name="Freeform: Shape 17">
            <a:extLst>
              <a:ext uri="{FF2B5EF4-FFF2-40B4-BE49-F238E27FC236}">
                <a16:creationId xmlns:a16="http://schemas.microsoft.com/office/drawing/2014/main" id="{2F34093B-8BB3-4F1D-9B65-9697D815473B}"/>
              </a:ext>
            </a:extLst>
          </p:cNvPr>
          <p:cNvSpPr>
            <a:spLocks/>
          </p:cNvSpPr>
          <p:nvPr/>
        </p:nvSpPr>
        <p:spPr>
          <a:xfrm>
            <a:off x="243840" y="1290419"/>
            <a:ext cx="6217200" cy="2194560"/>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AF9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F3402B13-2EA4-4CD1-AE93-AFBD27E54EFC}"/>
              </a:ext>
            </a:extLst>
          </p:cNvPr>
          <p:cNvSpPr txBox="1"/>
          <p:nvPr/>
        </p:nvSpPr>
        <p:spPr>
          <a:xfrm>
            <a:off x="342266" y="1386705"/>
            <a:ext cx="6029959" cy="1923604"/>
          </a:xfrm>
          <a:prstGeom prst="rect">
            <a:avLst/>
          </a:prstGeom>
          <a:noFill/>
          <a:ln>
            <a:noFill/>
          </a:ln>
        </p:spPr>
        <p:txBody>
          <a:bodyPr wrap="square" lIns="0" tIns="0" rIns="0" bIns="0" rtlCol="0">
            <a:spAutoFit/>
          </a:bodyPr>
          <a:lstStyle/>
          <a:p>
            <a:pPr>
              <a:spcAft>
                <a:spcPts val="600"/>
              </a:spcAft>
            </a:pPr>
            <a:r>
              <a:rPr lang="en-GB" sz="1100" b="1" dirty="0">
                <a:solidFill>
                  <a:srgbClr val="00AF92"/>
                </a:solidFill>
              </a:rPr>
              <a:t>What are we improving?</a:t>
            </a:r>
            <a:endParaRPr lang="en-US" sz="1100" b="1" dirty="0">
              <a:solidFill>
                <a:srgbClr val="00AF92"/>
              </a:solidFill>
            </a:endParaRPr>
          </a:p>
          <a:p>
            <a:pPr>
              <a:spcAft>
                <a:spcPts val="600"/>
              </a:spcAft>
            </a:pPr>
            <a:r>
              <a:rPr lang="en-US" sz="1100" dirty="0"/>
              <a:t>Our aim is to reduce mortality and be in the top 10% of all Trusts for the lowest mortality rates in 5 to 10 years. </a:t>
            </a:r>
          </a:p>
          <a:p>
            <a:pPr>
              <a:spcAft>
                <a:spcPts val="600"/>
              </a:spcAft>
            </a:pPr>
            <a:r>
              <a:rPr lang="en-US" sz="1100" dirty="0"/>
              <a:t>Analysis of our mortality data shows the top two contributors to the Hospital Standardised Mortality Rate (HSMR) are septicemia and respiratory failure. The Trust has higher deaths in these diagnostic categories. We are aiming to reduce these excess deaths by improving care for the deteriorating patient. Currently the Trust’s SHMI rate is in the bottom 20% of acute trusts</a:t>
            </a:r>
          </a:p>
          <a:p>
            <a:pPr>
              <a:spcAft>
                <a:spcPts val="600"/>
              </a:spcAft>
            </a:pPr>
            <a:r>
              <a:rPr lang="en-US" sz="1100" dirty="0"/>
              <a:t>By recognizing root causes of the deteriorating patient through the Structured Judgement Review process and embedding the learning through Morbidity &amp; Mortality meetings and change registers, we aim to target improvement at specialty groups. </a:t>
            </a:r>
          </a:p>
        </p:txBody>
      </p:sp>
      <p:sp>
        <p:nvSpPr>
          <p:cNvPr id="24" name="Freeform: Shape 23">
            <a:extLst>
              <a:ext uri="{FF2B5EF4-FFF2-40B4-BE49-F238E27FC236}">
                <a16:creationId xmlns:a16="http://schemas.microsoft.com/office/drawing/2014/main" id="{B856A965-9BFA-46F4-8BAD-2ADF98C2ED17}"/>
              </a:ext>
            </a:extLst>
          </p:cNvPr>
          <p:cNvSpPr/>
          <p:nvPr/>
        </p:nvSpPr>
        <p:spPr>
          <a:xfrm>
            <a:off x="243840" y="3964948"/>
            <a:ext cx="6217200" cy="1839627"/>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A59E7439-CA31-4C62-9CBE-C2743D399508}"/>
              </a:ext>
            </a:extLst>
          </p:cNvPr>
          <p:cNvSpPr>
            <a:spLocks noGrp="1"/>
          </p:cNvSpPr>
          <p:nvPr>
            <p:ph type="title"/>
          </p:nvPr>
        </p:nvSpPr>
        <p:spPr>
          <a:xfrm>
            <a:off x="250826" y="540845"/>
            <a:ext cx="6599680" cy="217598"/>
          </a:xfrm>
        </p:spPr>
        <p:txBody>
          <a:bodyPr>
            <a:spAutoFit/>
          </a:bodyPr>
          <a:lstStyle/>
          <a:p>
            <a:r>
              <a:rPr lang="en-US" sz="1400" dirty="0">
                <a:solidFill>
                  <a:srgbClr val="00AF92"/>
                </a:solidFill>
              </a:rPr>
              <a:t>Helping the deteriorating patient</a:t>
            </a:r>
            <a:r>
              <a:rPr lang="en-US" sz="1400" dirty="0">
                <a:solidFill>
                  <a:srgbClr val="18A98E"/>
                </a:solidFill>
              </a:rPr>
              <a:t> – Trust Lead: Dr Upaasna Garbharran</a:t>
            </a:r>
            <a:r>
              <a:rPr lang="en-US" sz="1400" dirty="0">
                <a:solidFill>
                  <a:srgbClr val="00AF92"/>
                </a:solidFill>
              </a:rPr>
              <a:t> </a:t>
            </a:r>
          </a:p>
        </p:txBody>
      </p:sp>
      <p:sp>
        <p:nvSpPr>
          <p:cNvPr id="50" name="Oval 49">
            <a:extLst>
              <a:ext uri="{FF2B5EF4-FFF2-40B4-BE49-F238E27FC236}">
                <a16:creationId xmlns:a16="http://schemas.microsoft.com/office/drawing/2014/main" id="{872A39AE-104A-4E32-9A1A-18289BFB5D96}"/>
              </a:ext>
            </a:extLst>
          </p:cNvPr>
          <p:cNvSpPr/>
          <p:nvPr/>
        </p:nvSpPr>
        <p:spPr>
          <a:xfrm>
            <a:off x="8825547" y="1486733"/>
            <a:ext cx="67628" cy="67628"/>
          </a:xfrm>
          <a:prstGeom prst="ellipse">
            <a:avLst/>
          </a:prstGeom>
          <a:solidFill>
            <a:srgbClr val="1EB6EB"/>
          </a:solidFill>
          <a:ln w="6350">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C2B6EB92-8E30-430B-A34B-435BF141482C}"/>
              </a:ext>
            </a:extLst>
          </p:cNvPr>
          <p:cNvSpPr/>
          <p:nvPr/>
        </p:nvSpPr>
        <p:spPr>
          <a:xfrm>
            <a:off x="8825546" y="3931134"/>
            <a:ext cx="67628" cy="67628"/>
          </a:xfrm>
          <a:prstGeom prst="ellipse">
            <a:avLst/>
          </a:prstGeom>
          <a:solidFill>
            <a:srgbClr val="1EB6EB"/>
          </a:solidFill>
          <a:ln w="6350">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22944082-CB02-428F-829C-177E8F0FDD75}"/>
              </a:ext>
            </a:extLst>
          </p:cNvPr>
          <p:cNvSpPr>
            <a:spLocks/>
          </p:cNvSpPr>
          <p:nvPr/>
        </p:nvSpPr>
        <p:spPr>
          <a:xfrm>
            <a:off x="6762721" y="1268761"/>
            <a:ext cx="2138400" cy="4631530"/>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a:extLst>
              <a:ext uri="{FF2B5EF4-FFF2-40B4-BE49-F238E27FC236}">
                <a16:creationId xmlns:a16="http://schemas.microsoft.com/office/drawing/2014/main" id="{59942E93-9A07-4C98-85B3-7CECA14F207C}"/>
              </a:ext>
            </a:extLst>
          </p:cNvPr>
          <p:cNvGrpSpPr/>
          <p:nvPr/>
        </p:nvGrpSpPr>
        <p:grpSpPr>
          <a:xfrm>
            <a:off x="6880438" y="1976220"/>
            <a:ext cx="1891467" cy="1508105"/>
            <a:chOff x="6880438" y="1659599"/>
            <a:chExt cx="1891467" cy="1508105"/>
          </a:xfrm>
          <a:solidFill>
            <a:srgbClr val="DFEEE9"/>
          </a:solidFill>
        </p:grpSpPr>
        <p:sp>
          <p:nvSpPr>
            <p:cNvPr id="54" name="Oval 53">
              <a:extLst>
                <a:ext uri="{FF2B5EF4-FFF2-40B4-BE49-F238E27FC236}">
                  <a16:creationId xmlns:a16="http://schemas.microsoft.com/office/drawing/2014/main" id="{1F28BCE7-3584-4D74-8B11-919667FF2C66}"/>
                </a:ext>
              </a:extLst>
            </p:cNvPr>
            <p:cNvSpPr/>
            <p:nvPr/>
          </p:nvSpPr>
          <p:spPr>
            <a:xfrm>
              <a:off x="6880438" y="16595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55" name="Text Box 2">
              <a:extLst>
                <a:ext uri="{FF2B5EF4-FFF2-40B4-BE49-F238E27FC236}">
                  <a16:creationId xmlns:a16="http://schemas.microsoft.com/office/drawing/2014/main" id="{37E1358B-D4AC-46C2-8146-72070D993733}"/>
                </a:ext>
              </a:extLst>
            </p:cNvPr>
            <p:cNvSpPr txBox="1">
              <a:spLocks noChangeArrowheads="1"/>
            </p:cNvSpPr>
            <p:nvPr/>
          </p:nvSpPr>
          <p:spPr bwMode="auto">
            <a:xfrm>
              <a:off x="7368540" y="1659599"/>
              <a:ext cx="1403365" cy="1508105"/>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To reduce avoidable deaths by improving mortality rates (SHMI) to the top 10% in the country in the next 5-10 years</a:t>
              </a:r>
            </a:p>
            <a:p>
              <a:pPr>
                <a:spcAft>
                  <a:spcPts val="600"/>
                </a:spcAft>
              </a:pPr>
              <a:endParaRPr lang="en-GB" sz="1100" dirty="0">
                <a:latin typeface="+mj-lt"/>
                <a:cs typeface="Arial" panose="020B0604020202020204" pitchFamily="34" charset="0"/>
              </a:endParaRPr>
            </a:p>
            <a:p>
              <a:pPr>
                <a:spcAft>
                  <a:spcPts val="600"/>
                </a:spcAft>
              </a:pPr>
              <a:endParaRPr lang="en-GB" sz="1100" dirty="0">
                <a:latin typeface="+mj-lt"/>
                <a:cs typeface="Arial" panose="020B0604020202020204" pitchFamily="34" charset="0"/>
              </a:endParaRPr>
            </a:p>
          </p:txBody>
        </p:sp>
      </p:grpSp>
      <p:sp>
        <p:nvSpPr>
          <p:cNvPr id="62" name="TextBox 61">
            <a:extLst>
              <a:ext uri="{FF2B5EF4-FFF2-40B4-BE49-F238E27FC236}">
                <a16:creationId xmlns:a16="http://schemas.microsoft.com/office/drawing/2014/main" id="{28F9B2EE-927C-4A39-B21E-54B29C067FB4}"/>
              </a:ext>
            </a:extLst>
          </p:cNvPr>
          <p:cNvSpPr txBox="1"/>
          <p:nvPr/>
        </p:nvSpPr>
        <p:spPr>
          <a:xfrm>
            <a:off x="6723786" y="1342162"/>
            <a:ext cx="1980491" cy="261610"/>
          </a:xfrm>
          <a:prstGeom prst="rect">
            <a:avLst/>
          </a:prstGeom>
          <a:noFill/>
        </p:spPr>
        <p:txBody>
          <a:bodyPr wrap="square" rtlCol="0">
            <a:spAutoFit/>
          </a:bodyPr>
          <a:lstStyle/>
          <a:p>
            <a:r>
              <a:rPr lang="en-GB" sz="1100" b="1" dirty="0">
                <a:solidFill>
                  <a:srgbClr val="18A98E"/>
                </a:solidFill>
              </a:rPr>
              <a:t>How are we measuring it? </a:t>
            </a:r>
          </a:p>
        </p:txBody>
      </p:sp>
      <p:sp>
        <p:nvSpPr>
          <p:cNvPr id="19" name="Rectangle: Rounded Corners 18">
            <a:extLst>
              <a:ext uri="{FF2B5EF4-FFF2-40B4-BE49-F238E27FC236}">
                <a16:creationId xmlns:a16="http://schemas.microsoft.com/office/drawing/2014/main" id="{B6D5C787-2109-4D5A-9123-58C40547C63E}"/>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Tree>
    <p:extLst>
      <p:ext uri="{BB962C8B-B14F-4D97-AF65-F5344CB8AC3E}">
        <p14:creationId xmlns:p14="http://schemas.microsoft.com/office/powerpoint/2010/main" val="351851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0ADBB9-5CDD-45A3-A513-50A670792AAE}"/>
              </a:ext>
            </a:extLst>
          </p:cNvPr>
          <p:cNvSpPr>
            <a:spLocks noGrp="1"/>
          </p:cNvSpPr>
          <p:nvPr>
            <p:ph type="title"/>
          </p:nvPr>
        </p:nvSpPr>
        <p:spPr>
          <a:xfrm>
            <a:off x="250826" y="540845"/>
            <a:ext cx="6599680" cy="215444"/>
          </a:xfrm>
        </p:spPr>
        <p:txBody>
          <a:bodyPr>
            <a:spAutoFit/>
          </a:bodyPr>
          <a:lstStyle/>
          <a:p>
            <a:r>
              <a:rPr lang="en-US" sz="1400" dirty="0">
                <a:solidFill>
                  <a:srgbClr val="18A98E"/>
                </a:solidFill>
              </a:rPr>
              <a:t>Becoming an ‘Outstanding’ Organisation  – Trust Lead: Sarah </a:t>
            </a:r>
            <a:r>
              <a:rPr lang="en-US" sz="1400" dirty="0" err="1">
                <a:solidFill>
                  <a:srgbClr val="18A98E"/>
                </a:solidFill>
              </a:rPr>
              <a:t>Shingler</a:t>
            </a:r>
            <a:endParaRPr lang="en-US" sz="1400" dirty="0">
              <a:solidFill>
                <a:srgbClr val="18A98E"/>
              </a:solidFill>
            </a:endParaRPr>
          </a:p>
        </p:txBody>
      </p:sp>
      <p:sp>
        <p:nvSpPr>
          <p:cNvPr id="22" name="TextBox 21">
            <a:extLst>
              <a:ext uri="{FF2B5EF4-FFF2-40B4-BE49-F238E27FC236}">
                <a16:creationId xmlns:a16="http://schemas.microsoft.com/office/drawing/2014/main" id="{7D8161DB-F345-4E57-B169-4C3A3E4EE64E}"/>
              </a:ext>
            </a:extLst>
          </p:cNvPr>
          <p:cNvSpPr txBox="1"/>
          <p:nvPr/>
        </p:nvSpPr>
        <p:spPr>
          <a:xfrm>
            <a:off x="342267" y="1386705"/>
            <a:ext cx="8076020" cy="3754874"/>
          </a:xfrm>
          <a:prstGeom prst="rect">
            <a:avLst/>
          </a:prstGeom>
          <a:noFill/>
          <a:ln>
            <a:noFill/>
          </a:ln>
        </p:spPr>
        <p:txBody>
          <a:bodyPr wrap="square" lIns="0" tIns="0" rIns="0" bIns="0" rtlCol="0">
            <a:spAutoFit/>
          </a:bodyPr>
          <a:lstStyle/>
          <a:p>
            <a:pPr>
              <a:spcAft>
                <a:spcPts val="600"/>
              </a:spcAft>
            </a:pPr>
            <a:r>
              <a:rPr lang="en-US" sz="1100" dirty="0"/>
              <a:t>The Trust is focused and committed to delivering the improvements and actions required of us by the CQC and progress and completion of these is monitored by the Board. In January 2021 we </a:t>
            </a:r>
            <a:r>
              <a:rPr lang="en-GB" sz="1100" dirty="0"/>
              <a:t>have two open action plans - Infection Control and Urgent and Emergency Care.</a:t>
            </a:r>
          </a:p>
          <a:p>
            <a:pPr>
              <a:spcAft>
                <a:spcPts val="600"/>
              </a:spcAft>
            </a:pPr>
            <a:r>
              <a:rPr lang="en-US" sz="1100" dirty="0"/>
              <a:t>In addition to this improvement work, We Care looks at what more we can do to deliver safe and effective care for our patients from our frontline teams, this is especially important so that improvement is sustained. The themes that we have identified are:</a:t>
            </a:r>
          </a:p>
          <a:p>
            <a:pPr marL="180000" indent="-180000">
              <a:spcAft>
                <a:spcPts val="600"/>
              </a:spcAft>
              <a:buFont typeface="Arial" panose="020B0604020202020204" pitchFamily="34" charset="0"/>
              <a:buChar char="•"/>
            </a:pPr>
            <a:r>
              <a:rPr lang="en-US" sz="1100" dirty="0"/>
              <a:t>Identification and appropriate intervention for the </a:t>
            </a:r>
            <a:r>
              <a:rPr lang="en-US" sz="1100" b="1" dirty="0"/>
              <a:t>deteriorating patient; </a:t>
            </a:r>
            <a:r>
              <a:rPr lang="en-US" sz="1100" dirty="0"/>
              <a:t>there is a breakthrough objective for the next year focusing on patients with respiratory failure and sepsis.</a:t>
            </a:r>
          </a:p>
          <a:p>
            <a:pPr marL="180000" indent="-180000">
              <a:spcAft>
                <a:spcPts val="600"/>
              </a:spcAft>
              <a:buFont typeface="Arial" panose="020B0604020202020204" pitchFamily="34" charset="0"/>
              <a:buChar char="•"/>
            </a:pPr>
            <a:r>
              <a:rPr lang="en-US" sz="1100" b="1" dirty="0"/>
              <a:t>Medicines safety; </a:t>
            </a:r>
            <a:r>
              <a:rPr lang="en-US" sz="1100" dirty="0"/>
              <a:t>this is the second largest cause of harm. Care groups and wards that are not focusing on our breakthrough objective of falls (the largest cause of harm) will focus on medication safety.</a:t>
            </a:r>
          </a:p>
          <a:p>
            <a:pPr marL="180000" indent="-180000">
              <a:spcAft>
                <a:spcPts val="600"/>
              </a:spcAft>
              <a:buFont typeface="Arial" panose="020B0604020202020204" pitchFamily="34" charset="0"/>
              <a:buChar char="•"/>
            </a:pPr>
            <a:r>
              <a:rPr lang="en-US" sz="1100" b="1" dirty="0"/>
              <a:t>Safeguarding; </a:t>
            </a:r>
            <a:r>
              <a:rPr lang="en-US" sz="1100" dirty="0"/>
              <a:t>this is the subject of a Trust Priority Improvement Project meaning an increased focus corporately and in frontline teams.</a:t>
            </a:r>
          </a:p>
          <a:p>
            <a:pPr marL="180000" indent="-180000">
              <a:spcAft>
                <a:spcPts val="600"/>
              </a:spcAft>
              <a:buFont typeface="Arial" panose="020B0604020202020204" pitchFamily="34" charset="0"/>
              <a:buChar char="•"/>
            </a:pPr>
            <a:r>
              <a:rPr lang="en-US" sz="1100" b="1" dirty="0"/>
              <a:t>Infection Prevention and Control; </a:t>
            </a:r>
            <a:r>
              <a:rPr lang="en-US" sz="1100" dirty="0"/>
              <a:t>this is the subject of a Trust Priority Improvement Project meaning an increased focus corporately and in frontline teams.</a:t>
            </a:r>
          </a:p>
          <a:p>
            <a:pPr marL="180000" indent="-180000">
              <a:spcAft>
                <a:spcPts val="600"/>
              </a:spcAft>
              <a:buFont typeface="Arial" panose="020B0604020202020204" pitchFamily="34" charset="0"/>
              <a:buChar char="•"/>
            </a:pPr>
            <a:r>
              <a:rPr lang="en-US" sz="1100" b="1" dirty="0"/>
              <a:t>Well Led; </a:t>
            </a:r>
            <a:r>
              <a:rPr lang="en-US" sz="1100" dirty="0"/>
              <a:t>We Care provides a framework that will link everyone, from our frontline teams to the Board, in delivering great healthcare to our patients. This framework will ensure that we are all focusing on the small number of key areas for improvement that will make the biggest difference. Leaders will be supported to adopt a coaching style to support staff to make changes themselves and therefore deliver many more smaller changes.</a:t>
            </a:r>
          </a:p>
          <a:p>
            <a:pPr marL="180000" indent="-180000">
              <a:spcAft>
                <a:spcPts val="600"/>
              </a:spcAft>
              <a:buFont typeface="Arial" panose="020B0604020202020204" pitchFamily="34" charset="0"/>
              <a:buChar char="•"/>
            </a:pPr>
            <a:r>
              <a:rPr lang="en-US" sz="1100" b="1" dirty="0"/>
              <a:t>Promoting a positive culture </a:t>
            </a:r>
            <a:r>
              <a:rPr lang="en-US" sz="1100" dirty="0"/>
              <a:t>– A good culture is made up of good teams and effective leaders; We Care empowers our staff to work in multidisciplinary teams that break down the barriers that stand in the way of effective working. </a:t>
            </a:r>
          </a:p>
        </p:txBody>
      </p:sp>
      <p:sp>
        <p:nvSpPr>
          <p:cNvPr id="23" name="Freeform: Shape 22">
            <a:extLst>
              <a:ext uri="{FF2B5EF4-FFF2-40B4-BE49-F238E27FC236}">
                <a16:creationId xmlns:a16="http://schemas.microsoft.com/office/drawing/2014/main" id="{DCFBC8E1-D33F-4A0D-9B19-2C46EC3F7013}"/>
              </a:ext>
            </a:extLst>
          </p:cNvPr>
          <p:cNvSpPr/>
          <p:nvPr/>
        </p:nvSpPr>
        <p:spPr>
          <a:xfrm>
            <a:off x="243839" y="1299055"/>
            <a:ext cx="8508275" cy="4284028"/>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71C6BE94-9821-4690-B8EC-3E5160CDB4B1}"/>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Tree>
    <p:extLst>
      <p:ext uri="{BB962C8B-B14F-4D97-AF65-F5344CB8AC3E}">
        <p14:creationId xmlns:p14="http://schemas.microsoft.com/office/powerpoint/2010/main" val="153372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8EB4FF-EDA7-420B-B74A-E7A532EC657F}"/>
              </a:ext>
            </a:extLst>
          </p:cNvPr>
          <p:cNvSpPr>
            <a:spLocks noGrp="1"/>
          </p:cNvSpPr>
          <p:nvPr>
            <p:ph type="title"/>
          </p:nvPr>
        </p:nvSpPr>
        <p:spPr>
          <a:xfrm>
            <a:off x="250826" y="540845"/>
            <a:ext cx="6599680" cy="215444"/>
          </a:xfrm>
        </p:spPr>
        <p:txBody>
          <a:bodyPr>
            <a:spAutoFit/>
          </a:bodyPr>
          <a:lstStyle/>
          <a:p>
            <a:r>
              <a:rPr lang="en-US" sz="1400" dirty="0">
                <a:solidFill>
                  <a:srgbClr val="18A98E"/>
                </a:solidFill>
              </a:rPr>
              <a:t>Maternity – Trust Lead: Dr Rebecca Martin</a:t>
            </a:r>
          </a:p>
        </p:txBody>
      </p:sp>
      <p:sp>
        <p:nvSpPr>
          <p:cNvPr id="15" name="TextBox 14">
            <a:extLst>
              <a:ext uri="{FF2B5EF4-FFF2-40B4-BE49-F238E27FC236}">
                <a16:creationId xmlns:a16="http://schemas.microsoft.com/office/drawing/2014/main" id="{2DE9CB4D-CDAD-421E-ADF1-A812C5832818}"/>
              </a:ext>
            </a:extLst>
          </p:cNvPr>
          <p:cNvSpPr txBox="1">
            <a:spLocks/>
          </p:cNvSpPr>
          <p:nvPr/>
        </p:nvSpPr>
        <p:spPr>
          <a:xfrm>
            <a:off x="342265" y="1299619"/>
            <a:ext cx="6086150" cy="1769715"/>
          </a:xfrm>
          <a:prstGeom prst="rect">
            <a:avLst/>
          </a:prstGeom>
          <a:noFill/>
          <a:ln>
            <a:noFill/>
          </a:ln>
        </p:spPr>
        <p:txBody>
          <a:bodyPr wrap="square" lIns="0" tIns="0" rIns="0" bIns="0" rtlCol="0">
            <a:spAutoFit/>
          </a:bodyPr>
          <a:lstStyle/>
          <a:p>
            <a:pPr>
              <a:spcAft>
                <a:spcPts val="200"/>
              </a:spcAft>
            </a:pPr>
            <a:r>
              <a:rPr lang="en-GB" sz="1100" b="1" dirty="0">
                <a:solidFill>
                  <a:srgbClr val="18A98E"/>
                </a:solidFill>
              </a:rPr>
              <a:t>What are we improving? </a:t>
            </a:r>
          </a:p>
          <a:p>
            <a:pPr>
              <a:spcAft>
                <a:spcPts val="200"/>
              </a:spcAft>
            </a:pPr>
            <a:r>
              <a:rPr lang="en-US" sz="1100" dirty="0"/>
              <a:t>We are committed to continually improving and creating the right environment for our staff to provide the highest standards of care for every woman throughout their pregnancy and the birth of their baby. We have listened to women and families – to those who have received excellent care, and also those we have failed by not providing the right standard of care.</a:t>
            </a:r>
          </a:p>
          <a:p>
            <a:pPr>
              <a:lnSpc>
                <a:spcPct val="95000"/>
              </a:lnSpc>
              <a:spcAft>
                <a:spcPts val="200"/>
              </a:spcAft>
            </a:pPr>
            <a:r>
              <a:rPr lang="en-US" sz="1100" dirty="0"/>
              <a:t>We have also listened to our staff to better support them to deliver high-quality care for every patient and family and to feel able to raise concerns if standards are not being met.</a:t>
            </a:r>
          </a:p>
          <a:p>
            <a:pPr>
              <a:lnSpc>
                <a:spcPct val="95000"/>
              </a:lnSpc>
              <a:spcAft>
                <a:spcPts val="200"/>
              </a:spcAft>
            </a:pPr>
            <a:r>
              <a:rPr lang="en-US" sz="1100" dirty="0"/>
              <a:t>We will do this by i</a:t>
            </a:r>
            <a:r>
              <a:rPr lang="en-GB" sz="1100" dirty="0"/>
              <a:t>mplementing our Maternity Strategy, engaging with our women and families, and staff, to support its delivery and communicating closely with our Trust Board, Maternity Voices Partnership and Regional networks.</a:t>
            </a:r>
          </a:p>
        </p:txBody>
      </p:sp>
      <p:sp>
        <p:nvSpPr>
          <p:cNvPr id="16" name="Freeform: Shape 15">
            <a:extLst>
              <a:ext uri="{FF2B5EF4-FFF2-40B4-BE49-F238E27FC236}">
                <a16:creationId xmlns:a16="http://schemas.microsoft.com/office/drawing/2014/main" id="{727B5DAC-17E8-426C-A962-A628865B40B6}"/>
              </a:ext>
            </a:extLst>
          </p:cNvPr>
          <p:cNvSpPr>
            <a:spLocks/>
          </p:cNvSpPr>
          <p:nvPr/>
        </p:nvSpPr>
        <p:spPr>
          <a:xfrm>
            <a:off x="213325" y="1230566"/>
            <a:ext cx="6318103" cy="1788405"/>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F5AB10EE-DCE2-47DB-889F-6DD9C3D6ED97}"/>
              </a:ext>
            </a:extLst>
          </p:cNvPr>
          <p:cNvSpPr txBox="1">
            <a:spLocks/>
          </p:cNvSpPr>
          <p:nvPr/>
        </p:nvSpPr>
        <p:spPr>
          <a:xfrm>
            <a:off x="342265" y="3278478"/>
            <a:ext cx="6232705" cy="2702278"/>
          </a:xfrm>
          <a:prstGeom prst="rect">
            <a:avLst/>
          </a:prstGeom>
          <a:noFill/>
          <a:ln>
            <a:noFill/>
          </a:ln>
        </p:spPr>
        <p:txBody>
          <a:bodyPr wrap="square" lIns="0" tIns="0" rIns="0" bIns="0" rtlCol="0">
            <a:spAutoFit/>
          </a:bodyPr>
          <a:lstStyle/>
          <a:p>
            <a:pPr>
              <a:spcAft>
                <a:spcPts val="200"/>
              </a:spcAft>
            </a:pPr>
            <a:r>
              <a:rPr lang="en-GB" sz="1100" b="1" dirty="0">
                <a:solidFill>
                  <a:srgbClr val="18A98E"/>
                </a:solidFill>
              </a:rPr>
              <a:t>How will we do it?</a:t>
            </a:r>
          </a:p>
          <a:p>
            <a:pPr marL="171450" indent="-171450">
              <a:spcAft>
                <a:spcPts val="200"/>
              </a:spcAft>
              <a:buFont typeface="Arial" panose="020B0604020202020204" pitchFamily="34" charset="0"/>
              <a:buChar char="•"/>
            </a:pPr>
            <a:r>
              <a:rPr lang="en-US" sz="1100" dirty="0">
                <a:latin typeface="+mj-lt"/>
              </a:rPr>
              <a:t>Implement all 10 CNST maternity incentive scheme safety actions.</a:t>
            </a:r>
            <a:endParaRPr lang="en-US" sz="1100" strike="sngStrike" dirty="0">
              <a:latin typeface="+mj-lt"/>
            </a:endParaRPr>
          </a:p>
          <a:p>
            <a:pPr marL="180000" indent="-180000">
              <a:spcAft>
                <a:spcPts val="200"/>
              </a:spcAft>
              <a:buFont typeface="Arial" panose="020B0604020202020204" pitchFamily="34" charset="0"/>
              <a:buChar char="•"/>
            </a:pPr>
            <a:r>
              <a:rPr lang="en-US" sz="1100" dirty="0">
                <a:latin typeface="+mj-lt"/>
              </a:rPr>
              <a:t>Implement plans to place at least 35% of women onto continuity of carer pathway by March 2022.</a:t>
            </a:r>
            <a:endParaRPr lang="en-US" sz="1100" strike="sngStrike" dirty="0">
              <a:latin typeface="+mj-lt"/>
            </a:endParaRPr>
          </a:p>
          <a:p>
            <a:pPr marL="180000" indent="-180000">
              <a:spcAft>
                <a:spcPts val="200"/>
              </a:spcAft>
              <a:buFont typeface="Arial" panose="020B0604020202020204" pitchFamily="34" charset="0"/>
              <a:buChar char="•"/>
            </a:pPr>
            <a:r>
              <a:rPr lang="en-US" sz="1100" dirty="0">
                <a:latin typeface="+mj-lt"/>
              </a:rPr>
              <a:t>Improve triage so all women telephoning and attending the Trust are seen at the right time by the most appropriate person in the right environment, according to their individual needs.</a:t>
            </a:r>
          </a:p>
          <a:p>
            <a:pPr marL="180000" indent="-180000">
              <a:spcAft>
                <a:spcPts val="200"/>
              </a:spcAft>
              <a:buFont typeface="Arial" panose="020B0604020202020204" pitchFamily="34" charset="0"/>
              <a:buChar char="•"/>
            </a:pPr>
            <a:r>
              <a:rPr lang="en-GB" sz="1100" dirty="0">
                <a:latin typeface="+mj-lt"/>
                <a:ea typeface="Times New Roman" panose="02020603050405020304" pitchFamily="18" charset="0"/>
              </a:rPr>
              <a:t>Use of digital technology to communicate, track and share data to drive safety improvement, including development of a new Quality and Safety Maternity Dashboard.</a:t>
            </a:r>
            <a:endParaRPr lang="en-GB" sz="1100" b="1" dirty="0">
              <a:latin typeface="+mj-lt"/>
              <a:ea typeface="Times New Roman" panose="02020603050405020304" pitchFamily="18" charset="0"/>
            </a:endParaRPr>
          </a:p>
          <a:p>
            <a:pPr marL="180000" indent="-180000">
              <a:lnSpc>
                <a:spcPct val="95000"/>
              </a:lnSpc>
              <a:spcAft>
                <a:spcPts val="200"/>
              </a:spcAft>
              <a:buFont typeface="Arial" panose="020B0604020202020204" pitchFamily="34" charset="0"/>
              <a:buChar char="•"/>
            </a:pPr>
            <a:r>
              <a:rPr lang="en-GB" sz="1100" dirty="0">
                <a:latin typeface="+mj-lt"/>
              </a:rPr>
              <a:t>Personalised care based around individualised needs, decisions and informed choice supported by electronic records and Personalised Care Plans.</a:t>
            </a:r>
            <a:endParaRPr lang="en-US" sz="1100" dirty="0">
              <a:highlight>
                <a:srgbClr val="FFFF00"/>
              </a:highlight>
              <a:latin typeface="+mj-lt"/>
            </a:endParaRPr>
          </a:p>
          <a:p>
            <a:pPr marL="180000" indent="-180000">
              <a:lnSpc>
                <a:spcPct val="95000"/>
              </a:lnSpc>
              <a:spcAft>
                <a:spcPts val="200"/>
              </a:spcAft>
              <a:buFont typeface="Arial" panose="020B0604020202020204" pitchFamily="34" charset="0"/>
              <a:buChar char="•"/>
            </a:pPr>
            <a:r>
              <a:rPr lang="en-US" sz="1100" dirty="0">
                <a:latin typeface="+mj-lt"/>
              </a:rPr>
              <a:t>Improved multidisciplinary working through safety huddles, ward rounds education and training and developing the future workforce. All staff in leadership positions will have undertaken formal training in clinical leadership and management.</a:t>
            </a:r>
            <a:endParaRPr lang="en-GB" sz="1100" dirty="0">
              <a:latin typeface="+mj-lt"/>
            </a:endParaRPr>
          </a:p>
          <a:p>
            <a:pPr marL="180000" indent="-180000">
              <a:lnSpc>
                <a:spcPct val="95000"/>
              </a:lnSpc>
              <a:spcAft>
                <a:spcPts val="200"/>
              </a:spcAft>
              <a:buFont typeface="Arial" panose="020B0604020202020204" pitchFamily="34" charset="0"/>
              <a:buChar char="•"/>
            </a:pPr>
            <a:r>
              <a:rPr lang="en-GB" sz="1100" dirty="0">
                <a:latin typeface="+mj-lt"/>
                <a:ea typeface="Times New Roman" panose="02020603050405020304" pitchFamily="18" charset="0"/>
              </a:rPr>
              <a:t>Implementing all 5 elements of the Saving Babies Lives Care Bundle v2 </a:t>
            </a:r>
          </a:p>
          <a:p>
            <a:pPr marL="180000" indent="-180000">
              <a:lnSpc>
                <a:spcPct val="95000"/>
              </a:lnSpc>
              <a:spcAft>
                <a:spcPts val="200"/>
              </a:spcAft>
              <a:buFont typeface="Arial" panose="020B0604020202020204" pitchFamily="34" charset="0"/>
              <a:buChar char="•"/>
            </a:pPr>
            <a:r>
              <a:rPr lang="en-GB" sz="1100" dirty="0">
                <a:latin typeface="+mj-lt"/>
                <a:ea typeface="Times New Roman" panose="02020603050405020304" pitchFamily="18" charset="0"/>
              </a:rPr>
              <a:t>All staff groups will participate in relevant cross site multi-professional Maternity training</a:t>
            </a:r>
          </a:p>
          <a:p>
            <a:pPr marL="180000" indent="-180000">
              <a:lnSpc>
                <a:spcPct val="95000"/>
              </a:lnSpc>
              <a:spcAft>
                <a:spcPts val="200"/>
              </a:spcAft>
              <a:buFont typeface="Arial" panose="020B0604020202020204" pitchFamily="34" charset="0"/>
              <a:buChar char="•"/>
            </a:pPr>
            <a:r>
              <a:rPr lang="en-GB" sz="1100" spc="-20" dirty="0">
                <a:latin typeface="+mj-lt"/>
                <a:ea typeface="Times New Roman" panose="02020603050405020304" pitchFamily="18" charset="0"/>
              </a:rPr>
              <a:t>Develop Neonatal Transitional Care services to keep mothers and babies together wherever possible.</a:t>
            </a:r>
            <a:endParaRPr lang="en-US" sz="1100" spc="-20" dirty="0">
              <a:latin typeface="+mj-lt"/>
            </a:endParaRPr>
          </a:p>
        </p:txBody>
      </p:sp>
      <p:sp>
        <p:nvSpPr>
          <p:cNvPr id="22" name="Freeform: Shape 21">
            <a:extLst>
              <a:ext uri="{FF2B5EF4-FFF2-40B4-BE49-F238E27FC236}">
                <a16:creationId xmlns:a16="http://schemas.microsoft.com/office/drawing/2014/main" id="{D41577A1-38BF-456B-8841-0B0E3A9C0341}"/>
              </a:ext>
            </a:extLst>
          </p:cNvPr>
          <p:cNvSpPr/>
          <p:nvPr/>
        </p:nvSpPr>
        <p:spPr>
          <a:xfrm>
            <a:off x="213325" y="3202884"/>
            <a:ext cx="6318103" cy="289311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1FC4538E-B3A1-4A5D-8A19-EF2C4E4C535A}"/>
              </a:ext>
            </a:extLst>
          </p:cNvPr>
          <p:cNvSpPr>
            <a:spLocks/>
          </p:cNvSpPr>
          <p:nvPr/>
        </p:nvSpPr>
        <p:spPr>
          <a:xfrm>
            <a:off x="6771174" y="1268760"/>
            <a:ext cx="2138400" cy="4633200"/>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44">
            <a:extLst>
              <a:ext uri="{FF2B5EF4-FFF2-40B4-BE49-F238E27FC236}">
                <a16:creationId xmlns:a16="http://schemas.microsoft.com/office/drawing/2014/main" id="{032EEBDF-19AE-44C2-A06F-860CBDE759B9}"/>
              </a:ext>
            </a:extLst>
          </p:cNvPr>
          <p:cNvGrpSpPr/>
          <p:nvPr/>
        </p:nvGrpSpPr>
        <p:grpSpPr>
          <a:xfrm>
            <a:off x="6888892" y="2010081"/>
            <a:ext cx="1891467" cy="677108"/>
            <a:chOff x="6880438" y="1659599"/>
            <a:chExt cx="1891467" cy="677108"/>
          </a:xfrm>
          <a:solidFill>
            <a:srgbClr val="DFEEE9"/>
          </a:solidFill>
        </p:grpSpPr>
        <p:sp>
          <p:nvSpPr>
            <p:cNvPr id="46" name="Oval 45">
              <a:extLst>
                <a:ext uri="{FF2B5EF4-FFF2-40B4-BE49-F238E27FC236}">
                  <a16:creationId xmlns:a16="http://schemas.microsoft.com/office/drawing/2014/main" id="{1D4D1966-0926-4D59-AADC-068304EC51DC}"/>
                </a:ext>
              </a:extLst>
            </p:cNvPr>
            <p:cNvSpPr/>
            <p:nvPr/>
          </p:nvSpPr>
          <p:spPr>
            <a:xfrm>
              <a:off x="6880438" y="16595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7" name="Text Box 2">
              <a:extLst>
                <a:ext uri="{FF2B5EF4-FFF2-40B4-BE49-F238E27FC236}">
                  <a16:creationId xmlns:a16="http://schemas.microsoft.com/office/drawing/2014/main" id="{455B9F66-737C-45AC-A518-505C724B2326}"/>
                </a:ext>
              </a:extLst>
            </p:cNvPr>
            <p:cNvSpPr txBox="1">
              <a:spLocks noChangeArrowheads="1"/>
            </p:cNvSpPr>
            <p:nvPr/>
          </p:nvSpPr>
          <p:spPr bwMode="auto">
            <a:xfrm>
              <a:off x="7368540" y="165959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50% reduction in still births, neonatal deaths and brain injury by 2025</a:t>
              </a:r>
            </a:p>
          </p:txBody>
        </p:sp>
      </p:grpSp>
      <p:grpSp>
        <p:nvGrpSpPr>
          <p:cNvPr id="48" name="Group 47">
            <a:extLst>
              <a:ext uri="{FF2B5EF4-FFF2-40B4-BE49-F238E27FC236}">
                <a16:creationId xmlns:a16="http://schemas.microsoft.com/office/drawing/2014/main" id="{83BF9282-6172-464F-B7C5-89A8B84C805C}"/>
              </a:ext>
            </a:extLst>
          </p:cNvPr>
          <p:cNvGrpSpPr/>
          <p:nvPr/>
        </p:nvGrpSpPr>
        <p:grpSpPr>
          <a:xfrm>
            <a:off x="6888892" y="2870032"/>
            <a:ext cx="1891467" cy="677108"/>
            <a:chOff x="6880438" y="2459699"/>
            <a:chExt cx="1891467" cy="677108"/>
          </a:xfrm>
          <a:solidFill>
            <a:srgbClr val="DFEEE9"/>
          </a:solidFill>
        </p:grpSpPr>
        <p:sp>
          <p:nvSpPr>
            <p:cNvPr id="49" name="Oval 48">
              <a:extLst>
                <a:ext uri="{FF2B5EF4-FFF2-40B4-BE49-F238E27FC236}">
                  <a16:creationId xmlns:a16="http://schemas.microsoft.com/office/drawing/2014/main" id="{5E0A39AF-F2EC-48F1-9968-C6075C0824FD}"/>
                </a:ext>
              </a:extLst>
            </p:cNvPr>
            <p:cNvSpPr/>
            <p:nvPr/>
          </p:nvSpPr>
          <p:spPr>
            <a:xfrm>
              <a:off x="6880438" y="24596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50" name="Text Box 2">
              <a:extLst>
                <a:ext uri="{FF2B5EF4-FFF2-40B4-BE49-F238E27FC236}">
                  <a16:creationId xmlns:a16="http://schemas.microsoft.com/office/drawing/2014/main" id="{3A8942B0-EC41-4104-82A7-0F9377C1FA9F}"/>
                </a:ext>
              </a:extLst>
            </p:cNvPr>
            <p:cNvSpPr txBox="1">
              <a:spLocks noChangeArrowheads="1"/>
            </p:cNvSpPr>
            <p:nvPr/>
          </p:nvSpPr>
          <p:spPr bwMode="auto">
            <a:xfrm>
              <a:off x="7368540" y="245969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latin typeface="+mj-lt"/>
                  <a:cs typeface="Arial" panose="020B0604020202020204" pitchFamily="34" charset="0"/>
                </a:rPr>
                <a:t>90% of each maternity unit staff group have attended relevant multi-professional training</a:t>
              </a:r>
            </a:p>
          </p:txBody>
        </p:sp>
      </p:grpSp>
      <p:grpSp>
        <p:nvGrpSpPr>
          <p:cNvPr id="51" name="Group 50">
            <a:extLst>
              <a:ext uri="{FF2B5EF4-FFF2-40B4-BE49-F238E27FC236}">
                <a16:creationId xmlns:a16="http://schemas.microsoft.com/office/drawing/2014/main" id="{1595FD8A-F45E-4F2B-9275-76980AF540CD}"/>
              </a:ext>
            </a:extLst>
          </p:cNvPr>
          <p:cNvGrpSpPr/>
          <p:nvPr/>
        </p:nvGrpSpPr>
        <p:grpSpPr>
          <a:xfrm>
            <a:off x="6888892" y="3697867"/>
            <a:ext cx="1891467" cy="738488"/>
            <a:chOff x="6880438" y="3137879"/>
            <a:chExt cx="1891467" cy="738488"/>
          </a:xfrm>
          <a:solidFill>
            <a:srgbClr val="DFEEE9"/>
          </a:solidFill>
        </p:grpSpPr>
        <p:sp>
          <p:nvSpPr>
            <p:cNvPr id="52" name="Oval 51">
              <a:extLst>
                <a:ext uri="{FF2B5EF4-FFF2-40B4-BE49-F238E27FC236}">
                  <a16:creationId xmlns:a16="http://schemas.microsoft.com/office/drawing/2014/main" id="{80E30C86-F595-407F-AF12-ADFE34B0B227}"/>
                </a:ext>
              </a:extLst>
            </p:cNvPr>
            <p:cNvSpPr/>
            <p:nvPr/>
          </p:nvSpPr>
          <p:spPr>
            <a:xfrm>
              <a:off x="6880438" y="313787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a:t>
              </a:r>
            </a:p>
          </p:txBody>
        </p:sp>
        <p:sp>
          <p:nvSpPr>
            <p:cNvPr id="53" name="Text Box 2">
              <a:extLst>
                <a:ext uri="{FF2B5EF4-FFF2-40B4-BE49-F238E27FC236}">
                  <a16:creationId xmlns:a16="http://schemas.microsoft.com/office/drawing/2014/main" id="{3B686262-7434-4E15-B874-29F631EFD768}"/>
                </a:ext>
              </a:extLst>
            </p:cNvPr>
            <p:cNvSpPr txBox="1">
              <a:spLocks noChangeArrowheads="1"/>
            </p:cNvSpPr>
            <p:nvPr/>
          </p:nvSpPr>
          <p:spPr bwMode="auto">
            <a:xfrm>
              <a:off x="7368540" y="319925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latin typeface="+mj-lt"/>
                  <a:cs typeface="Arial" panose="020B0604020202020204" pitchFamily="34" charset="0"/>
                </a:rPr>
                <a:t>35% of women are placed on CoC Pathways by March 2022</a:t>
              </a:r>
            </a:p>
          </p:txBody>
        </p:sp>
      </p:grpSp>
      <p:sp>
        <p:nvSpPr>
          <p:cNvPr id="54" name="TextBox 53">
            <a:extLst>
              <a:ext uri="{FF2B5EF4-FFF2-40B4-BE49-F238E27FC236}">
                <a16:creationId xmlns:a16="http://schemas.microsoft.com/office/drawing/2014/main" id="{413958DD-73EA-4FF4-9E89-66DBDE7A1DFB}"/>
              </a:ext>
            </a:extLst>
          </p:cNvPr>
          <p:cNvSpPr txBox="1"/>
          <p:nvPr/>
        </p:nvSpPr>
        <p:spPr>
          <a:xfrm>
            <a:off x="6732240" y="1376023"/>
            <a:ext cx="1980491" cy="261610"/>
          </a:xfrm>
          <a:prstGeom prst="rect">
            <a:avLst/>
          </a:prstGeom>
          <a:noFill/>
        </p:spPr>
        <p:txBody>
          <a:bodyPr wrap="square" rtlCol="0">
            <a:spAutoFit/>
          </a:bodyPr>
          <a:lstStyle/>
          <a:p>
            <a:r>
              <a:rPr lang="en-GB" sz="1100" b="1" dirty="0">
                <a:solidFill>
                  <a:srgbClr val="18A98E"/>
                </a:solidFill>
              </a:rPr>
              <a:t>How are we measuring it? </a:t>
            </a:r>
          </a:p>
        </p:txBody>
      </p:sp>
      <p:sp>
        <p:nvSpPr>
          <p:cNvPr id="27" name="Rectangle: Rounded Corners 26">
            <a:extLst>
              <a:ext uri="{FF2B5EF4-FFF2-40B4-BE49-F238E27FC236}">
                <a16:creationId xmlns:a16="http://schemas.microsoft.com/office/drawing/2014/main" id="{171356E9-B543-46AD-8795-8618A2882EB5}"/>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Tree>
    <p:extLst>
      <p:ext uri="{BB962C8B-B14F-4D97-AF65-F5344CB8AC3E}">
        <p14:creationId xmlns:p14="http://schemas.microsoft.com/office/powerpoint/2010/main" val="169097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AABA77F-C5F3-4401-A7AD-19F5652E9228}"/>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
        <p:nvSpPr>
          <p:cNvPr id="5" name="Title 4">
            <a:extLst>
              <a:ext uri="{FF2B5EF4-FFF2-40B4-BE49-F238E27FC236}">
                <a16:creationId xmlns:a16="http://schemas.microsoft.com/office/drawing/2014/main" id="{D15792B1-A3E8-4987-923A-DEE260304EBB}"/>
              </a:ext>
            </a:extLst>
          </p:cNvPr>
          <p:cNvSpPr>
            <a:spLocks noGrp="1"/>
          </p:cNvSpPr>
          <p:nvPr>
            <p:ph type="title"/>
          </p:nvPr>
        </p:nvSpPr>
        <p:spPr>
          <a:xfrm>
            <a:off x="250826" y="540845"/>
            <a:ext cx="6599680" cy="215444"/>
          </a:xfrm>
        </p:spPr>
        <p:txBody>
          <a:bodyPr>
            <a:spAutoFit/>
          </a:bodyPr>
          <a:lstStyle/>
          <a:p>
            <a:r>
              <a:rPr lang="en-US" sz="1400" dirty="0">
                <a:solidFill>
                  <a:srgbClr val="18A98E"/>
                </a:solidFill>
              </a:rPr>
              <a:t>Governance  – Trust Lead: Phil Cave</a:t>
            </a:r>
          </a:p>
        </p:txBody>
      </p:sp>
      <p:sp>
        <p:nvSpPr>
          <p:cNvPr id="15" name="TextBox 14">
            <a:extLst>
              <a:ext uri="{FF2B5EF4-FFF2-40B4-BE49-F238E27FC236}">
                <a16:creationId xmlns:a16="http://schemas.microsoft.com/office/drawing/2014/main" id="{E6035727-97DD-409B-AAC5-C8FDB3C59CF2}"/>
              </a:ext>
            </a:extLst>
          </p:cNvPr>
          <p:cNvSpPr txBox="1"/>
          <p:nvPr/>
        </p:nvSpPr>
        <p:spPr>
          <a:xfrm>
            <a:off x="322523" y="1216798"/>
            <a:ext cx="6253265" cy="2246769"/>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What are we improving </a:t>
            </a:r>
          </a:p>
          <a:p>
            <a:pPr>
              <a:spcAft>
                <a:spcPts val="600"/>
              </a:spcAft>
            </a:pPr>
            <a:r>
              <a:rPr lang="en-US" sz="1100" dirty="0"/>
              <a:t>The six workstreams are as follows:</a:t>
            </a:r>
          </a:p>
          <a:p>
            <a:pPr marL="180000" indent="-180000">
              <a:spcAft>
                <a:spcPts val="200"/>
              </a:spcAft>
              <a:buFont typeface="Arial" panose="020B0604020202020204" pitchFamily="34" charset="0"/>
              <a:buChar char="•"/>
            </a:pPr>
            <a:r>
              <a:rPr lang="en-US" sz="1100" dirty="0"/>
              <a:t>Executive Portfolios –  strengthen the roles of the executive, site and Care Group management </a:t>
            </a:r>
          </a:p>
          <a:p>
            <a:pPr marL="180000" indent="-180000">
              <a:spcAft>
                <a:spcPts val="200"/>
              </a:spcAft>
              <a:buFont typeface="Arial" panose="020B0604020202020204" pitchFamily="34" charset="0"/>
              <a:buChar char="•"/>
            </a:pPr>
            <a:r>
              <a:rPr lang="en-US" sz="1100" dirty="0"/>
              <a:t>Governance Structures – provide clarity for the reporting of quality governance. </a:t>
            </a:r>
          </a:p>
          <a:p>
            <a:pPr marL="180000" indent="-180000">
              <a:spcAft>
                <a:spcPts val="200"/>
              </a:spcAft>
              <a:buFont typeface="Arial" panose="020B0604020202020204" pitchFamily="34" charset="0"/>
              <a:buChar char="•"/>
            </a:pPr>
            <a:r>
              <a:rPr lang="en-US" sz="1100" dirty="0"/>
              <a:t>Governance Process – improve the quality and sequencing of meetings management and scrutiny that over-sight committees and NED’s provide to the Executive Directors. </a:t>
            </a:r>
          </a:p>
          <a:p>
            <a:pPr marL="180000" indent="-180000">
              <a:spcAft>
                <a:spcPts val="200"/>
              </a:spcAft>
              <a:buFont typeface="Arial" panose="020B0604020202020204" pitchFamily="34" charset="0"/>
              <a:buChar char="•"/>
            </a:pPr>
            <a:r>
              <a:rPr lang="en-US" sz="1100" dirty="0"/>
              <a:t>Line of sight from Ward to Board – enhance the alignment between Care Group and site management teams. </a:t>
            </a:r>
          </a:p>
          <a:p>
            <a:pPr marL="180000" indent="-180000">
              <a:spcAft>
                <a:spcPts val="200"/>
              </a:spcAft>
              <a:buFont typeface="Arial" panose="020B0604020202020204" pitchFamily="34" charset="0"/>
              <a:buChar char="•"/>
            </a:pPr>
            <a:r>
              <a:rPr lang="en-US" sz="1100" dirty="0"/>
              <a:t>Engagement (Staff, Patient and Stakeholders) – improve staff, governor and patient engagement. </a:t>
            </a:r>
          </a:p>
          <a:p>
            <a:pPr marL="180000" indent="-180000">
              <a:spcAft>
                <a:spcPts val="200"/>
              </a:spcAft>
              <a:buFont typeface="Arial" panose="020B0604020202020204" pitchFamily="34" charset="0"/>
              <a:buChar char="•"/>
            </a:pPr>
            <a:r>
              <a:rPr lang="en-US" sz="1100" dirty="0"/>
              <a:t>Risk Management – simplify the risk pathway and reporting templates. </a:t>
            </a:r>
          </a:p>
          <a:p>
            <a:pPr>
              <a:spcBef>
                <a:spcPts val="600"/>
              </a:spcBef>
            </a:pPr>
            <a:r>
              <a:rPr lang="en-US" sz="1100" dirty="0"/>
              <a:t>The resulting improvements in all these areas will lead to high quality safe </a:t>
            </a:r>
            <a:r>
              <a:rPr lang="en-US" sz="1100" dirty="0" err="1"/>
              <a:t>organisation</a:t>
            </a:r>
            <a:r>
              <a:rPr lang="en-US" sz="1100" dirty="0"/>
              <a:t> </a:t>
            </a:r>
          </a:p>
        </p:txBody>
      </p:sp>
      <p:sp>
        <p:nvSpPr>
          <p:cNvPr id="16" name="Freeform: Shape 15">
            <a:extLst>
              <a:ext uri="{FF2B5EF4-FFF2-40B4-BE49-F238E27FC236}">
                <a16:creationId xmlns:a16="http://schemas.microsoft.com/office/drawing/2014/main" id="{5B325F22-0DB2-4064-AB75-D203DFD6E2C3}"/>
              </a:ext>
            </a:extLst>
          </p:cNvPr>
          <p:cNvSpPr>
            <a:spLocks/>
          </p:cNvSpPr>
          <p:nvPr/>
        </p:nvSpPr>
        <p:spPr>
          <a:xfrm>
            <a:off x="250826" y="1152810"/>
            <a:ext cx="6302103" cy="2341801"/>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F1C7262C-1143-41C6-BEF7-E66778B56E8A}"/>
              </a:ext>
            </a:extLst>
          </p:cNvPr>
          <p:cNvSpPr txBox="1"/>
          <p:nvPr/>
        </p:nvSpPr>
        <p:spPr>
          <a:xfrm>
            <a:off x="296546" y="3724267"/>
            <a:ext cx="6256384" cy="2846933"/>
          </a:xfrm>
          <a:prstGeom prst="rect">
            <a:avLst/>
          </a:prstGeom>
          <a:noFill/>
          <a:ln>
            <a:noFill/>
          </a:ln>
        </p:spPr>
        <p:txBody>
          <a:bodyPr wrap="square" lIns="0" tIns="0" rIns="0" bIns="0" rtlCol="0" anchor="t">
            <a:spAutoFit/>
          </a:bodyPr>
          <a:lstStyle/>
          <a:p>
            <a:pPr>
              <a:spcAft>
                <a:spcPts val="600"/>
              </a:spcAft>
            </a:pPr>
            <a:r>
              <a:rPr lang="en-GB" sz="1100" b="1" dirty="0">
                <a:solidFill>
                  <a:srgbClr val="18A98E"/>
                </a:solidFill>
              </a:rPr>
              <a:t>How will we do it?</a:t>
            </a:r>
            <a:endParaRPr lang="en-US" sz="1100" b="1" dirty="0">
              <a:solidFill>
                <a:srgbClr val="18A98E"/>
              </a:solidFill>
            </a:endParaRPr>
          </a:p>
          <a:p>
            <a:pPr marL="171450" indent="-171450">
              <a:spcAft>
                <a:spcPts val="600"/>
              </a:spcAft>
              <a:buFont typeface="Arial" panose="020B0604020202020204" pitchFamily="34" charset="0"/>
              <a:buChar char="•"/>
            </a:pPr>
            <a:r>
              <a:rPr lang="en-GB" sz="1100" dirty="0"/>
              <a:t>Following a Board-to-Board meeting with NHSE/I in July 2020, the Trust was required to comply with a number of undertakings. This included engaging in and supporting a governance review to address concerns raised by the Regional Team and the CQC that would enable the trust to strengthen oversight of quality in its services.   </a:t>
            </a:r>
          </a:p>
          <a:p>
            <a:pPr marL="171450" indent="-171450">
              <a:spcAft>
                <a:spcPts val="600"/>
              </a:spcAft>
              <a:buFont typeface="Arial" panose="020B0604020202020204" pitchFamily="34" charset="0"/>
              <a:buChar char="•"/>
            </a:pPr>
            <a:r>
              <a:rPr lang="en-GB" sz="1100" dirty="0"/>
              <a:t>After the trust Board acceptance of the Governance Review in December 2020, by the ISCS team a Governance Improvement Group (GIG) has been created to manage the programme.  The trust FD will act as the SRO.  Delivery of the recommendations will be driven by a task and finish group which will meet monthly.    Each  of  the six workstreams will have an Executive Lead from the trust and an NHSE/I Director.  The programme will be led by the trust and NHSE/I will provide technical or managerial support when required.  </a:t>
            </a:r>
          </a:p>
          <a:p>
            <a:pPr marL="171450" indent="-171450">
              <a:spcAft>
                <a:spcPts val="600"/>
              </a:spcAft>
              <a:buFont typeface="Arial" panose="020B0604020202020204" pitchFamily="34" charset="0"/>
              <a:buChar char="•"/>
            </a:pPr>
            <a:r>
              <a:rPr lang="en-GB" sz="1100" dirty="0"/>
              <a:t>Each of the six workstreams have clear milestones to determine when the deliverables have been met.  It is expected the GIG will support Executive Leads where blocks are found.  Risks and issues will be managed effectively to ensure the outcomes are achieved. </a:t>
            </a:r>
            <a:endParaRPr lang="en-US" sz="1100" dirty="0"/>
          </a:p>
          <a:p>
            <a:pPr>
              <a:spcAft>
                <a:spcPts val="600"/>
              </a:spcAft>
            </a:pPr>
            <a:endParaRPr lang="en-US" sz="1100" dirty="0"/>
          </a:p>
        </p:txBody>
      </p:sp>
      <p:sp>
        <p:nvSpPr>
          <p:cNvPr id="22" name="Freeform: Shape 21">
            <a:extLst>
              <a:ext uri="{FF2B5EF4-FFF2-40B4-BE49-F238E27FC236}">
                <a16:creationId xmlns:a16="http://schemas.microsoft.com/office/drawing/2014/main" id="{CFB81EC2-91A6-4684-B601-A54A0D7467F9}"/>
              </a:ext>
            </a:extLst>
          </p:cNvPr>
          <p:cNvSpPr>
            <a:spLocks/>
          </p:cNvSpPr>
          <p:nvPr/>
        </p:nvSpPr>
        <p:spPr>
          <a:xfrm>
            <a:off x="243839" y="3648361"/>
            <a:ext cx="6302103" cy="2668794"/>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A5D82F0E-8FE3-4B31-A2B5-D7D0DE589526}"/>
              </a:ext>
            </a:extLst>
          </p:cNvPr>
          <p:cNvSpPr>
            <a:spLocks/>
          </p:cNvSpPr>
          <p:nvPr/>
        </p:nvSpPr>
        <p:spPr>
          <a:xfrm>
            <a:off x="6762721" y="1285874"/>
            <a:ext cx="2137439" cy="4853421"/>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Group 38">
            <a:extLst>
              <a:ext uri="{FF2B5EF4-FFF2-40B4-BE49-F238E27FC236}">
                <a16:creationId xmlns:a16="http://schemas.microsoft.com/office/drawing/2014/main" id="{E45D4B04-4C82-4B95-A6AC-DDF6C8AA11E4}"/>
              </a:ext>
            </a:extLst>
          </p:cNvPr>
          <p:cNvGrpSpPr/>
          <p:nvPr/>
        </p:nvGrpSpPr>
        <p:grpSpPr>
          <a:xfrm>
            <a:off x="6910268" y="1681594"/>
            <a:ext cx="1891467" cy="507831"/>
            <a:chOff x="6880438" y="1659599"/>
            <a:chExt cx="1891467" cy="507831"/>
          </a:xfrm>
          <a:solidFill>
            <a:srgbClr val="DFEEE9"/>
          </a:solidFill>
        </p:grpSpPr>
        <p:sp>
          <p:nvSpPr>
            <p:cNvPr id="40" name="Oval 39">
              <a:extLst>
                <a:ext uri="{FF2B5EF4-FFF2-40B4-BE49-F238E27FC236}">
                  <a16:creationId xmlns:a16="http://schemas.microsoft.com/office/drawing/2014/main" id="{E995F242-6F62-4737-90C1-870A42D7C35A}"/>
                </a:ext>
              </a:extLst>
            </p:cNvPr>
            <p:cNvSpPr/>
            <p:nvPr/>
          </p:nvSpPr>
          <p:spPr>
            <a:xfrm>
              <a:off x="6880438" y="16595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1" name="Text Box 2">
              <a:extLst>
                <a:ext uri="{FF2B5EF4-FFF2-40B4-BE49-F238E27FC236}">
                  <a16:creationId xmlns:a16="http://schemas.microsoft.com/office/drawing/2014/main" id="{151A35C3-8E7C-4A6B-A678-2F59F906E989}"/>
                </a:ext>
              </a:extLst>
            </p:cNvPr>
            <p:cNvSpPr txBox="1">
              <a:spLocks noChangeArrowheads="1"/>
            </p:cNvSpPr>
            <p:nvPr/>
          </p:nvSpPr>
          <p:spPr bwMode="auto">
            <a:xfrm>
              <a:off x="7368540" y="16595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cs typeface="Arial" panose="020B0604020202020204" pitchFamily="34" charset="0"/>
                </a:rPr>
                <a:t>Milestones and outcomes in each workstream are met</a:t>
              </a:r>
            </a:p>
          </p:txBody>
        </p:sp>
      </p:grpSp>
      <p:grpSp>
        <p:nvGrpSpPr>
          <p:cNvPr id="42" name="Group 41">
            <a:extLst>
              <a:ext uri="{FF2B5EF4-FFF2-40B4-BE49-F238E27FC236}">
                <a16:creationId xmlns:a16="http://schemas.microsoft.com/office/drawing/2014/main" id="{3F641042-5DE0-4ECE-B258-A463E4650217}"/>
              </a:ext>
            </a:extLst>
          </p:cNvPr>
          <p:cNvGrpSpPr/>
          <p:nvPr/>
        </p:nvGrpSpPr>
        <p:grpSpPr>
          <a:xfrm>
            <a:off x="6910268" y="2309671"/>
            <a:ext cx="1891467" cy="1184940"/>
            <a:chOff x="6880438" y="2459699"/>
            <a:chExt cx="1891467" cy="1184940"/>
          </a:xfrm>
          <a:solidFill>
            <a:srgbClr val="DFEEE9"/>
          </a:solidFill>
        </p:grpSpPr>
        <p:sp>
          <p:nvSpPr>
            <p:cNvPr id="43" name="Oval 42">
              <a:extLst>
                <a:ext uri="{FF2B5EF4-FFF2-40B4-BE49-F238E27FC236}">
                  <a16:creationId xmlns:a16="http://schemas.microsoft.com/office/drawing/2014/main" id="{A8BBA022-B2A7-457B-AD5A-D00EB41B1E78}"/>
                </a:ext>
              </a:extLst>
            </p:cNvPr>
            <p:cNvSpPr/>
            <p:nvPr/>
          </p:nvSpPr>
          <p:spPr>
            <a:xfrm>
              <a:off x="6880438" y="24596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44" name="Text Box 2">
              <a:extLst>
                <a:ext uri="{FF2B5EF4-FFF2-40B4-BE49-F238E27FC236}">
                  <a16:creationId xmlns:a16="http://schemas.microsoft.com/office/drawing/2014/main" id="{DA025935-0B1D-44FE-BED2-34B9FE8583CF}"/>
                </a:ext>
              </a:extLst>
            </p:cNvPr>
            <p:cNvSpPr txBox="1">
              <a:spLocks noChangeArrowheads="1"/>
            </p:cNvSpPr>
            <p:nvPr/>
          </p:nvSpPr>
          <p:spPr bwMode="auto">
            <a:xfrm>
              <a:off x="7368540" y="2459699"/>
              <a:ext cx="1403365" cy="1184940"/>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cs typeface="Arial" panose="020B0604020202020204" pitchFamily="34" charset="0"/>
                </a:rPr>
                <a:t>Where applicable survey the current state of staff perception of the workstream and compare post improvement activities </a:t>
              </a:r>
            </a:p>
          </p:txBody>
        </p:sp>
      </p:grpSp>
      <p:grpSp>
        <p:nvGrpSpPr>
          <p:cNvPr id="45" name="Group 44">
            <a:extLst>
              <a:ext uri="{FF2B5EF4-FFF2-40B4-BE49-F238E27FC236}">
                <a16:creationId xmlns:a16="http://schemas.microsoft.com/office/drawing/2014/main" id="{71B2B9FF-4820-48E8-8B88-545253600C9F}"/>
              </a:ext>
            </a:extLst>
          </p:cNvPr>
          <p:cNvGrpSpPr/>
          <p:nvPr/>
        </p:nvGrpSpPr>
        <p:grpSpPr>
          <a:xfrm>
            <a:off x="6910268" y="3574076"/>
            <a:ext cx="1891467" cy="907766"/>
            <a:chOff x="6880438" y="3137879"/>
            <a:chExt cx="1891467" cy="907766"/>
          </a:xfrm>
          <a:solidFill>
            <a:srgbClr val="DFEEE9"/>
          </a:solidFill>
        </p:grpSpPr>
        <p:sp>
          <p:nvSpPr>
            <p:cNvPr id="46" name="Oval 45">
              <a:extLst>
                <a:ext uri="{FF2B5EF4-FFF2-40B4-BE49-F238E27FC236}">
                  <a16:creationId xmlns:a16="http://schemas.microsoft.com/office/drawing/2014/main" id="{5C30D7B1-9809-4E46-A45D-B70ED6C47D1E}"/>
                </a:ext>
              </a:extLst>
            </p:cNvPr>
            <p:cNvSpPr/>
            <p:nvPr/>
          </p:nvSpPr>
          <p:spPr>
            <a:xfrm>
              <a:off x="6880438" y="313787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a:t>
              </a:r>
            </a:p>
          </p:txBody>
        </p:sp>
        <p:sp>
          <p:nvSpPr>
            <p:cNvPr id="47" name="Text Box 2">
              <a:extLst>
                <a:ext uri="{FF2B5EF4-FFF2-40B4-BE49-F238E27FC236}">
                  <a16:creationId xmlns:a16="http://schemas.microsoft.com/office/drawing/2014/main" id="{BAC529CC-BA23-4766-B6F7-0C523488999F}"/>
                </a:ext>
              </a:extLst>
            </p:cNvPr>
            <p:cNvSpPr txBox="1">
              <a:spLocks noChangeArrowheads="1"/>
            </p:cNvSpPr>
            <p:nvPr/>
          </p:nvSpPr>
          <p:spPr bwMode="auto">
            <a:xfrm>
              <a:off x="7368540" y="3199259"/>
              <a:ext cx="1403365" cy="846386"/>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cs typeface="Arial" panose="020B0604020202020204" pitchFamily="34" charset="0"/>
                </a:rPr>
                <a:t>Where applicable compare baseline process completion timings to post improvement activities  </a:t>
              </a:r>
            </a:p>
          </p:txBody>
        </p:sp>
      </p:grpSp>
      <p:sp>
        <p:nvSpPr>
          <p:cNvPr id="48" name="TextBox 47">
            <a:extLst>
              <a:ext uri="{FF2B5EF4-FFF2-40B4-BE49-F238E27FC236}">
                <a16:creationId xmlns:a16="http://schemas.microsoft.com/office/drawing/2014/main" id="{A3E7297E-968C-43C1-9C2B-006FF60C4B6A}"/>
              </a:ext>
            </a:extLst>
          </p:cNvPr>
          <p:cNvSpPr txBox="1"/>
          <p:nvPr/>
        </p:nvSpPr>
        <p:spPr>
          <a:xfrm>
            <a:off x="6723786" y="1311325"/>
            <a:ext cx="1980491" cy="261610"/>
          </a:xfrm>
          <a:prstGeom prst="rect">
            <a:avLst/>
          </a:prstGeom>
          <a:noFill/>
        </p:spPr>
        <p:txBody>
          <a:bodyPr wrap="square" rtlCol="0">
            <a:spAutoFit/>
          </a:bodyPr>
          <a:lstStyle/>
          <a:p>
            <a:r>
              <a:rPr lang="en-GB" sz="1100" b="1" dirty="0">
                <a:solidFill>
                  <a:srgbClr val="18A98E"/>
                </a:solidFill>
              </a:rPr>
              <a:t>How are we measuring it? </a:t>
            </a:r>
          </a:p>
        </p:txBody>
      </p:sp>
      <p:grpSp>
        <p:nvGrpSpPr>
          <p:cNvPr id="20" name="Group 19">
            <a:extLst>
              <a:ext uri="{FF2B5EF4-FFF2-40B4-BE49-F238E27FC236}">
                <a16:creationId xmlns:a16="http://schemas.microsoft.com/office/drawing/2014/main" id="{89EB6CF3-CED6-449E-982D-FC52E550F51C}"/>
              </a:ext>
            </a:extLst>
          </p:cNvPr>
          <p:cNvGrpSpPr/>
          <p:nvPr/>
        </p:nvGrpSpPr>
        <p:grpSpPr>
          <a:xfrm>
            <a:off x="6910268" y="4554422"/>
            <a:ext cx="1891467" cy="1584874"/>
            <a:chOff x="6880438" y="3137879"/>
            <a:chExt cx="1891467" cy="1584874"/>
          </a:xfrm>
          <a:solidFill>
            <a:srgbClr val="DFEEE9"/>
          </a:solidFill>
        </p:grpSpPr>
        <p:sp>
          <p:nvSpPr>
            <p:cNvPr id="23" name="Oval 22">
              <a:extLst>
                <a:ext uri="{FF2B5EF4-FFF2-40B4-BE49-F238E27FC236}">
                  <a16:creationId xmlns:a16="http://schemas.microsoft.com/office/drawing/2014/main" id="{E72DE19D-6EB5-4A86-8B34-C0D1CBA2A0BA}"/>
                </a:ext>
              </a:extLst>
            </p:cNvPr>
            <p:cNvSpPr/>
            <p:nvPr/>
          </p:nvSpPr>
          <p:spPr>
            <a:xfrm>
              <a:off x="6880438" y="313787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4</a:t>
              </a:r>
            </a:p>
          </p:txBody>
        </p:sp>
        <p:sp>
          <p:nvSpPr>
            <p:cNvPr id="24" name="Text Box 2">
              <a:extLst>
                <a:ext uri="{FF2B5EF4-FFF2-40B4-BE49-F238E27FC236}">
                  <a16:creationId xmlns:a16="http://schemas.microsoft.com/office/drawing/2014/main" id="{08BD3D60-A594-4A0E-ACCA-CD3FC06505E4}"/>
                </a:ext>
              </a:extLst>
            </p:cNvPr>
            <p:cNvSpPr txBox="1">
              <a:spLocks noChangeArrowheads="1"/>
            </p:cNvSpPr>
            <p:nvPr/>
          </p:nvSpPr>
          <p:spPr bwMode="auto">
            <a:xfrm>
              <a:off x="7368540" y="3199259"/>
              <a:ext cx="1403365" cy="1523494"/>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cs typeface="Arial" panose="020B0604020202020204" pitchFamily="34" charset="0"/>
                </a:rPr>
                <a:t>Through the implementation of the aspects of the Governance Review and specific ‘We Care’ staff initiatives - key staff metrics (turnover, sickness etc) should improve. </a:t>
              </a:r>
            </a:p>
          </p:txBody>
        </p:sp>
      </p:grpSp>
    </p:spTree>
    <p:extLst>
      <p:ext uri="{BB962C8B-B14F-4D97-AF65-F5344CB8AC3E}">
        <p14:creationId xmlns:p14="http://schemas.microsoft.com/office/powerpoint/2010/main" val="297611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AA3F0C-DABE-475E-BB75-B76F3313FE10}"/>
              </a:ext>
            </a:extLst>
          </p:cNvPr>
          <p:cNvSpPr txBox="1">
            <a:spLocks/>
          </p:cNvSpPr>
          <p:nvPr/>
        </p:nvSpPr>
        <p:spPr>
          <a:xfrm>
            <a:off x="342266" y="1386705"/>
            <a:ext cx="6101943" cy="754053"/>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What are we improving?</a:t>
            </a:r>
            <a:endParaRPr lang="en-US" sz="1100" dirty="0"/>
          </a:p>
          <a:p>
            <a:pPr>
              <a:spcAft>
                <a:spcPts val="600"/>
              </a:spcAft>
            </a:pPr>
            <a:r>
              <a:rPr lang="en-US" sz="1100" dirty="0"/>
              <a:t>We want to improve our delivery of safeguarding and have a developed improvement plan to address the needs of our patients and answer ongoing concerns in relation to safeguarding oversight and management. </a:t>
            </a:r>
          </a:p>
        </p:txBody>
      </p:sp>
      <p:sp>
        <p:nvSpPr>
          <p:cNvPr id="14" name="Freeform: Shape 13">
            <a:extLst>
              <a:ext uri="{FF2B5EF4-FFF2-40B4-BE49-F238E27FC236}">
                <a16:creationId xmlns:a16="http://schemas.microsoft.com/office/drawing/2014/main" id="{31538ACD-0B8D-4B24-B987-273D57EC1631}"/>
              </a:ext>
            </a:extLst>
          </p:cNvPr>
          <p:cNvSpPr>
            <a:spLocks/>
          </p:cNvSpPr>
          <p:nvPr/>
        </p:nvSpPr>
        <p:spPr>
          <a:xfrm>
            <a:off x="243839" y="1301931"/>
            <a:ext cx="6217200" cy="1603655"/>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A52B636D-A8E5-4778-A2A4-03E9118B9C25}"/>
              </a:ext>
            </a:extLst>
          </p:cNvPr>
          <p:cNvSpPr txBox="1">
            <a:spLocks/>
          </p:cNvSpPr>
          <p:nvPr/>
        </p:nvSpPr>
        <p:spPr>
          <a:xfrm>
            <a:off x="342265" y="3441694"/>
            <a:ext cx="6101943" cy="2323713"/>
          </a:xfrm>
          <a:prstGeom prst="rect">
            <a:avLst/>
          </a:prstGeom>
          <a:noFill/>
          <a:ln>
            <a:noFill/>
          </a:ln>
        </p:spPr>
        <p:txBody>
          <a:bodyPr wrap="square" lIns="0" tIns="0" rIns="0" bIns="0" rtlCol="0">
            <a:spAutoFit/>
          </a:bodyPr>
          <a:lstStyle/>
          <a:p>
            <a:pPr>
              <a:spcAft>
                <a:spcPts val="600"/>
              </a:spcAft>
            </a:pPr>
            <a:r>
              <a:rPr lang="en-GB" sz="1100" b="1" dirty="0">
                <a:solidFill>
                  <a:srgbClr val="18A98E"/>
                </a:solidFill>
              </a:rPr>
              <a:t>How we will do it? </a:t>
            </a:r>
            <a:endParaRPr lang="en-US" sz="1100" b="1" dirty="0">
              <a:solidFill>
                <a:srgbClr val="18A98E"/>
              </a:solidFill>
            </a:endParaRPr>
          </a:p>
          <a:p>
            <a:pPr marL="180000" indent="-180000">
              <a:spcAft>
                <a:spcPts val="600"/>
              </a:spcAft>
              <a:buFont typeface="Arial" panose="020B0604020202020204" pitchFamily="34" charset="0"/>
              <a:buChar char="•"/>
            </a:pPr>
            <a:r>
              <a:rPr lang="en-US" sz="1100" dirty="0"/>
              <a:t>Delivery of safeguarding adult and children training and Knowledge and Assessment of</a:t>
            </a:r>
            <a:br>
              <a:rPr lang="en-US" sz="1100" dirty="0"/>
            </a:br>
            <a:r>
              <a:rPr lang="en-US" sz="1100" dirty="0"/>
              <a:t>Mental Capacity </a:t>
            </a:r>
          </a:p>
          <a:p>
            <a:pPr marL="180000" indent="-180000">
              <a:spcAft>
                <a:spcPts val="600"/>
              </a:spcAft>
              <a:buFont typeface="Arial" panose="020B0604020202020204" pitchFamily="34" charset="0"/>
              <a:buChar char="•"/>
            </a:pPr>
            <a:r>
              <a:rPr lang="en-US" sz="1100" dirty="0"/>
              <a:t>Reduce Incidents relating to the inappropriate use of restraint, security and mental health support (and discharge of captious patients? )</a:t>
            </a:r>
          </a:p>
          <a:p>
            <a:pPr marL="180000" indent="-180000">
              <a:spcAft>
                <a:spcPts val="600"/>
              </a:spcAft>
              <a:buFont typeface="Arial" panose="020B0604020202020204" pitchFamily="34" charset="0"/>
              <a:buChar char="•"/>
            </a:pPr>
            <a:r>
              <a:rPr lang="en-US" sz="1100" dirty="0"/>
              <a:t>Improve reporting of </a:t>
            </a:r>
            <a:r>
              <a:rPr lang="en-GB" sz="1100" dirty="0"/>
              <a:t>Deprivation of Liberty Safeguard (DoLS)</a:t>
            </a:r>
            <a:r>
              <a:rPr lang="en-US" sz="1100" dirty="0"/>
              <a:t>reporting numbers</a:t>
            </a:r>
          </a:p>
          <a:p>
            <a:pPr marL="180000" indent="-180000">
              <a:spcAft>
                <a:spcPts val="600"/>
              </a:spcAft>
              <a:buFont typeface="Arial" panose="020B0604020202020204" pitchFamily="34" charset="0"/>
              <a:buChar char="•"/>
            </a:pPr>
            <a:r>
              <a:rPr lang="en-US" sz="1100" dirty="0"/>
              <a:t>Improve recruitment processes for staff not on substantive contracts and the oversight of safeguarding within contracts and sub contracts, Audit in place to demonstrate that staff within these contracts are complaint with the correct level of training</a:t>
            </a:r>
          </a:p>
          <a:p>
            <a:pPr marL="180000" indent="-180000">
              <a:spcAft>
                <a:spcPts val="600"/>
              </a:spcAft>
              <a:buFont typeface="Arial" panose="020B0604020202020204" pitchFamily="34" charset="0"/>
              <a:buChar char="•"/>
            </a:pPr>
            <a:r>
              <a:rPr lang="en-US" sz="1100" dirty="0"/>
              <a:t>Develop internal processes that help us learn from incidents</a:t>
            </a:r>
          </a:p>
          <a:p>
            <a:pPr marL="180000" indent="-180000">
              <a:spcAft>
                <a:spcPts val="600"/>
              </a:spcAft>
              <a:buFont typeface="Arial" panose="020B0604020202020204" pitchFamily="34" charset="0"/>
              <a:buChar char="•"/>
            </a:pPr>
            <a:r>
              <a:rPr lang="en-US" sz="1100" dirty="0"/>
              <a:t>Develop a long term Safeguarding Strategy</a:t>
            </a:r>
          </a:p>
        </p:txBody>
      </p:sp>
      <p:sp>
        <p:nvSpPr>
          <p:cNvPr id="20" name="Freeform: Shape 19">
            <a:extLst>
              <a:ext uri="{FF2B5EF4-FFF2-40B4-BE49-F238E27FC236}">
                <a16:creationId xmlns:a16="http://schemas.microsoft.com/office/drawing/2014/main" id="{1B4C822C-9E35-493A-AAEE-7CD8CFF68971}"/>
              </a:ext>
            </a:extLst>
          </p:cNvPr>
          <p:cNvSpPr>
            <a:spLocks/>
          </p:cNvSpPr>
          <p:nvPr/>
        </p:nvSpPr>
        <p:spPr>
          <a:xfrm>
            <a:off x="243840" y="3357563"/>
            <a:ext cx="6217200" cy="2491977"/>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18A98E"/>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483F7D04-9EBE-460B-AD26-5830A568BB3D}"/>
              </a:ext>
            </a:extLst>
          </p:cNvPr>
          <p:cNvSpPr>
            <a:spLocks noGrp="1"/>
          </p:cNvSpPr>
          <p:nvPr>
            <p:ph type="title"/>
          </p:nvPr>
        </p:nvSpPr>
        <p:spPr>
          <a:xfrm>
            <a:off x="250826" y="540845"/>
            <a:ext cx="6599680" cy="215444"/>
          </a:xfrm>
        </p:spPr>
        <p:txBody>
          <a:bodyPr>
            <a:spAutoFit/>
          </a:bodyPr>
          <a:lstStyle/>
          <a:p>
            <a:r>
              <a:rPr lang="en-US" sz="1400" dirty="0">
                <a:solidFill>
                  <a:srgbClr val="18A98E"/>
                </a:solidFill>
              </a:rPr>
              <a:t>Safeguarding -  – Trust Lead: Gemma Oliver</a:t>
            </a:r>
          </a:p>
        </p:txBody>
      </p:sp>
      <p:sp>
        <p:nvSpPr>
          <p:cNvPr id="51" name="Rectangle 50">
            <a:extLst>
              <a:ext uri="{FF2B5EF4-FFF2-40B4-BE49-F238E27FC236}">
                <a16:creationId xmlns:a16="http://schemas.microsoft.com/office/drawing/2014/main" id="{A5C949F6-83BD-4915-B0AC-7101FA405266}"/>
              </a:ext>
            </a:extLst>
          </p:cNvPr>
          <p:cNvSpPr>
            <a:spLocks/>
          </p:cNvSpPr>
          <p:nvPr/>
        </p:nvSpPr>
        <p:spPr>
          <a:xfrm>
            <a:off x="6762721" y="1484785"/>
            <a:ext cx="2137439" cy="4631530"/>
          </a:xfrm>
          <a:prstGeom prst="rect">
            <a:avLst/>
          </a:prstGeom>
          <a:solidFill>
            <a:srgbClr val="DFE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2" name="Group 51">
            <a:extLst>
              <a:ext uri="{FF2B5EF4-FFF2-40B4-BE49-F238E27FC236}">
                <a16:creationId xmlns:a16="http://schemas.microsoft.com/office/drawing/2014/main" id="{52D1A85D-BCDF-4AEA-A282-52DB709189D2}"/>
              </a:ext>
            </a:extLst>
          </p:cNvPr>
          <p:cNvGrpSpPr/>
          <p:nvPr/>
        </p:nvGrpSpPr>
        <p:grpSpPr>
          <a:xfrm>
            <a:off x="6880438" y="2193033"/>
            <a:ext cx="1891467" cy="1508105"/>
            <a:chOff x="6880438" y="1659599"/>
            <a:chExt cx="1891467" cy="1508105"/>
          </a:xfrm>
          <a:solidFill>
            <a:srgbClr val="DFEEE9"/>
          </a:solidFill>
        </p:grpSpPr>
        <p:sp>
          <p:nvSpPr>
            <p:cNvPr id="53" name="Oval 52">
              <a:extLst>
                <a:ext uri="{FF2B5EF4-FFF2-40B4-BE49-F238E27FC236}">
                  <a16:creationId xmlns:a16="http://schemas.microsoft.com/office/drawing/2014/main" id="{CA4EFBCD-A61A-4BEF-B617-EE78E5BDBB32}"/>
                </a:ext>
              </a:extLst>
            </p:cNvPr>
            <p:cNvSpPr/>
            <p:nvPr/>
          </p:nvSpPr>
          <p:spPr>
            <a:xfrm>
              <a:off x="6880438" y="16595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54" name="Text Box 2">
              <a:extLst>
                <a:ext uri="{FF2B5EF4-FFF2-40B4-BE49-F238E27FC236}">
                  <a16:creationId xmlns:a16="http://schemas.microsoft.com/office/drawing/2014/main" id="{47FEA2DC-FFF6-4C4A-AA78-2440F7D675D2}"/>
                </a:ext>
              </a:extLst>
            </p:cNvPr>
            <p:cNvSpPr txBox="1">
              <a:spLocks noChangeArrowheads="1"/>
            </p:cNvSpPr>
            <p:nvPr/>
          </p:nvSpPr>
          <p:spPr bwMode="auto">
            <a:xfrm>
              <a:off x="7368540" y="1659599"/>
              <a:ext cx="1403365" cy="1508105"/>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95% of staff have completed the appropriate safeguarding training and this is maintained consistently </a:t>
              </a:r>
            </a:p>
            <a:p>
              <a:pPr>
                <a:spcAft>
                  <a:spcPts val="600"/>
                </a:spcAft>
              </a:pPr>
              <a:endParaRPr lang="en-GB" sz="1100" dirty="0">
                <a:latin typeface="+mj-lt"/>
                <a:cs typeface="Arial" panose="020B0604020202020204" pitchFamily="34" charset="0"/>
              </a:endParaRPr>
            </a:p>
            <a:p>
              <a:pPr>
                <a:spcAft>
                  <a:spcPts val="600"/>
                </a:spcAft>
              </a:pPr>
              <a:endParaRPr lang="en-GB" sz="1100" dirty="0">
                <a:latin typeface="+mj-lt"/>
                <a:cs typeface="Arial" panose="020B0604020202020204" pitchFamily="34" charset="0"/>
              </a:endParaRPr>
            </a:p>
          </p:txBody>
        </p:sp>
      </p:grpSp>
      <p:grpSp>
        <p:nvGrpSpPr>
          <p:cNvPr id="55" name="Group 54">
            <a:extLst>
              <a:ext uri="{FF2B5EF4-FFF2-40B4-BE49-F238E27FC236}">
                <a16:creationId xmlns:a16="http://schemas.microsoft.com/office/drawing/2014/main" id="{FDF5EFFE-3983-4368-B113-092BF3038297}"/>
              </a:ext>
            </a:extLst>
          </p:cNvPr>
          <p:cNvGrpSpPr/>
          <p:nvPr/>
        </p:nvGrpSpPr>
        <p:grpSpPr>
          <a:xfrm>
            <a:off x="6880438" y="3341016"/>
            <a:ext cx="1891467" cy="677108"/>
            <a:chOff x="6880438" y="2459699"/>
            <a:chExt cx="1891467" cy="677108"/>
          </a:xfrm>
          <a:solidFill>
            <a:srgbClr val="DFEEE9"/>
          </a:solidFill>
        </p:grpSpPr>
        <p:sp>
          <p:nvSpPr>
            <p:cNvPr id="56" name="Oval 55">
              <a:extLst>
                <a:ext uri="{FF2B5EF4-FFF2-40B4-BE49-F238E27FC236}">
                  <a16:creationId xmlns:a16="http://schemas.microsoft.com/office/drawing/2014/main" id="{85788C01-AD4B-4514-8F49-FE00232448A3}"/>
                </a:ext>
              </a:extLst>
            </p:cNvPr>
            <p:cNvSpPr/>
            <p:nvPr/>
          </p:nvSpPr>
          <p:spPr>
            <a:xfrm>
              <a:off x="6880438" y="2459699"/>
              <a:ext cx="405421" cy="405421"/>
            </a:xfrm>
            <a:prstGeom prst="ellipse">
              <a:avLst/>
            </a:prstGeom>
            <a:grpFill/>
            <a:ln w="6350">
              <a:solidFill>
                <a:srgbClr val="18A9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57" name="Text Box 2">
              <a:extLst>
                <a:ext uri="{FF2B5EF4-FFF2-40B4-BE49-F238E27FC236}">
                  <a16:creationId xmlns:a16="http://schemas.microsoft.com/office/drawing/2014/main" id="{1BAD5846-C8CB-4000-9F65-4CBC67D54574}"/>
                </a:ext>
              </a:extLst>
            </p:cNvPr>
            <p:cNvSpPr txBox="1">
              <a:spLocks noChangeArrowheads="1"/>
            </p:cNvSpPr>
            <p:nvPr/>
          </p:nvSpPr>
          <p:spPr bwMode="auto">
            <a:xfrm>
              <a:off x="7368540" y="245969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t>Consistently meeting the average DoLS referrals (approx. 40 per month)</a:t>
              </a:r>
            </a:p>
          </p:txBody>
        </p:sp>
      </p:grpSp>
      <p:sp>
        <p:nvSpPr>
          <p:cNvPr id="61" name="TextBox 60">
            <a:extLst>
              <a:ext uri="{FF2B5EF4-FFF2-40B4-BE49-F238E27FC236}">
                <a16:creationId xmlns:a16="http://schemas.microsoft.com/office/drawing/2014/main" id="{311C496C-B9E5-44A8-A1DA-EB8F4DF9B28B}"/>
              </a:ext>
            </a:extLst>
          </p:cNvPr>
          <p:cNvSpPr txBox="1"/>
          <p:nvPr/>
        </p:nvSpPr>
        <p:spPr>
          <a:xfrm>
            <a:off x="6723786" y="1558975"/>
            <a:ext cx="1980491" cy="261610"/>
          </a:xfrm>
          <a:prstGeom prst="rect">
            <a:avLst/>
          </a:prstGeom>
          <a:noFill/>
        </p:spPr>
        <p:txBody>
          <a:bodyPr wrap="square" rtlCol="0">
            <a:spAutoFit/>
          </a:bodyPr>
          <a:lstStyle/>
          <a:p>
            <a:r>
              <a:rPr lang="en-GB" sz="1100" b="1" dirty="0">
                <a:solidFill>
                  <a:srgbClr val="18A98E"/>
                </a:solidFill>
              </a:rPr>
              <a:t>How are we measuring it? </a:t>
            </a:r>
          </a:p>
        </p:txBody>
      </p:sp>
      <p:sp>
        <p:nvSpPr>
          <p:cNvPr id="25" name="Rectangle: Rounded Corners 24">
            <a:extLst>
              <a:ext uri="{FF2B5EF4-FFF2-40B4-BE49-F238E27FC236}">
                <a16:creationId xmlns:a16="http://schemas.microsoft.com/office/drawing/2014/main" id="{04CC52C7-E318-414A-B73D-63AA07DEEC29}"/>
              </a:ext>
            </a:extLst>
          </p:cNvPr>
          <p:cNvSpPr/>
          <p:nvPr/>
        </p:nvSpPr>
        <p:spPr>
          <a:xfrm>
            <a:off x="250826" y="135187"/>
            <a:ext cx="3241674" cy="381000"/>
          </a:xfrm>
          <a:prstGeom prst="roundRect">
            <a:avLst>
              <a:gd name="adj" fmla="val 26667"/>
            </a:avLst>
          </a:prstGeom>
          <a:solidFill>
            <a:srgbClr val="14A88C"/>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quality and safety</a:t>
            </a:r>
          </a:p>
        </p:txBody>
      </p:sp>
    </p:spTree>
    <p:extLst>
      <p:ext uri="{BB962C8B-B14F-4D97-AF65-F5344CB8AC3E}">
        <p14:creationId xmlns:p14="http://schemas.microsoft.com/office/powerpoint/2010/main" val="163866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68A372D-A900-44A2-9EAF-131B3AE76485}"/>
              </a:ext>
            </a:extLst>
          </p:cNvPr>
          <p:cNvSpPr txBox="1"/>
          <p:nvPr/>
        </p:nvSpPr>
        <p:spPr>
          <a:xfrm>
            <a:off x="342266" y="1386705"/>
            <a:ext cx="6013822" cy="1677382"/>
          </a:xfrm>
          <a:prstGeom prst="rect">
            <a:avLst/>
          </a:prstGeom>
          <a:noFill/>
          <a:ln>
            <a:noFill/>
          </a:ln>
        </p:spPr>
        <p:txBody>
          <a:bodyPr wrap="square" lIns="0" tIns="0" rIns="0" bIns="0" rtlCol="0">
            <a:spAutoFit/>
          </a:bodyPr>
          <a:lstStyle/>
          <a:p>
            <a:pPr>
              <a:spcAft>
                <a:spcPts val="600"/>
              </a:spcAft>
            </a:pPr>
            <a:r>
              <a:rPr lang="en-GB" sz="1100" b="1" dirty="0">
                <a:solidFill>
                  <a:srgbClr val="BE1B82"/>
                </a:solidFill>
              </a:rPr>
              <a:t>What are we improving?</a:t>
            </a:r>
          </a:p>
          <a:p>
            <a:pPr>
              <a:spcAft>
                <a:spcPts val="600"/>
              </a:spcAft>
            </a:pPr>
            <a:r>
              <a:rPr lang="en-US" sz="1100" dirty="0"/>
              <a:t>Theatre capacity and utilisation is a major contributor towards the overall achievement of referral to treatment (RTT) targets. Historically, sustained theatre utilisation improvement has been challenging. The impact of Covid-19 means that consistent theatre utilisation is now even more critical to RTT recovery and compliance. Failure to achieve this target is a regulatory risk for</a:t>
            </a:r>
            <a:br>
              <a:rPr lang="en-US" sz="1100" dirty="0"/>
            </a:br>
            <a:r>
              <a:rPr lang="en-US" sz="1100" dirty="0"/>
              <a:t>the Trust</a:t>
            </a:r>
          </a:p>
          <a:p>
            <a:pPr>
              <a:spcAft>
                <a:spcPts val="600"/>
              </a:spcAft>
            </a:pPr>
            <a:r>
              <a:rPr lang="en-US" sz="1100" dirty="0"/>
              <a:t>Theatre use is not being maximised in both Total Session Utilisation and In-sessional Utilisation. This means that patients are waiting longer than necessary for treatment, leading to a poorer patient experience and impacting on staff job satisfaction. </a:t>
            </a:r>
          </a:p>
        </p:txBody>
      </p:sp>
      <p:sp>
        <p:nvSpPr>
          <p:cNvPr id="14" name="Freeform: Shape 13">
            <a:extLst>
              <a:ext uri="{FF2B5EF4-FFF2-40B4-BE49-F238E27FC236}">
                <a16:creationId xmlns:a16="http://schemas.microsoft.com/office/drawing/2014/main" id="{02617496-F0C6-4EFE-921B-CF74A777629B}"/>
              </a:ext>
            </a:extLst>
          </p:cNvPr>
          <p:cNvSpPr>
            <a:spLocks/>
          </p:cNvSpPr>
          <p:nvPr/>
        </p:nvSpPr>
        <p:spPr>
          <a:xfrm>
            <a:off x="243840" y="1302574"/>
            <a:ext cx="6205946" cy="20248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BE1B8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1918688E-0C04-4C8C-BBA5-E9B2CE07C33E}"/>
              </a:ext>
            </a:extLst>
          </p:cNvPr>
          <p:cNvSpPr txBox="1"/>
          <p:nvPr/>
        </p:nvSpPr>
        <p:spPr>
          <a:xfrm>
            <a:off x="342265" y="3791244"/>
            <a:ext cx="6101943" cy="1908215"/>
          </a:xfrm>
          <a:prstGeom prst="rect">
            <a:avLst/>
          </a:prstGeom>
          <a:noFill/>
          <a:ln>
            <a:noFill/>
          </a:ln>
        </p:spPr>
        <p:txBody>
          <a:bodyPr wrap="square" lIns="0" tIns="0" rIns="0" bIns="0" rtlCol="0">
            <a:spAutoFit/>
          </a:bodyPr>
          <a:lstStyle/>
          <a:p>
            <a:pPr>
              <a:spcAft>
                <a:spcPts val="600"/>
              </a:spcAft>
            </a:pPr>
            <a:r>
              <a:rPr lang="en-GB" sz="1100" b="1" dirty="0">
                <a:solidFill>
                  <a:srgbClr val="BE1B82"/>
                </a:solidFill>
              </a:rPr>
              <a:t>How will we do it? </a:t>
            </a:r>
          </a:p>
          <a:p>
            <a:pPr marL="171450" indent="-171450">
              <a:spcAft>
                <a:spcPts val="600"/>
              </a:spcAft>
              <a:buFont typeface="Arial" panose="020B0604020202020204" pitchFamily="34" charset="0"/>
              <a:buChar char="•"/>
            </a:pPr>
            <a:r>
              <a:rPr lang="en-US" sz="1100" dirty="0"/>
              <a:t>Improve the uptake of theatre sessions by ensuring all specialties are booking six weeks in advance to optimise theatre sessions </a:t>
            </a:r>
          </a:p>
          <a:p>
            <a:pPr marL="180000" indent="-180000">
              <a:spcAft>
                <a:spcPts val="600"/>
              </a:spcAft>
              <a:buFont typeface="Arial" panose="020B0604020202020204" pitchFamily="34" charset="0"/>
              <a:buChar char="•"/>
            </a:pPr>
            <a:r>
              <a:rPr lang="en-US" sz="1100" dirty="0"/>
              <a:t>Improve the uptake of theatre sessions by ensuring we have the right staff mix to ensure we can cover all theatre sessions</a:t>
            </a:r>
          </a:p>
          <a:p>
            <a:pPr marL="180000" indent="-180000">
              <a:spcAft>
                <a:spcPts val="600"/>
              </a:spcAft>
              <a:buFont typeface="Arial" panose="020B0604020202020204" pitchFamily="34" charset="0"/>
              <a:buChar char="•"/>
            </a:pPr>
            <a:r>
              <a:rPr lang="en-US" sz="1100" dirty="0"/>
              <a:t>Ensure all specialties are booking six weeks in advance to optimise theatre sessions</a:t>
            </a:r>
          </a:p>
          <a:p>
            <a:pPr marL="180000" indent="-180000">
              <a:spcAft>
                <a:spcPts val="600"/>
              </a:spcAft>
              <a:buFont typeface="Arial" panose="020B0604020202020204" pitchFamily="34" charset="0"/>
              <a:buChar char="•"/>
            </a:pPr>
            <a:r>
              <a:rPr lang="en-US" sz="1100" dirty="0"/>
              <a:t>Ensure specialties with the greatest opportunity to see more patients carry out a deep dive into the root causes of poor in-sessional utilisation</a:t>
            </a:r>
          </a:p>
          <a:p>
            <a:pPr marL="180000" indent="-180000">
              <a:spcAft>
                <a:spcPts val="600"/>
              </a:spcAft>
              <a:buFont typeface="Arial" panose="020B0604020202020204" pitchFamily="34" charset="0"/>
              <a:buChar char="•"/>
            </a:pPr>
            <a:r>
              <a:rPr lang="en-US" sz="1100" dirty="0"/>
              <a:t>Create and implement a rota system to optimise resourcing and booking</a:t>
            </a:r>
          </a:p>
        </p:txBody>
      </p:sp>
      <p:sp>
        <p:nvSpPr>
          <p:cNvPr id="20" name="Freeform: Shape 19">
            <a:extLst>
              <a:ext uri="{FF2B5EF4-FFF2-40B4-BE49-F238E27FC236}">
                <a16:creationId xmlns:a16="http://schemas.microsoft.com/office/drawing/2014/main" id="{5FCC671B-5A48-49B6-B00D-914A41FFE952}"/>
              </a:ext>
            </a:extLst>
          </p:cNvPr>
          <p:cNvSpPr>
            <a:spLocks/>
          </p:cNvSpPr>
          <p:nvPr/>
        </p:nvSpPr>
        <p:spPr>
          <a:xfrm>
            <a:off x="243840" y="3707113"/>
            <a:ext cx="6205946" cy="2024613"/>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BE1B8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10498D2C-C8BD-47DD-AC98-7E76084B3136}"/>
              </a:ext>
            </a:extLst>
          </p:cNvPr>
          <p:cNvSpPr/>
          <p:nvPr/>
        </p:nvSpPr>
        <p:spPr>
          <a:xfrm>
            <a:off x="8825546" y="3931923"/>
            <a:ext cx="67628" cy="67628"/>
          </a:xfrm>
          <a:prstGeom prst="ellipse">
            <a:avLst/>
          </a:prstGeom>
          <a:solidFill>
            <a:srgbClr val="1EB6EB"/>
          </a:solidFill>
          <a:ln w="6350">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3ABFB8F1-AD8A-4A62-89E5-2E4C7A86F496}"/>
              </a:ext>
            </a:extLst>
          </p:cNvPr>
          <p:cNvSpPr>
            <a:spLocks noGrp="1"/>
          </p:cNvSpPr>
          <p:nvPr>
            <p:ph type="title"/>
          </p:nvPr>
        </p:nvSpPr>
        <p:spPr>
          <a:xfrm>
            <a:off x="250826" y="540845"/>
            <a:ext cx="6599680" cy="215444"/>
          </a:xfrm>
        </p:spPr>
        <p:txBody>
          <a:bodyPr>
            <a:spAutoFit/>
          </a:bodyPr>
          <a:lstStyle/>
          <a:p>
            <a:r>
              <a:rPr lang="en-US" sz="1400" dirty="0">
                <a:solidFill>
                  <a:srgbClr val="C00D78"/>
                </a:solidFill>
              </a:rPr>
              <a:t>Improving theatre capacity </a:t>
            </a:r>
            <a:r>
              <a:rPr lang="en-US" sz="1400" dirty="0">
                <a:solidFill>
                  <a:srgbClr val="18A98E"/>
                </a:solidFill>
              </a:rPr>
              <a:t> </a:t>
            </a:r>
            <a:r>
              <a:rPr lang="en-US" sz="1400" dirty="0">
                <a:solidFill>
                  <a:srgbClr val="C00D78"/>
                </a:solidFill>
              </a:rPr>
              <a:t>– Trust Lead: Karen Rowland</a:t>
            </a:r>
          </a:p>
        </p:txBody>
      </p:sp>
      <p:sp>
        <p:nvSpPr>
          <p:cNvPr id="27" name="Rectangle 26">
            <a:extLst>
              <a:ext uri="{FF2B5EF4-FFF2-40B4-BE49-F238E27FC236}">
                <a16:creationId xmlns:a16="http://schemas.microsoft.com/office/drawing/2014/main" id="{4E97FE34-4D46-400A-B66B-2A0FA0E41487}"/>
              </a:ext>
            </a:extLst>
          </p:cNvPr>
          <p:cNvSpPr>
            <a:spLocks/>
          </p:cNvSpPr>
          <p:nvPr/>
        </p:nvSpPr>
        <p:spPr>
          <a:xfrm>
            <a:off x="6762721" y="1268761"/>
            <a:ext cx="2137439" cy="4631530"/>
          </a:xfrm>
          <a:prstGeom prst="rect">
            <a:avLst/>
          </a:prstGeom>
          <a:solidFill>
            <a:srgbClr val="EF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4A2B228C-E736-4525-8566-81CF6B7CD753}"/>
              </a:ext>
            </a:extLst>
          </p:cNvPr>
          <p:cNvGrpSpPr/>
          <p:nvPr/>
        </p:nvGrpSpPr>
        <p:grpSpPr>
          <a:xfrm>
            <a:off x="6880438" y="1977009"/>
            <a:ext cx="1891467" cy="507831"/>
            <a:chOff x="6880438" y="1659599"/>
            <a:chExt cx="1891467" cy="507831"/>
          </a:xfrm>
          <a:solidFill>
            <a:srgbClr val="EDE0EA"/>
          </a:solidFill>
        </p:grpSpPr>
        <p:sp>
          <p:nvSpPr>
            <p:cNvPr id="29" name="Oval 28">
              <a:extLst>
                <a:ext uri="{FF2B5EF4-FFF2-40B4-BE49-F238E27FC236}">
                  <a16:creationId xmlns:a16="http://schemas.microsoft.com/office/drawing/2014/main" id="{97C2AB81-0447-4C4C-94D7-1B934A6E7144}"/>
                </a:ext>
              </a:extLst>
            </p:cNvPr>
            <p:cNvSpPr/>
            <p:nvPr/>
          </p:nvSpPr>
          <p:spPr>
            <a:xfrm>
              <a:off x="6880438" y="1659599"/>
              <a:ext cx="405421" cy="405421"/>
            </a:xfrm>
            <a:prstGeom prst="ellipse">
              <a:avLst/>
            </a:prstGeom>
            <a:solidFill>
              <a:srgbClr val="EFDAE6"/>
            </a:solidFill>
            <a:ln w="6350">
              <a:solidFill>
                <a:srgbClr val="BE1B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0" name="Text Box 2">
              <a:extLst>
                <a:ext uri="{FF2B5EF4-FFF2-40B4-BE49-F238E27FC236}">
                  <a16:creationId xmlns:a16="http://schemas.microsoft.com/office/drawing/2014/main" id="{376C0119-85F3-46C9-A1C8-92C7BA788942}"/>
                </a:ext>
              </a:extLst>
            </p:cNvPr>
            <p:cNvSpPr txBox="1">
              <a:spLocks noChangeArrowheads="1"/>
            </p:cNvSpPr>
            <p:nvPr/>
          </p:nvSpPr>
          <p:spPr bwMode="auto">
            <a:xfrm>
              <a:off x="7368540" y="1659599"/>
              <a:ext cx="1403365" cy="507831"/>
            </a:xfrm>
            <a:prstGeom prst="rect">
              <a:avLst/>
            </a:prstGeom>
            <a:solidFill>
              <a:srgbClr val="EFDAE6"/>
            </a:solid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85% In-sessional utilisation across 50 weeks a year</a:t>
              </a:r>
            </a:p>
          </p:txBody>
        </p:sp>
      </p:grpSp>
      <p:grpSp>
        <p:nvGrpSpPr>
          <p:cNvPr id="31" name="Group 30">
            <a:extLst>
              <a:ext uri="{FF2B5EF4-FFF2-40B4-BE49-F238E27FC236}">
                <a16:creationId xmlns:a16="http://schemas.microsoft.com/office/drawing/2014/main" id="{C05518B9-58BC-41F9-8A31-6B7A1867E819}"/>
              </a:ext>
            </a:extLst>
          </p:cNvPr>
          <p:cNvGrpSpPr/>
          <p:nvPr/>
        </p:nvGrpSpPr>
        <p:grpSpPr>
          <a:xfrm>
            <a:off x="6880438" y="2836960"/>
            <a:ext cx="1891467" cy="507831"/>
            <a:chOff x="6880438" y="2459699"/>
            <a:chExt cx="1891467" cy="507831"/>
          </a:xfrm>
          <a:solidFill>
            <a:srgbClr val="EFDAE6"/>
          </a:solidFill>
        </p:grpSpPr>
        <p:sp>
          <p:nvSpPr>
            <p:cNvPr id="32" name="Oval 31">
              <a:extLst>
                <a:ext uri="{FF2B5EF4-FFF2-40B4-BE49-F238E27FC236}">
                  <a16:creationId xmlns:a16="http://schemas.microsoft.com/office/drawing/2014/main" id="{9DC8B759-97D3-4781-9826-DBFA88E747A2}"/>
                </a:ext>
              </a:extLst>
            </p:cNvPr>
            <p:cNvSpPr/>
            <p:nvPr/>
          </p:nvSpPr>
          <p:spPr>
            <a:xfrm>
              <a:off x="6880438" y="2459699"/>
              <a:ext cx="405421" cy="405421"/>
            </a:xfrm>
            <a:prstGeom prst="ellipse">
              <a:avLst/>
            </a:prstGeom>
            <a:grpFill/>
            <a:ln w="6350">
              <a:solidFill>
                <a:srgbClr val="BE1B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37" name="Text Box 2">
              <a:extLst>
                <a:ext uri="{FF2B5EF4-FFF2-40B4-BE49-F238E27FC236}">
                  <a16:creationId xmlns:a16="http://schemas.microsoft.com/office/drawing/2014/main" id="{5E9B45C8-CAA6-451B-B66C-94E02D1B875B}"/>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95% of total sessions utilised across 50 weeks a year</a:t>
              </a:r>
            </a:p>
          </p:txBody>
        </p:sp>
      </p:grpSp>
      <p:sp>
        <p:nvSpPr>
          <p:cNvPr id="41" name="TextBox 40">
            <a:extLst>
              <a:ext uri="{FF2B5EF4-FFF2-40B4-BE49-F238E27FC236}">
                <a16:creationId xmlns:a16="http://schemas.microsoft.com/office/drawing/2014/main" id="{9B27F946-876D-47B9-B83A-7D11343ACDB0}"/>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BE1B82"/>
                </a:solidFill>
              </a:rPr>
              <a:t>How are we measuring it? </a:t>
            </a:r>
          </a:p>
        </p:txBody>
      </p:sp>
      <p:sp>
        <p:nvSpPr>
          <p:cNvPr id="25" name="Rectangle: Rounded Corners 24">
            <a:extLst>
              <a:ext uri="{FF2B5EF4-FFF2-40B4-BE49-F238E27FC236}">
                <a16:creationId xmlns:a16="http://schemas.microsoft.com/office/drawing/2014/main" id="{4F496835-CDEE-4A35-80CD-ED1CD945682B}"/>
              </a:ext>
            </a:extLst>
          </p:cNvPr>
          <p:cNvSpPr/>
          <p:nvPr/>
        </p:nvSpPr>
        <p:spPr>
          <a:xfrm>
            <a:off x="250826" y="135187"/>
            <a:ext cx="2727960" cy="381000"/>
          </a:xfrm>
          <a:prstGeom prst="roundRect">
            <a:avLst>
              <a:gd name="adj" fmla="val 26667"/>
            </a:avLst>
          </a:prstGeom>
          <a:solidFill>
            <a:srgbClr val="C00D7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patients</a:t>
            </a:r>
          </a:p>
        </p:txBody>
      </p:sp>
    </p:spTree>
    <p:extLst>
      <p:ext uri="{BB962C8B-B14F-4D97-AF65-F5344CB8AC3E}">
        <p14:creationId xmlns:p14="http://schemas.microsoft.com/office/powerpoint/2010/main" val="159329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6CF201-04AC-4DE6-9D5E-7716BE63B705}"/>
              </a:ext>
            </a:extLst>
          </p:cNvPr>
          <p:cNvSpPr txBox="1"/>
          <p:nvPr/>
        </p:nvSpPr>
        <p:spPr>
          <a:xfrm>
            <a:off x="342265" y="1386705"/>
            <a:ext cx="6045835" cy="1585049"/>
          </a:xfrm>
          <a:prstGeom prst="rect">
            <a:avLst/>
          </a:prstGeom>
          <a:noFill/>
          <a:ln>
            <a:noFill/>
          </a:ln>
        </p:spPr>
        <p:txBody>
          <a:bodyPr wrap="square" lIns="0" tIns="0" rIns="0" bIns="0" rtlCol="0">
            <a:spAutoFit/>
          </a:bodyPr>
          <a:lstStyle/>
          <a:p>
            <a:pPr>
              <a:spcAft>
                <a:spcPts val="600"/>
              </a:spcAft>
            </a:pPr>
            <a:r>
              <a:rPr lang="en-GB" sz="1100" b="1" dirty="0">
                <a:solidFill>
                  <a:srgbClr val="BE1B82"/>
                </a:solidFill>
              </a:rPr>
              <a:t>What are we improving? </a:t>
            </a:r>
            <a:endParaRPr lang="en-US" sz="1100" b="1" dirty="0">
              <a:solidFill>
                <a:srgbClr val="BE1B82"/>
              </a:solidFill>
            </a:endParaRPr>
          </a:p>
          <a:p>
            <a:pPr>
              <a:spcAft>
                <a:spcPts val="600"/>
              </a:spcAft>
            </a:pPr>
            <a:r>
              <a:rPr lang="en-US" sz="1100" dirty="0"/>
              <a:t>We want to improve our ability to consistently deliver the national target of patients waiting no more than 4 hours in the Emergency Department. To do this the evidence suggests we should focus on the flow of patients into and out of the hospital.</a:t>
            </a:r>
          </a:p>
          <a:p>
            <a:pPr>
              <a:spcAft>
                <a:spcPts val="600"/>
              </a:spcAft>
            </a:pPr>
            <a:r>
              <a:rPr lang="en-US" sz="1100" dirty="0"/>
              <a:t>To better manage flow out of the emergency department we will aim to increase the number of patients discharged each day and discharge them earlier in the day. </a:t>
            </a:r>
          </a:p>
          <a:p>
            <a:pPr>
              <a:spcAft>
                <a:spcPts val="600"/>
              </a:spcAft>
            </a:pPr>
            <a:r>
              <a:rPr lang="en-US" sz="1100" spc="-10" dirty="0"/>
              <a:t>We </a:t>
            </a:r>
            <a:r>
              <a:rPr lang="en-US" sz="1100" spc="-20" dirty="0"/>
              <a:t>will also look at pathways for patients arriving at the hospital and reduce the need for those patients to be admitted. This will reduce pressure on the hospital leading to a better patient experience</a:t>
            </a:r>
          </a:p>
        </p:txBody>
      </p:sp>
      <p:sp>
        <p:nvSpPr>
          <p:cNvPr id="17" name="TextBox 16">
            <a:extLst>
              <a:ext uri="{FF2B5EF4-FFF2-40B4-BE49-F238E27FC236}">
                <a16:creationId xmlns:a16="http://schemas.microsoft.com/office/drawing/2014/main" id="{848C10DE-7AEF-416A-A938-87727C372467}"/>
              </a:ext>
            </a:extLst>
          </p:cNvPr>
          <p:cNvSpPr txBox="1"/>
          <p:nvPr/>
        </p:nvSpPr>
        <p:spPr>
          <a:xfrm>
            <a:off x="342265" y="3466741"/>
            <a:ext cx="5993448" cy="2534027"/>
          </a:xfrm>
          <a:prstGeom prst="rect">
            <a:avLst/>
          </a:prstGeom>
          <a:noFill/>
          <a:ln>
            <a:noFill/>
          </a:ln>
        </p:spPr>
        <p:txBody>
          <a:bodyPr wrap="square" lIns="0" tIns="0" rIns="0" bIns="0" rtlCol="0">
            <a:spAutoFit/>
          </a:bodyPr>
          <a:lstStyle/>
          <a:p>
            <a:pPr>
              <a:spcAft>
                <a:spcPts val="600"/>
              </a:spcAft>
            </a:pPr>
            <a:r>
              <a:rPr lang="en-GB" sz="1100" b="1" dirty="0">
                <a:solidFill>
                  <a:srgbClr val="BE1B82"/>
                </a:solidFill>
              </a:rPr>
              <a:t>How will we do it?</a:t>
            </a:r>
            <a:endParaRPr lang="en-US" sz="1100" dirty="0">
              <a:solidFill>
                <a:srgbClr val="BE1B82"/>
              </a:solidFill>
            </a:endParaRPr>
          </a:p>
          <a:p>
            <a:pPr marL="180000" indent="-180000">
              <a:spcAft>
                <a:spcPts val="400"/>
              </a:spcAft>
              <a:buFont typeface="Arial" panose="020B0604020202020204" pitchFamily="34" charset="0"/>
              <a:buChar char="•"/>
            </a:pPr>
            <a:r>
              <a:rPr lang="en-US" sz="1100" dirty="0"/>
              <a:t>Ensure all medically fit for discharge processes are in line with national recommendations in the Hospital Discharge Service: Policy and Operating Model. </a:t>
            </a:r>
          </a:p>
          <a:p>
            <a:pPr marL="180000" indent="-180000">
              <a:spcAft>
                <a:spcPts val="400"/>
              </a:spcAft>
              <a:buFont typeface="Arial" panose="020B0604020202020204" pitchFamily="34" charset="0"/>
              <a:buChar char="•"/>
            </a:pPr>
            <a:r>
              <a:rPr lang="en-US" sz="1100" dirty="0"/>
              <a:t>Develop flow charts for teams admitting patients so they start planning discharge from the point of admission</a:t>
            </a:r>
          </a:p>
          <a:p>
            <a:pPr marL="180000" indent="-180000">
              <a:spcAft>
                <a:spcPts val="400"/>
              </a:spcAft>
              <a:buFont typeface="Arial" panose="020B0604020202020204" pitchFamily="34" charset="0"/>
              <a:buChar char="•"/>
            </a:pPr>
            <a:r>
              <a:rPr lang="en-US" sz="1100" dirty="0"/>
              <a:t>Improve the use of discharge lounges by changing the staffing model so more is done in the lounge rather than on the ward</a:t>
            </a:r>
          </a:p>
          <a:p>
            <a:pPr marL="180000" indent="-180000">
              <a:spcAft>
                <a:spcPts val="400"/>
              </a:spcAft>
              <a:buFont typeface="Arial" panose="020B0604020202020204" pitchFamily="34" charset="0"/>
              <a:buChar char="•"/>
            </a:pPr>
            <a:r>
              <a:rPr lang="en-US" sz="1100" dirty="0"/>
              <a:t>Review what is needed to improve weekend discharges</a:t>
            </a:r>
          </a:p>
          <a:p>
            <a:pPr marL="180000" indent="-180000">
              <a:spcAft>
                <a:spcPts val="400"/>
              </a:spcAft>
              <a:buFont typeface="Arial" panose="020B0604020202020204" pitchFamily="34" charset="0"/>
              <a:buChar char="•"/>
            </a:pPr>
            <a:r>
              <a:rPr lang="en-US" sz="1100" dirty="0"/>
              <a:t>Support the reduced admission of patients through commitment to ‘NHS111 First’ and the development of ‘Emergency Villages’ to increase the number of patients who go through the Same Day Emergency Care model.</a:t>
            </a:r>
          </a:p>
          <a:p>
            <a:pPr marL="180000" indent="-180000">
              <a:spcAft>
                <a:spcPts val="400"/>
              </a:spcAft>
              <a:buFont typeface="Arial" panose="020B0604020202020204" pitchFamily="34" charset="0"/>
              <a:buChar char="•"/>
            </a:pPr>
            <a:r>
              <a:rPr lang="en-US" sz="1100" dirty="0"/>
              <a:t>Work with partners in the ambulance service to improve pathways before arrival at the hospital that will streamline pathways once the patient attends</a:t>
            </a:r>
          </a:p>
        </p:txBody>
      </p:sp>
      <p:sp>
        <p:nvSpPr>
          <p:cNvPr id="18" name="Freeform: Shape 17">
            <a:extLst>
              <a:ext uri="{FF2B5EF4-FFF2-40B4-BE49-F238E27FC236}">
                <a16:creationId xmlns:a16="http://schemas.microsoft.com/office/drawing/2014/main" id="{6281B99E-20B3-410C-8CEB-1DFDE072E8D5}"/>
              </a:ext>
            </a:extLst>
          </p:cNvPr>
          <p:cNvSpPr>
            <a:spLocks/>
          </p:cNvSpPr>
          <p:nvPr/>
        </p:nvSpPr>
        <p:spPr>
          <a:xfrm>
            <a:off x="243840" y="3382610"/>
            <a:ext cx="6205946" cy="2566433"/>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BE1B8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id="{2ED84C50-CDB6-453B-ADC8-9D5C37E4BB41}"/>
              </a:ext>
            </a:extLst>
          </p:cNvPr>
          <p:cNvSpPr>
            <a:spLocks noGrp="1"/>
          </p:cNvSpPr>
          <p:nvPr>
            <p:ph type="title"/>
          </p:nvPr>
        </p:nvSpPr>
        <p:spPr>
          <a:xfrm>
            <a:off x="250826" y="510068"/>
            <a:ext cx="6599680" cy="276999"/>
          </a:xfrm>
        </p:spPr>
        <p:txBody>
          <a:bodyPr>
            <a:spAutoFit/>
          </a:bodyPr>
          <a:lstStyle/>
          <a:p>
            <a:r>
              <a:rPr lang="en-US" sz="1400" dirty="0">
                <a:solidFill>
                  <a:srgbClr val="C00D78"/>
                </a:solidFill>
              </a:rPr>
              <a:t>Improving flow</a:t>
            </a:r>
            <a:r>
              <a:rPr lang="en-US" sz="1800" dirty="0">
                <a:solidFill>
                  <a:srgbClr val="C00D78"/>
                </a:solidFill>
              </a:rPr>
              <a:t> </a:t>
            </a:r>
            <a:r>
              <a:rPr lang="en-US" sz="1400" dirty="0">
                <a:solidFill>
                  <a:srgbClr val="C00D78"/>
                </a:solidFill>
              </a:rPr>
              <a:t>– Trust Lead: Jon Scott</a:t>
            </a:r>
            <a:endParaRPr lang="en-GB" sz="1400" dirty="0">
              <a:solidFill>
                <a:srgbClr val="C00D78"/>
              </a:solidFill>
            </a:endParaRPr>
          </a:p>
        </p:txBody>
      </p:sp>
      <p:sp>
        <p:nvSpPr>
          <p:cNvPr id="32" name="Rectangle 31">
            <a:extLst>
              <a:ext uri="{FF2B5EF4-FFF2-40B4-BE49-F238E27FC236}">
                <a16:creationId xmlns:a16="http://schemas.microsoft.com/office/drawing/2014/main" id="{B9DE69F6-E924-4308-BC43-BEE0197883C4}"/>
              </a:ext>
            </a:extLst>
          </p:cNvPr>
          <p:cNvSpPr>
            <a:spLocks/>
          </p:cNvSpPr>
          <p:nvPr/>
        </p:nvSpPr>
        <p:spPr>
          <a:xfrm>
            <a:off x="6762721" y="1268761"/>
            <a:ext cx="2137439" cy="4631530"/>
          </a:xfrm>
          <a:prstGeom prst="rect">
            <a:avLst/>
          </a:prstGeom>
          <a:solidFill>
            <a:srgbClr val="EF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EF257A06-8DE4-4DDD-95B4-5E110BC98C26}"/>
              </a:ext>
            </a:extLst>
          </p:cNvPr>
          <p:cNvGrpSpPr/>
          <p:nvPr/>
        </p:nvGrpSpPr>
        <p:grpSpPr>
          <a:xfrm>
            <a:off x="6880438" y="1977009"/>
            <a:ext cx="1891467" cy="507831"/>
            <a:chOff x="6880438" y="1659599"/>
            <a:chExt cx="1891467" cy="507831"/>
          </a:xfrm>
          <a:solidFill>
            <a:srgbClr val="EDE0EA"/>
          </a:solidFill>
        </p:grpSpPr>
        <p:sp>
          <p:nvSpPr>
            <p:cNvPr id="34" name="Oval 33">
              <a:extLst>
                <a:ext uri="{FF2B5EF4-FFF2-40B4-BE49-F238E27FC236}">
                  <a16:creationId xmlns:a16="http://schemas.microsoft.com/office/drawing/2014/main" id="{0BCA92F0-937F-4544-BE39-962EEC8B2D42}"/>
                </a:ext>
              </a:extLst>
            </p:cNvPr>
            <p:cNvSpPr/>
            <p:nvPr/>
          </p:nvSpPr>
          <p:spPr>
            <a:xfrm>
              <a:off x="6880438" y="1659599"/>
              <a:ext cx="405421" cy="405421"/>
            </a:xfrm>
            <a:prstGeom prst="ellipse">
              <a:avLst/>
            </a:prstGeom>
            <a:solidFill>
              <a:srgbClr val="EFDAE6"/>
            </a:solidFill>
            <a:ln w="6350">
              <a:solidFill>
                <a:srgbClr val="BE1B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5" name="Text Box 2">
              <a:extLst>
                <a:ext uri="{FF2B5EF4-FFF2-40B4-BE49-F238E27FC236}">
                  <a16:creationId xmlns:a16="http://schemas.microsoft.com/office/drawing/2014/main" id="{6558D0F9-C888-4A46-9B17-9531AFE8049A}"/>
                </a:ext>
              </a:extLst>
            </p:cNvPr>
            <p:cNvSpPr txBox="1">
              <a:spLocks noChangeArrowheads="1"/>
            </p:cNvSpPr>
            <p:nvPr/>
          </p:nvSpPr>
          <p:spPr bwMode="auto">
            <a:xfrm>
              <a:off x="7368540" y="1659599"/>
              <a:ext cx="1403365" cy="507831"/>
            </a:xfrm>
            <a:prstGeom prst="rect">
              <a:avLst/>
            </a:prstGeom>
            <a:solidFill>
              <a:srgbClr val="EFDAE6"/>
            </a:solid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80% of patients fit for discharge have left by 3pm </a:t>
              </a:r>
            </a:p>
          </p:txBody>
        </p:sp>
      </p:grpSp>
      <p:grpSp>
        <p:nvGrpSpPr>
          <p:cNvPr id="36" name="Group 35">
            <a:extLst>
              <a:ext uri="{FF2B5EF4-FFF2-40B4-BE49-F238E27FC236}">
                <a16:creationId xmlns:a16="http://schemas.microsoft.com/office/drawing/2014/main" id="{0AAF8E4B-235E-4E85-91C7-A04F3E8CD32D}"/>
              </a:ext>
            </a:extLst>
          </p:cNvPr>
          <p:cNvGrpSpPr/>
          <p:nvPr/>
        </p:nvGrpSpPr>
        <p:grpSpPr>
          <a:xfrm>
            <a:off x="6880438" y="2836960"/>
            <a:ext cx="1891467" cy="507831"/>
            <a:chOff x="6880438" y="2459699"/>
            <a:chExt cx="1891467" cy="507831"/>
          </a:xfrm>
          <a:solidFill>
            <a:srgbClr val="EFDAE6"/>
          </a:solidFill>
        </p:grpSpPr>
        <p:sp>
          <p:nvSpPr>
            <p:cNvPr id="37" name="Oval 36">
              <a:extLst>
                <a:ext uri="{FF2B5EF4-FFF2-40B4-BE49-F238E27FC236}">
                  <a16:creationId xmlns:a16="http://schemas.microsoft.com/office/drawing/2014/main" id="{4BD976CF-8DF4-4871-98E0-EA977139D13B}"/>
                </a:ext>
              </a:extLst>
            </p:cNvPr>
            <p:cNvSpPr/>
            <p:nvPr/>
          </p:nvSpPr>
          <p:spPr>
            <a:xfrm>
              <a:off x="6880438" y="2459699"/>
              <a:ext cx="405421" cy="405421"/>
            </a:xfrm>
            <a:prstGeom prst="ellipse">
              <a:avLst/>
            </a:prstGeom>
            <a:grpFill/>
            <a:ln w="6350">
              <a:solidFill>
                <a:srgbClr val="BE1B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38" name="Text Box 2">
              <a:extLst>
                <a:ext uri="{FF2B5EF4-FFF2-40B4-BE49-F238E27FC236}">
                  <a16:creationId xmlns:a16="http://schemas.microsoft.com/office/drawing/2014/main" id="{667BD4E0-0A7E-46BB-905D-DB9522FECD4A}"/>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cs typeface="Arial" panose="020B0604020202020204" pitchFamily="34" charset="0"/>
                </a:rPr>
                <a:t>All patients fit for discharge have left by 7pm </a:t>
              </a:r>
            </a:p>
          </p:txBody>
        </p:sp>
      </p:grpSp>
      <p:sp>
        <p:nvSpPr>
          <p:cNvPr id="42" name="TextBox 41">
            <a:extLst>
              <a:ext uri="{FF2B5EF4-FFF2-40B4-BE49-F238E27FC236}">
                <a16:creationId xmlns:a16="http://schemas.microsoft.com/office/drawing/2014/main" id="{17F3A593-61BB-4AD5-8452-79D12C91F443}"/>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BE1B82"/>
                </a:solidFill>
              </a:rPr>
              <a:t>How are we measuring it? </a:t>
            </a:r>
          </a:p>
        </p:txBody>
      </p:sp>
      <p:grpSp>
        <p:nvGrpSpPr>
          <p:cNvPr id="22" name="Group 21">
            <a:extLst>
              <a:ext uri="{FF2B5EF4-FFF2-40B4-BE49-F238E27FC236}">
                <a16:creationId xmlns:a16="http://schemas.microsoft.com/office/drawing/2014/main" id="{B15874D2-1ED0-43B4-BD12-5E53FF92BF76}"/>
              </a:ext>
            </a:extLst>
          </p:cNvPr>
          <p:cNvGrpSpPr/>
          <p:nvPr/>
        </p:nvGrpSpPr>
        <p:grpSpPr>
          <a:xfrm>
            <a:off x="6908876" y="3584526"/>
            <a:ext cx="1891467" cy="507831"/>
            <a:chOff x="6880438" y="2459699"/>
            <a:chExt cx="1891467" cy="507831"/>
          </a:xfrm>
          <a:solidFill>
            <a:srgbClr val="EFDAE6"/>
          </a:solidFill>
        </p:grpSpPr>
        <p:sp>
          <p:nvSpPr>
            <p:cNvPr id="23" name="Oval 22">
              <a:extLst>
                <a:ext uri="{FF2B5EF4-FFF2-40B4-BE49-F238E27FC236}">
                  <a16:creationId xmlns:a16="http://schemas.microsoft.com/office/drawing/2014/main" id="{E0AFC2F2-58C5-4E2B-9B34-D7C72C430882}"/>
                </a:ext>
              </a:extLst>
            </p:cNvPr>
            <p:cNvSpPr/>
            <p:nvPr/>
          </p:nvSpPr>
          <p:spPr>
            <a:xfrm>
              <a:off x="6880438" y="2459699"/>
              <a:ext cx="405421" cy="405421"/>
            </a:xfrm>
            <a:prstGeom prst="ellipse">
              <a:avLst/>
            </a:prstGeom>
            <a:grpFill/>
            <a:ln w="6350">
              <a:solidFill>
                <a:srgbClr val="BE1B8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a:t>
              </a:r>
            </a:p>
          </p:txBody>
        </p:sp>
        <p:sp>
          <p:nvSpPr>
            <p:cNvPr id="24" name="Text Box 2">
              <a:extLst>
                <a:ext uri="{FF2B5EF4-FFF2-40B4-BE49-F238E27FC236}">
                  <a16:creationId xmlns:a16="http://schemas.microsoft.com/office/drawing/2014/main" id="{EC0A1882-653E-4B2E-BAD9-43B57BD209AA}"/>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cs typeface="Arial" panose="020B0604020202020204" pitchFamily="34" charset="0"/>
                </a:rPr>
                <a:t>40% reduction in admissions for General Medical Patients</a:t>
              </a:r>
            </a:p>
          </p:txBody>
        </p:sp>
      </p:grpSp>
      <p:sp>
        <p:nvSpPr>
          <p:cNvPr id="25" name="Rectangle: Rounded Corners 24">
            <a:extLst>
              <a:ext uri="{FF2B5EF4-FFF2-40B4-BE49-F238E27FC236}">
                <a16:creationId xmlns:a16="http://schemas.microsoft.com/office/drawing/2014/main" id="{50F2436F-9A24-4DD7-A7CC-801F5D48EA49}"/>
              </a:ext>
            </a:extLst>
          </p:cNvPr>
          <p:cNvSpPr/>
          <p:nvPr/>
        </p:nvSpPr>
        <p:spPr>
          <a:xfrm>
            <a:off x="250826" y="135187"/>
            <a:ext cx="2727960" cy="381000"/>
          </a:xfrm>
          <a:prstGeom prst="roundRect">
            <a:avLst>
              <a:gd name="adj" fmla="val 26667"/>
            </a:avLst>
          </a:prstGeom>
          <a:solidFill>
            <a:srgbClr val="C00D7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patients</a:t>
            </a:r>
          </a:p>
        </p:txBody>
      </p:sp>
      <p:sp>
        <p:nvSpPr>
          <p:cNvPr id="28" name="Freeform: Shape 27">
            <a:extLst>
              <a:ext uri="{FF2B5EF4-FFF2-40B4-BE49-F238E27FC236}">
                <a16:creationId xmlns:a16="http://schemas.microsoft.com/office/drawing/2014/main" id="{991BA200-FBEF-49D0-890F-22B4AC850EC8}"/>
              </a:ext>
            </a:extLst>
          </p:cNvPr>
          <p:cNvSpPr>
            <a:spLocks/>
          </p:cNvSpPr>
          <p:nvPr/>
        </p:nvSpPr>
        <p:spPr>
          <a:xfrm>
            <a:off x="243840" y="1302575"/>
            <a:ext cx="6205946" cy="17708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BE1B8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2771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hlinkClick r:id="rId2" action="ppaction://hlinksldjump"/>
            <a:extLst>
              <a:ext uri="{FF2B5EF4-FFF2-40B4-BE49-F238E27FC236}">
                <a16:creationId xmlns:a16="http://schemas.microsoft.com/office/drawing/2014/main" id="{D21AE6E1-86AD-423D-BA7B-2A2F32E954FD}"/>
              </a:ext>
            </a:extLst>
          </p:cNvPr>
          <p:cNvSpPr>
            <a:spLocks noChangeAspect="1"/>
          </p:cNvSpPr>
          <p:nvPr/>
        </p:nvSpPr>
        <p:spPr>
          <a:xfrm>
            <a:off x="789703" y="1336800"/>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a:extLst>
              <a:ext uri="{FF2B5EF4-FFF2-40B4-BE49-F238E27FC236}">
                <a16:creationId xmlns:a16="http://schemas.microsoft.com/office/drawing/2014/main" id="{3D826443-C633-49CE-BA5B-BEE412863FE8}"/>
              </a:ext>
            </a:extLst>
          </p:cNvPr>
          <p:cNvSpPr>
            <a:spLocks noGrp="1"/>
          </p:cNvSpPr>
          <p:nvPr>
            <p:ph type="title"/>
          </p:nvPr>
        </p:nvSpPr>
        <p:spPr/>
        <p:txBody>
          <a:bodyPr/>
          <a:lstStyle/>
          <a:p>
            <a:r>
              <a:rPr lang="en-GB" dirty="0"/>
              <a:t>Contents </a:t>
            </a:r>
          </a:p>
        </p:txBody>
      </p:sp>
      <p:cxnSp>
        <p:nvCxnSpPr>
          <p:cNvPr id="3" name="Straight Connector 2">
            <a:extLst>
              <a:ext uri="{FF2B5EF4-FFF2-40B4-BE49-F238E27FC236}">
                <a16:creationId xmlns:a16="http://schemas.microsoft.com/office/drawing/2014/main" id="{AD1DE6AE-0DBA-4675-8435-68593C81B1F6}"/>
              </a:ext>
            </a:extLst>
          </p:cNvPr>
          <p:cNvCxnSpPr>
            <a:cxnSpLocks/>
          </p:cNvCxnSpPr>
          <p:nvPr/>
        </p:nvCxnSpPr>
        <p:spPr>
          <a:xfrm>
            <a:off x="761302" y="1823202"/>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DA0A106-52B7-4A25-89AC-F3303D546F11}"/>
              </a:ext>
            </a:extLst>
          </p:cNvPr>
          <p:cNvSpPr>
            <a:spLocks/>
          </p:cNvSpPr>
          <p:nvPr/>
        </p:nvSpPr>
        <p:spPr>
          <a:xfrm>
            <a:off x="1116964" y="1563954"/>
            <a:ext cx="2520000" cy="184666"/>
          </a:xfrm>
          <a:prstGeom prst="rect">
            <a:avLst/>
          </a:prstGeom>
        </p:spPr>
        <p:txBody>
          <a:bodyPr wrap="none" lIns="0" tIns="0" rIns="0" bIns="0" anchor="b">
            <a:noAutofit/>
          </a:bodyPr>
          <a:lstStyle/>
          <a:p>
            <a:r>
              <a:rPr lang="en-GB" sz="1200" b="1" dirty="0">
                <a:solidFill>
                  <a:srgbClr val="0072C6"/>
                </a:solidFill>
                <a:latin typeface="Arial" panose="020B0604020202020204" pitchFamily="34" charset="0"/>
                <a:cs typeface="Arial" panose="020B0604020202020204" pitchFamily="34" charset="0"/>
              </a:rPr>
              <a:t>Introduction </a:t>
            </a:r>
          </a:p>
        </p:txBody>
      </p:sp>
      <p:sp>
        <p:nvSpPr>
          <p:cNvPr id="59" name="Oval 58">
            <a:extLst>
              <a:ext uri="{FF2B5EF4-FFF2-40B4-BE49-F238E27FC236}">
                <a16:creationId xmlns:a16="http://schemas.microsoft.com/office/drawing/2014/main" id="{D496829B-4148-4F8C-AAB2-D70AFEEB32C7}"/>
              </a:ext>
            </a:extLst>
          </p:cNvPr>
          <p:cNvSpPr>
            <a:spLocks noChangeAspect="1"/>
          </p:cNvSpPr>
          <p:nvPr/>
        </p:nvSpPr>
        <p:spPr>
          <a:xfrm>
            <a:off x="429698" y="1377086"/>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0F72BAC9-BB94-4BFB-9FC6-C669F8344ABD}"/>
              </a:ext>
            </a:extLst>
          </p:cNvPr>
          <p:cNvSpPr/>
          <p:nvPr/>
        </p:nvSpPr>
        <p:spPr>
          <a:xfrm>
            <a:off x="5573911" y="1563954"/>
            <a:ext cx="654025"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03</a:t>
            </a:r>
          </a:p>
        </p:txBody>
      </p:sp>
      <p:sp>
        <p:nvSpPr>
          <p:cNvPr id="76" name="Rectangle 75">
            <a:hlinkClick r:id="rId3" action="ppaction://hlinksldjump"/>
            <a:extLst>
              <a:ext uri="{FF2B5EF4-FFF2-40B4-BE49-F238E27FC236}">
                <a16:creationId xmlns:a16="http://schemas.microsoft.com/office/drawing/2014/main" id="{3FAAE628-42C4-4FC6-AC80-4C9F4BE232FA}"/>
              </a:ext>
            </a:extLst>
          </p:cNvPr>
          <p:cNvSpPr>
            <a:spLocks noChangeAspect="1"/>
          </p:cNvSpPr>
          <p:nvPr/>
        </p:nvSpPr>
        <p:spPr>
          <a:xfrm>
            <a:off x="395859" y="2027172"/>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2" name="Straight Connector 71">
            <a:extLst>
              <a:ext uri="{FF2B5EF4-FFF2-40B4-BE49-F238E27FC236}">
                <a16:creationId xmlns:a16="http://schemas.microsoft.com/office/drawing/2014/main" id="{5DAC4059-90E5-4C10-BDF5-11A0FB54444E}"/>
              </a:ext>
            </a:extLst>
          </p:cNvPr>
          <p:cNvCxnSpPr>
            <a:cxnSpLocks/>
          </p:cNvCxnSpPr>
          <p:nvPr/>
        </p:nvCxnSpPr>
        <p:spPr>
          <a:xfrm>
            <a:off x="761302" y="2562254"/>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CF2B6489-0130-4080-B2D0-6DEAA1AE6970}"/>
              </a:ext>
            </a:extLst>
          </p:cNvPr>
          <p:cNvSpPr>
            <a:spLocks/>
          </p:cNvSpPr>
          <p:nvPr/>
        </p:nvSpPr>
        <p:spPr>
          <a:xfrm>
            <a:off x="1116964" y="2303006"/>
            <a:ext cx="2520000" cy="184666"/>
          </a:xfrm>
          <a:prstGeom prst="rect">
            <a:avLst/>
          </a:prstGeom>
        </p:spPr>
        <p:txBody>
          <a:bodyPr wrap="none" lIns="0" tIns="0" rIns="0" bIns="0" anchor="b">
            <a:noAutofit/>
          </a:bodyPr>
          <a:lstStyle/>
          <a:p>
            <a:r>
              <a:rPr lang="en-GB" sz="1200" b="1" dirty="0">
                <a:solidFill>
                  <a:srgbClr val="0072C6"/>
                </a:solidFill>
                <a:latin typeface="Arial" panose="020B0604020202020204" pitchFamily="34" charset="0"/>
                <a:cs typeface="Arial" panose="020B0604020202020204" pitchFamily="34" charset="0"/>
              </a:rPr>
              <a:t>Stories of success</a:t>
            </a:r>
          </a:p>
        </p:txBody>
      </p:sp>
      <p:sp>
        <p:nvSpPr>
          <p:cNvPr id="74" name="Oval 73">
            <a:extLst>
              <a:ext uri="{FF2B5EF4-FFF2-40B4-BE49-F238E27FC236}">
                <a16:creationId xmlns:a16="http://schemas.microsoft.com/office/drawing/2014/main" id="{E75BC873-8BD5-41F5-AFAB-D40647057026}"/>
              </a:ext>
            </a:extLst>
          </p:cNvPr>
          <p:cNvSpPr>
            <a:spLocks noChangeAspect="1"/>
          </p:cNvSpPr>
          <p:nvPr/>
        </p:nvSpPr>
        <p:spPr>
          <a:xfrm>
            <a:off x="429698" y="2116138"/>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2</a:t>
            </a:r>
          </a:p>
        </p:txBody>
      </p:sp>
      <p:sp>
        <p:nvSpPr>
          <p:cNvPr id="75" name="Rectangle 74">
            <a:extLst>
              <a:ext uri="{FF2B5EF4-FFF2-40B4-BE49-F238E27FC236}">
                <a16:creationId xmlns:a16="http://schemas.microsoft.com/office/drawing/2014/main" id="{6A0126C8-EF07-40F3-A721-D01DDF72717D}"/>
              </a:ext>
            </a:extLst>
          </p:cNvPr>
          <p:cNvSpPr/>
          <p:nvPr/>
        </p:nvSpPr>
        <p:spPr>
          <a:xfrm>
            <a:off x="5573911" y="2303006"/>
            <a:ext cx="654025"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04</a:t>
            </a:r>
          </a:p>
        </p:txBody>
      </p:sp>
      <p:sp>
        <p:nvSpPr>
          <p:cNvPr id="82" name="Rectangle 81">
            <a:hlinkClick r:id="rId3" action="ppaction://hlinksldjump"/>
            <a:extLst>
              <a:ext uri="{FF2B5EF4-FFF2-40B4-BE49-F238E27FC236}">
                <a16:creationId xmlns:a16="http://schemas.microsoft.com/office/drawing/2014/main" id="{C0E82C1C-C17F-487E-A65B-0AB5CD65CF7D}"/>
              </a:ext>
            </a:extLst>
          </p:cNvPr>
          <p:cNvSpPr>
            <a:spLocks noChangeAspect="1"/>
          </p:cNvSpPr>
          <p:nvPr/>
        </p:nvSpPr>
        <p:spPr>
          <a:xfrm>
            <a:off x="395859" y="2766224"/>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8" name="Straight Connector 77">
            <a:extLst>
              <a:ext uri="{FF2B5EF4-FFF2-40B4-BE49-F238E27FC236}">
                <a16:creationId xmlns:a16="http://schemas.microsoft.com/office/drawing/2014/main" id="{4E5974D7-9106-4AAD-8DC9-AF762F5287FE}"/>
              </a:ext>
            </a:extLst>
          </p:cNvPr>
          <p:cNvCxnSpPr>
            <a:cxnSpLocks/>
          </p:cNvCxnSpPr>
          <p:nvPr/>
        </p:nvCxnSpPr>
        <p:spPr>
          <a:xfrm>
            <a:off x="761302" y="3314200"/>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6E8DE3C9-5AD6-4D21-BA40-3F4E27C1BF50}"/>
              </a:ext>
            </a:extLst>
          </p:cNvPr>
          <p:cNvSpPr>
            <a:spLocks/>
          </p:cNvSpPr>
          <p:nvPr/>
        </p:nvSpPr>
        <p:spPr>
          <a:xfrm>
            <a:off x="1116963" y="3054952"/>
            <a:ext cx="2520000" cy="184666"/>
          </a:xfrm>
          <a:prstGeom prst="rect">
            <a:avLst/>
          </a:prstGeom>
        </p:spPr>
        <p:txBody>
          <a:bodyPr wrap="none" lIns="0" tIns="0" rIns="0" bIns="0" anchor="b">
            <a:noAutofit/>
          </a:bodyPr>
          <a:lstStyle/>
          <a:p>
            <a:r>
              <a:rPr lang="en-GB" sz="1200" b="1" dirty="0">
                <a:solidFill>
                  <a:srgbClr val="0072C6"/>
                </a:solidFill>
                <a:latin typeface="Arial" panose="020B0604020202020204" pitchFamily="34" charset="0"/>
                <a:cs typeface="Arial" panose="020B0604020202020204" pitchFamily="34" charset="0"/>
              </a:rPr>
              <a:t>We Care</a:t>
            </a:r>
          </a:p>
        </p:txBody>
      </p:sp>
      <p:sp>
        <p:nvSpPr>
          <p:cNvPr id="80" name="Oval 79">
            <a:extLst>
              <a:ext uri="{FF2B5EF4-FFF2-40B4-BE49-F238E27FC236}">
                <a16:creationId xmlns:a16="http://schemas.microsoft.com/office/drawing/2014/main" id="{B0285AEA-F7F1-44F9-94B6-0BD838DF6582}"/>
              </a:ext>
            </a:extLst>
          </p:cNvPr>
          <p:cNvSpPr>
            <a:spLocks noChangeAspect="1"/>
          </p:cNvSpPr>
          <p:nvPr/>
        </p:nvSpPr>
        <p:spPr>
          <a:xfrm>
            <a:off x="429698" y="2868084"/>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3</a:t>
            </a:r>
          </a:p>
        </p:txBody>
      </p:sp>
      <p:sp>
        <p:nvSpPr>
          <p:cNvPr id="81" name="Rectangle 80">
            <a:extLst>
              <a:ext uri="{FF2B5EF4-FFF2-40B4-BE49-F238E27FC236}">
                <a16:creationId xmlns:a16="http://schemas.microsoft.com/office/drawing/2014/main" id="{32CC163C-5485-421C-9A52-3D3C84F7314B}"/>
              </a:ext>
            </a:extLst>
          </p:cNvPr>
          <p:cNvSpPr/>
          <p:nvPr/>
        </p:nvSpPr>
        <p:spPr>
          <a:xfrm>
            <a:off x="5573911" y="3054952"/>
            <a:ext cx="654025"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10</a:t>
            </a:r>
          </a:p>
        </p:txBody>
      </p:sp>
      <p:sp>
        <p:nvSpPr>
          <p:cNvPr id="88" name="Rectangle 87">
            <a:hlinkClick r:id="rId4" action="ppaction://hlinksldjump"/>
            <a:extLst>
              <a:ext uri="{FF2B5EF4-FFF2-40B4-BE49-F238E27FC236}">
                <a16:creationId xmlns:a16="http://schemas.microsoft.com/office/drawing/2014/main" id="{BE493F58-D48E-4A22-AA08-830B7AE8D9E8}"/>
              </a:ext>
            </a:extLst>
          </p:cNvPr>
          <p:cNvSpPr>
            <a:spLocks noChangeAspect="1"/>
          </p:cNvSpPr>
          <p:nvPr/>
        </p:nvSpPr>
        <p:spPr>
          <a:xfrm>
            <a:off x="395859" y="3518170"/>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4" name="Straight Connector 83">
            <a:extLst>
              <a:ext uri="{FF2B5EF4-FFF2-40B4-BE49-F238E27FC236}">
                <a16:creationId xmlns:a16="http://schemas.microsoft.com/office/drawing/2014/main" id="{999BC719-B177-4A60-B0B0-3B87117356B6}"/>
              </a:ext>
            </a:extLst>
          </p:cNvPr>
          <p:cNvCxnSpPr>
            <a:cxnSpLocks/>
          </p:cNvCxnSpPr>
          <p:nvPr/>
        </p:nvCxnSpPr>
        <p:spPr>
          <a:xfrm>
            <a:off x="761302" y="4079040"/>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DD04F390-09D2-404B-9F38-B1483D52A422}"/>
              </a:ext>
            </a:extLst>
          </p:cNvPr>
          <p:cNvSpPr>
            <a:spLocks/>
          </p:cNvSpPr>
          <p:nvPr/>
        </p:nvSpPr>
        <p:spPr>
          <a:xfrm>
            <a:off x="1116964" y="3829850"/>
            <a:ext cx="2878724" cy="184666"/>
          </a:xfrm>
          <a:prstGeom prst="rect">
            <a:avLst/>
          </a:prstGeom>
        </p:spPr>
        <p:txBody>
          <a:bodyPr wrap="square" lIns="0" tIns="0" rIns="0" bIns="0" anchor="b">
            <a:spAutoFit/>
          </a:bodyPr>
          <a:lstStyle/>
          <a:p>
            <a:r>
              <a:rPr lang="en-US" sz="1200" b="1" dirty="0">
                <a:solidFill>
                  <a:srgbClr val="0072C6"/>
                </a:solidFill>
                <a:latin typeface="Arial" panose="020B0604020202020204" pitchFamily="34" charset="0"/>
                <a:cs typeface="Arial" panose="020B0604020202020204" pitchFamily="34" charset="0"/>
              </a:rPr>
              <a:t>Our approach to quality improvement </a:t>
            </a:r>
          </a:p>
        </p:txBody>
      </p:sp>
      <p:sp>
        <p:nvSpPr>
          <p:cNvPr id="86" name="Oval 85">
            <a:extLst>
              <a:ext uri="{FF2B5EF4-FFF2-40B4-BE49-F238E27FC236}">
                <a16:creationId xmlns:a16="http://schemas.microsoft.com/office/drawing/2014/main" id="{AFEE115B-5F0A-4E63-B45D-A205068E7A65}"/>
              </a:ext>
            </a:extLst>
          </p:cNvPr>
          <p:cNvSpPr>
            <a:spLocks noChangeAspect="1"/>
          </p:cNvSpPr>
          <p:nvPr/>
        </p:nvSpPr>
        <p:spPr>
          <a:xfrm>
            <a:off x="429698" y="3632924"/>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4</a:t>
            </a:r>
          </a:p>
        </p:txBody>
      </p:sp>
      <p:sp>
        <p:nvSpPr>
          <p:cNvPr id="87" name="Rectangle 86">
            <a:extLst>
              <a:ext uri="{FF2B5EF4-FFF2-40B4-BE49-F238E27FC236}">
                <a16:creationId xmlns:a16="http://schemas.microsoft.com/office/drawing/2014/main" id="{2AC7C43C-EECD-4FEB-80EC-BFB2C540684C}"/>
              </a:ext>
            </a:extLst>
          </p:cNvPr>
          <p:cNvSpPr/>
          <p:nvPr/>
        </p:nvSpPr>
        <p:spPr>
          <a:xfrm>
            <a:off x="5585324" y="3819792"/>
            <a:ext cx="642612"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11</a:t>
            </a:r>
          </a:p>
        </p:txBody>
      </p:sp>
      <p:sp>
        <p:nvSpPr>
          <p:cNvPr id="94" name="Rectangle 93">
            <a:hlinkClick r:id="rId5" action="ppaction://hlinksldjump"/>
            <a:extLst>
              <a:ext uri="{FF2B5EF4-FFF2-40B4-BE49-F238E27FC236}">
                <a16:creationId xmlns:a16="http://schemas.microsoft.com/office/drawing/2014/main" id="{FE1B4EED-A2B9-4D8E-BAD2-2B65EEFFF555}"/>
              </a:ext>
            </a:extLst>
          </p:cNvPr>
          <p:cNvSpPr>
            <a:spLocks noChangeAspect="1"/>
          </p:cNvSpPr>
          <p:nvPr/>
        </p:nvSpPr>
        <p:spPr>
          <a:xfrm>
            <a:off x="395288" y="4283010"/>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0" name="Straight Connector 89">
            <a:extLst>
              <a:ext uri="{FF2B5EF4-FFF2-40B4-BE49-F238E27FC236}">
                <a16:creationId xmlns:a16="http://schemas.microsoft.com/office/drawing/2014/main" id="{D5980053-2D12-4858-B320-1E4A92D30025}"/>
              </a:ext>
            </a:extLst>
          </p:cNvPr>
          <p:cNvCxnSpPr>
            <a:cxnSpLocks/>
          </p:cNvCxnSpPr>
          <p:nvPr/>
        </p:nvCxnSpPr>
        <p:spPr>
          <a:xfrm>
            <a:off x="760731" y="4792306"/>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669B9FB0-9081-49F6-9E2B-BBAF535E4A77}"/>
              </a:ext>
            </a:extLst>
          </p:cNvPr>
          <p:cNvSpPr/>
          <p:nvPr/>
        </p:nvSpPr>
        <p:spPr>
          <a:xfrm>
            <a:off x="1116393" y="4533058"/>
            <a:ext cx="2520000" cy="184666"/>
          </a:xfrm>
          <a:prstGeom prst="rect">
            <a:avLst/>
          </a:prstGeom>
        </p:spPr>
        <p:txBody>
          <a:bodyPr wrap="none" lIns="0" tIns="0" rIns="0" bIns="0" anchor="b">
            <a:noAutofit/>
          </a:bodyPr>
          <a:lstStyle/>
          <a:p>
            <a:r>
              <a:rPr lang="en-GB" sz="1200" b="1" dirty="0">
                <a:solidFill>
                  <a:srgbClr val="0072C6"/>
                </a:solidFill>
                <a:latin typeface="Arial" panose="020B0604020202020204" pitchFamily="34" charset="0"/>
                <a:cs typeface="Arial" panose="020B0604020202020204" pitchFamily="34" charset="0"/>
              </a:rPr>
              <a:t>Our year 1 improvement plan</a:t>
            </a:r>
          </a:p>
        </p:txBody>
      </p:sp>
      <p:sp>
        <p:nvSpPr>
          <p:cNvPr id="92" name="Oval 91">
            <a:extLst>
              <a:ext uri="{FF2B5EF4-FFF2-40B4-BE49-F238E27FC236}">
                <a16:creationId xmlns:a16="http://schemas.microsoft.com/office/drawing/2014/main" id="{8FBADBCB-4545-41DB-A1E6-4A2CCEC6888D}"/>
              </a:ext>
            </a:extLst>
          </p:cNvPr>
          <p:cNvSpPr>
            <a:spLocks noChangeAspect="1"/>
          </p:cNvSpPr>
          <p:nvPr/>
        </p:nvSpPr>
        <p:spPr>
          <a:xfrm>
            <a:off x="429698" y="4346190"/>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5</a:t>
            </a:r>
          </a:p>
        </p:txBody>
      </p:sp>
      <p:sp>
        <p:nvSpPr>
          <p:cNvPr id="93" name="Rectangle 92">
            <a:extLst>
              <a:ext uri="{FF2B5EF4-FFF2-40B4-BE49-F238E27FC236}">
                <a16:creationId xmlns:a16="http://schemas.microsoft.com/office/drawing/2014/main" id="{55C60386-77F6-4FA1-A234-381E8F5E1E30}"/>
              </a:ext>
            </a:extLst>
          </p:cNvPr>
          <p:cNvSpPr/>
          <p:nvPr/>
        </p:nvSpPr>
        <p:spPr>
          <a:xfrm>
            <a:off x="5573340" y="4533058"/>
            <a:ext cx="654025"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12</a:t>
            </a:r>
          </a:p>
        </p:txBody>
      </p:sp>
      <p:sp>
        <p:nvSpPr>
          <p:cNvPr id="100" name="Rectangle 99">
            <a:hlinkClick r:id="rId6" action="ppaction://hlinksldjump"/>
            <a:extLst>
              <a:ext uri="{FF2B5EF4-FFF2-40B4-BE49-F238E27FC236}">
                <a16:creationId xmlns:a16="http://schemas.microsoft.com/office/drawing/2014/main" id="{D562C57F-34A4-4599-922A-96E259F5123F}"/>
              </a:ext>
            </a:extLst>
          </p:cNvPr>
          <p:cNvSpPr>
            <a:spLocks noChangeAspect="1"/>
          </p:cNvSpPr>
          <p:nvPr/>
        </p:nvSpPr>
        <p:spPr>
          <a:xfrm>
            <a:off x="395288" y="5009168"/>
            <a:ext cx="4278313" cy="580072"/>
          </a:xfrm>
          <a:prstGeom prst="rect">
            <a:avLst/>
          </a:prstGeom>
          <a:solidFill>
            <a:srgbClr val="FFFFFF">
              <a:alpha val="117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6" name="Straight Connector 95">
            <a:extLst>
              <a:ext uri="{FF2B5EF4-FFF2-40B4-BE49-F238E27FC236}">
                <a16:creationId xmlns:a16="http://schemas.microsoft.com/office/drawing/2014/main" id="{41F9C122-070A-4720-B9D3-F9F62C7C2DC5}"/>
              </a:ext>
            </a:extLst>
          </p:cNvPr>
          <p:cNvCxnSpPr>
            <a:cxnSpLocks/>
          </p:cNvCxnSpPr>
          <p:nvPr/>
        </p:nvCxnSpPr>
        <p:spPr>
          <a:xfrm>
            <a:off x="760731" y="5531356"/>
            <a:ext cx="5472000" cy="0"/>
          </a:xfrm>
          <a:prstGeom prst="line">
            <a:avLst/>
          </a:prstGeom>
          <a:ln w="6350">
            <a:solidFill>
              <a:srgbClr val="0072C6"/>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9A4F7672-525F-40DE-ABD8-5282B7827369}"/>
              </a:ext>
            </a:extLst>
          </p:cNvPr>
          <p:cNvSpPr/>
          <p:nvPr/>
        </p:nvSpPr>
        <p:spPr>
          <a:xfrm>
            <a:off x="1116393" y="5272108"/>
            <a:ext cx="1750479" cy="184666"/>
          </a:xfrm>
          <a:prstGeom prst="rect">
            <a:avLst/>
          </a:prstGeom>
        </p:spPr>
        <p:txBody>
          <a:bodyPr wrap="none" lIns="0" tIns="0" rIns="0" bIns="0" anchor="b">
            <a:spAutoFit/>
          </a:bodyPr>
          <a:lstStyle/>
          <a:p>
            <a:r>
              <a:rPr lang="en-GB" sz="1200" b="1" dirty="0">
                <a:solidFill>
                  <a:srgbClr val="0072C6"/>
                </a:solidFill>
                <a:latin typeface="Arial" panose="020B0604020202020204" pitchFamily="34" charset="0"/>
                <a:cs typeface="Arial" panose="020B0604020202020204" pitchFamily="34" charset="0"/>
              </a:rPr>
              <a:t>Governance Framework</a:t>
            </a:r>
          </a:p>
        </p:txBody>
      </p:sp>
      <p:sp>
        <p:nvSpPr>
          <p:cNvPr id="98" name="Oval 97">
            <a:extLst>
              <a:ext uri="{FF2B5EF4-FFF2-40B4-BE49-F238E27FC236}">
                <a16:creationId xmlns:a16="http://schemas.microsoft.com/office/drawing/2014/main" id="{107A1B37-EE00-4FB5-B690-FBEBD41DFF24}"/>
              </a:ext>
            </a:extLst>
          </p:cNvPr>
          <p:cNvSpPr>
            <a:spLocks noChangeAspect="1"/>
          </p:cNvSpPr>
          <p:nvPr/>
        </p:nvSpPr>
        <p:spPr>
          <a:xfrm>
            <a:off x="429698" y="5085240"/>
            <a:ext cx="504000" cy="504000"/>
          </a:xfrm>
          <a:prstGeom prst="ellipse">
            <a:avLst/>
          </a:prstGeom>
          <a:solidFill>
            <a:srgbClr val="0072C6"/>
          </a:solidFill>
          <a:ln w="6350">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rial" panose="020B0604020202020204" pitchFamily="34" charset="0"/>
                <a:cs typeface="Arial" panose="020B0604020202020204" pitchFamily="34" charset="0"/>
              </a:rPr>
              <a:t>6</a:t>
            </a:r>
          </a:p>
        </p:txBody>
      </p:sp>
      <p:sp>
        <p:nvSpPr>
          <p:cNvPr id="99" name="Rectangle 98">
            <a:extLst>
              <a:ext uri="{FF2B5EF4-FFF2-40B4-BE49-F238E27FC236}">
                <a16:creationId xmlns:a16="http://schemas.microsoft.com/office/drawing/2014/main" id="{CFC4B457-C08A-4F3C-B953-C92B587F71DB}"/>
              </a:ext>
            </a:extLst>
          </p:cNvPr>
          <p:cNvSpPr/>
          <p:nvPr/>
        </p:nvSpPr>
        <p:spPr>
          <a:xfrm>
            <a:off x="5573340" y="5272108"/>
            <a:ext cx="654025" cy="184666"/>
          </a:xfrm>
          <a:prstGeom prst="rect">
            <a:avLst/>
          </a:prstGeom>
        </p:spPr>
        <p:txBody>
          <a:bodyPr wrap="none" lIns="0" tIns="0" rIns="0" bIns="0" anchor="b">
            <a:spAutoFit/>
          </a:bodyPr>
          <a:lstStyle/>
          <a:p>
            <a:pPr algn="r"/>
            <a:r>
              <a:rPr lang="en-GB" sz="1200" dirty="0">
                <a:solidFill>
                  <a:srgbClr val="0072C6"/>
                </a:solidFill>
                <a:latin typeface="Arial" panose="020B0604020202020204" pitchFamily="34" charset="0"/>
                <a:cs typeface="Arial" panose="020B0604020202020204" pitchFamily="34" charset="0"/>
              </a:rPr>
              <a:t>Page | 28</a:t>
            </a:r>
          </a:p>
        </p:txBody>
      </p:sp>
    </p:spTree>
    <p:extLst>
      <p:ext uri="{BB962C8B-B14F-4D97-AF65-F5344CB8AC3E}">
        <p14:creationId xmlns:p14="http://schemas.microsoft.com/office/powerpoint/2010/main" val="254787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A64B76-BF58-4751-B95F-0A374D35F17E}"/>
              </a:ext>
            </a:extLst>
          </p:cNvPr>
          <p:cNvSpPr/>
          <p:nvPr/>
        </p:nvSpPr>
        <p:spPr>
          <a:xfrm>
            <a:off x="250826" y="135187"/>
            <a:ext cx="2727960" cy="381000"/>
          </a:xfrm>
          <a:prstGeom prst="roundRect">
            <a:avLst>
              <a:gd name="adj" fmla="val 26667"/>
            </a:avLst>
          </a:prstGeom>
          <a:solidFill>
            <a:srgbClr val="95277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people</a:t>
            </a:r>
          </a:p>
        </p:txBody>
      </p:sp>
      <p:sp>
        <p:nvSpPr>
          <p:cNvPr id="9" name="TextBox 8">
            <a:extLst>
              <a:ext uri="{FF2B5EF4-FFF2-40B4-BE49-F238E27FC236}">
                <a16:creationId xmlns:a16="http://schemas.microsoft.com/office/drawing/2014/main" id="{04E7ACC1-8310-490F-B452-92E3F03B3DD9}"/>
              </a:ext>
            </a:extLst>
          </p:cNvPr>
          <p:cNvSpPr txBox="1"/>
          <p:nvPr/>
        </p:nvSpPr>
        <p:spPr>
          <a:xfrm>
            <a:off x="342265" y="1386705"/>
            <a:ext cx="5993449" cy="1169551"/>
          </a:xfrm>
          <a:prstGeom prst="rect">
            <a:avLst/>
          </a:prstGeom>
          <a:noFill/>
          <a:ln>
            <a:noFill/>
          </a:ln>
        </p:spPr>
        <p:txBody>
          <a:bodyPr wrap="square" lIns="0" tIns="0" rIns="0" bIns="0" rtlCol="0">
            <a:spAutoFit/>
          </a:bodyPr>
          <a:lstStyle/>
          <a:p>
            <a:pPr>
              <a:spcAft>
                <a:spcPts val="600"/>
              </a:spcAft>
            </a:pPr>
            <a:r>
              <a:rPr lang="en-GB" sz="1100" b="1" dirty="0">
                <a:solidFill>
                  <a:srgbClr val="952773"/>
                </a:solidFill>
              </a:rPr>
              <a:t>What are we improving?</a:t>
            </a:r>
            <a:endParaRPr lang="en-US" sz="1100" b="1" dirty="0">
              <a:solidFill>
                <a:srgbClr val="952773"/>
              </a:solidFill>
            </a:endParaRPr>
          </a:p>
          <a:p>
            <a:pPr>
              <a:spcAft>
                <a:spcPts val="600"/>
              </a:spcAft>
            </a:pPr>
            <a:r>
              <a:rPr lang="en-US" sz="1100" dirty="0"/>
              <a:t>Effective sickness management helps monitor and improve the general health and wellbeing of staff, helps to retain those with key skills in the workplace and ensures staff with underlying health conditions are supported.</a:t>
            </a:r>
          </a:p>
          <a:p>
            <a:pPr>
              <a:spcAft>
                <a:spcPts val="600"/>
              </a:spcAft>
            </a:pPr>
            <a:r>
              <a:rPr lang="en-US" sz="1100" dirty="0"/>
              <a:t>Costs for covering sickness absence are reduced, colleagues providing cover are less stressed and/or tired as a result; this in turn results in patients receiving better care and continuity of care</a:t>
            </a:r>
          </a:p>
        </p:txBody>
      </p:sp>
      <p:sp>
        <p:nvSpPr>
          <p:cNvPr id="18" name="TextBox 17">
            <a:extLst>
              <a:ext uri="{FF2B5EF4-FFF2-40B4-BE49-F238E27FC236}">
                <a16:creationId xmlns:a16="http://schemas.microsoft.com/office/drawing/2014/main" id="{527FF548-0017-4C1F-AD22-F1430436B2D8}"/>
              </a:ext>
            </a:extLst>
          </p:cNvPr>
          <p:cNvSpPr txBox="1"/>
          <p:nvPr/>
        </p:nvSpPr>
        <p:spPr>
          <a:xfrm>
            <a:off x="342266" y="3266167"/>
            <a:ext cx="5993448" cy="2416046"/>
          </a:xfrm>
          <a:prstGeom prst="rect">
            <a:avLst/>
          </a:prstGeom>
          <a:noFill/>
          <a:ln>
            <a:noFill/>
          </a:ln>
        </p:spPr>
        <p:txBody>
          <a:bodyPr wrap="square" lIns="0" tIns="0" rIns="0" bIns="0" rtlCol="0">
            <a:spAutoFit/>
          </a:bodyPr>
          <a:lstStyle/>
          <a:p>
            <a:pPr>
              <a:spcAft>
                <a:spcPts val="600"/>
              </a:spcAft>
            </a:pPr>
            <a:r>
              <a:rPr lang="en-GB" sz="1100" b="1" dirty="0">
                <a:solidFill>
                  <a:srgbClr val="952772"/>
                </a:solidFill>
              </a:rPr>
              <a:t>How will we do it? </a:t>
            </a:r>
          </a:p>
          <a:p>
            <a:pPr marL="171450" indent="-171450">
              <a:spcAft>
                <a:spcPts val="600"/>
              </a:spcAft>
              <a:buFont typeface="Arial" panose="020B0604020202020204" pitchFamily="34" charset="0"/>
              <a:buChar char="•"/>
            </a:pPr>
            <a:r>
              <a:rPr lang="en-US" sz="1100" dirty="0"/>
              <a:t>Reduce long-term sickness absence by conducting sickness review meetings with those staff in the departments with the highest levels, to establish a base line of health and wellbeing, including reviewing adjustments and monitoring on-going sickness for individuals. </a:t>
            </a:r>
          </a:p>
          <a:p>
            <a:pPr marL="180000" indent="-180000">
              <a:spcAft>
                <a:spcPts val="600"/>
              </a:spcAft>
              <a:buFont typeface="Arial" panose="020B0604020202020204" pitchFamily="34" charset="0"/>
              <a:buChar char="•"/>
            </a:pPr>
            <a:r>
              <a:rPr lang="en-US" sz="1100" dirty="0"/>
              <a:t>Reduce the levels of short-term sickness by developing plans focused on the causes and by supporting managers and staff</a:t>
            </a:r>
          </a:p>
          <a:p>
            <a:pPr marL="180000" indent="-180000">
              <a:spcAft>
                <a:spcPts val="600"/>
              </a:spcAft>
              <a:buFont typeface="Arial" panose="020B0604020202020204" pitchFamily="34" charset="0"/>
              <a:buChar char="•"/>
            </a:pPr>
            <a:r>
              <a:rPr lang="en-US" sz="1100" dirty="0"/>
              <a:t>Set up systems in teams highlighting the importance of completing return to work interviews to ensure support is identified at the earliest opportunity</a:t>
            </a:r>
          </a:p>
          <a:p>
            <a:pPr marL="180000" indent="-180000">
              <a:spcAft>
                <a:spcPts val="600"/>
              </a:spcAft>
              <a:buFont typeface="Arial" panose="020B0604020202020204" pitchFamily="34" charset="0"/>
              <a:buChar char="•"/>
            </a:pPr>
            <a:r>
              <a:rPr lang="en-US" sz="1100" dirty="0"/>
              <a:t>Provide a work environment that is safe and stress free through highlighting facilities-related risks and completion of Stress Risk Assessments and referrals for support as appropriate</a:t>
            </a:r>
          </a:p>
          <a:p>
            <a:pPr marL="180000" indent="-180000">
              <a:spcAft>
                <a:spcPts val="600"/>
              </a:spcAft>
              <a:buFont typeface="Arial" panose="020B0604020202020204" pitchFamily="34" charset="0"/>
              <a:buChar char="•"/>
            </a:pPr>
            <a:r>
              <a:rPr lang="en-US" sz="1100" dirty="0"/>
              <a:t>Develop on-line training to support managers to effectively manage sickness absence, supplemented by individual training and support as required</a:t>
            </a:r>
          </a:p>
        </p:txBody>
      </p:sp>
      <p:sp>
        <p:nvSpPr>
          <p:cNvPr id="19" name="Freeform: Shape 18">
            <a:extLst>
              <a:ext uri="{FF2B5EF4-FFF2-40B4-BE49-F238E27FC236}">
                <a16:creationId xmlns:a16="http://schemas.microsoft.com/office/drawing/2014/main" id="{A088336D-2773-49EF-8428-17EA71CECE37}"/>
              </a:ext>
            </a:extLst>
          </p:cNvPr>
          <p:cNvSpPr>
            <a:spLocks/>
          </p:cNvSpPr>
          <p:nvPr/>
        </p:nvSpPr>
        <p:spPr>
          <a:xfrm>
            <a:off x="243840" y="3182036"/>
            <a:ext cx="6205946" cy="2669452"/>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BE657A00-7F0F-40E8-8A53-CA9F90F9409D}"/>
              </a:ext>
            </a:extLst>
          </p:cNvPr>
          <p:cNvSpPr>
            <a:spLocks noGrp="1"/>
          </p:cNvSpPr>
          <p:nvPr>
            <p:ph type="title"/>
          </p:nvPr>
        </p:nvSpPr>
        <p:spPr>
          <a:xfrm>
            <a:off x="250826" y="540845"/>
            <a:ext cx="6599680" cy="215444"/>
          </a:xfrm>
        </p:spPr>
        <p:txBody>
          <a:bodyPr>
            <a:spAutoFit/>
          </a:bodyPr>
          <a:lstStyle/>
          <a:p>
            <a:r>
              <a:rPr lang="en-US" sz="1400" dirty="0">
                <a:solidFill>
                  <a:srgbClr val="952772"/>
                </a:solidFill>
              </a:rPr>
              <a:t>Improving sickness rates – Trust Lead: Andrea Ashman</a:t>
            </a:r>
          </a:p>
        </p:txBody>
      </p:sp>
      <p:sp>
        <p:nvSpPr>
          <p:cNvPr id="26" name="Rectangle 25">
            <a:extLst>
              <a:ext uri="{FF2B5EF4-FFF2-40B4-BE49-F238E27FC236}">
                <a16:creationId xmlns:a16="http://schemas.microsoft.com/office/drawing/2014/main" id="{DED71A58-31FE-43F6-AA82-B12C12BCE772}"/>
              </a:ext>
            </a:extLst>
          </p:cNvPr>
          <p:cNvSpPr>
            <a:spLocks/>
          </p:cNvSpPr>
          <p:nvPr/>
        </p:nvSpPr>
        <p:spPr>
          <a:xfrm>
            <a:off x="6762721" y="1268761"/>
            <a:ext cx="2137439" cy="4631530"/>
          </a:xfrm>
          <a:prstGeom prst="rect">
            <a:avLst/>
          </a:prstGeom>
          <a:solidFill>
            <a:srgbClr val="ED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7EF06C2F-C8FA-4FC8-92EF-AD75A5EF087C}"/>
              </a:ext>
            </a:extLst>
          </p:cNvPr>
          <p:cNvGrpSpPr/>
          <p:nvPr/>
        </p:nvGrpSpPr>
        <p:grpSpPr>
          <a:xfrm>
            <a:off x="6880438" y="1977009"/>
            <a:ext cx="1891467" cy="1184940"/>
            <a:chOff x="6880438" y="1659599"/>
            <a:chExt cx="1891467" cy="1184940"/>
          </a:xfrm>
          <a:solidFill>
            <a:srgbClr val="EDE0EA"/>
          </a:solidFill>
        </p:grpSpPr>
        <p:sp>
          <p:nvSpPr>
            <p:cNvPr id="33" name="Oval 32">
              <a:extLst>
                <a:ext uri="{FF2B5EF4-FFF2-40B4-BE49-F238E27FC236}">
                  <a16:creationId xmlns:a16="http://schemas.microsoft.com/office/drawing/2014/main" id="{8304F7D0-F07E-4A15-9468-0E52DAE7777B}"/>
                </a:ext>
              </a:extLst>
            </p:cNvPr>
            <p:cNvSpPr/>
            <p:nvPr/>
          </p:nvSpPr>
          <p:spPr>
            <a:xfrm>
              <a:off x="6880438" y="165959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4" name="Text Box 2">
              <a:extLst>
                <a:ext uri="{FF2B5EF4-FFF2-40B4-BE49-F238E27FC236}">
                  <a16:creationId xmlns:a16="http://schemas.microsoft.com/office/drawing/2014/main" id="{F972154C-76B0-4008-A779-58B8FFDAA2F7}"/>
                </a:ext>
              </a:extLst>
            </p:cNvPr>
            <p:cNvSpPr txBox="1">
              <a:spLocks noChangeArrowheads="1"/>
            </p:cNvSpPr>
            <p:nvPr/>
          </p:nvSpPr>
          <p:spPr bwMode="auto">
            <a:xfrm>
              <a:off x="7368540" y="1659599"/>
              <a:ext cx="1403365" cy="1184940"/>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The government requirement is to reduce sickness absence levels. Our target is a sustained 5%, currently the Trust sits at 5.8%</a:t>
              </a:r>
            </a:p>
          </p:txBody>
        </p:sp>
      </p:grpSp>
      <p:sp>
        <p:nvSpPr>
          <p:cNvPr id="41" name="TextBox 40">
            <a:extLst>
              <a:ext uri="{FF2B5EF4-FFF2-40B4-BE49-F238E27FC236}">
                <a16:creationId xmlns:a16="http://schemas.microsoft.com/office/drawing/2014/main" id="{88D54A40-1492-4BA9-9DF2-7208F396A2B4}"/>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952772"/>
                </a:solidFill>
              </a:rPr>
              <a:t>How are we measuring it? </a:t>
            </a:r>
          </a:p>
        </p:txBody>
      </p:sp>
      <p:sp>
        <p:nvSpPr>
          <p:cNvPr id="24" name="Freeform: Shape 23">
            <a:extLst>
              <a:ext uri="{FF2B5EF4-FFF2-40B4-BE49-F238E27FC236}">
                <a16:creationId xmlns:a16="http://schemas.microsoft.com/office/drawing/2014/main" id="{DDE9F5CB-DA19-4B9E-B005-34CE24606502}"/>
              </a:ext>
            </a:extLst>
          </p:cNvPr>
          <p:cNvSpPr>
            <a:spLocks/>
          </p:cNvSpPr>
          <p:nvPr/>
        </p:nvSpPr>
        <p:spPr>
          <a:xfrm>
            <a:off x="243840" y="1302574"/>
            <a:ext cx="6205946" cy="157016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8971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EDD3A66-7D7C-47A7-9F98-0E17494CAD34}"/>
              </a:ext>
            </a:extLst>
          </p:cNvPr>
          <p:cNvSpPr>
            <a:spLocks/>
          </p:cNvSpPr>
          <p:nvPr/>
        </p:nvSpPr>
        <p:spPr>
          <a:xfrm>
            <a:off x="243840" y="4249895"/>
            <a:ext cx="6217200" cy="1657419"/>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Shape 25">
            <a:extLst>
              <a:ext uri="{FF2B5EF4-FFF2-40B4-BE49-F238E27FC236}">
                <a16:creationId xmlns:a16="http://schemas.microsoft.com/office/drawing/2014/main" id="{3819E5F5-9F50-4297-80DA-EB4B4F17B84F}"/>
              </a:ext>
            </a:extLst>
          </p:cNvPr>
          <p:cNvSpPr>
            <a:spLocks/>
          </p:cNvSpPr>
          <p:nvPr/>
        </p:nvSpPr>
        <p:spPr>
          <a:xfrm>
            <a:off x="243840" y="1302574"/>
            <a:ext cx="6217200" cy="2224397"/>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C3F19A97-C1DD-452F-9EAA-BE40D7EED3AB}"/>
              </a:ext>
            </a:extLst>
          </p:cNvPr>
          <p:cNvSpPr/>
          <p:nvPr/>
        </p:nvSpPr>
        <p:spPr>
          <a:xfrm>
            <a:off x="250826" y="135187"/>
            <a:ext cx="2727960" cy="381000"/>
          </a:xfrm>
          <a:prstGeom prst="roundRect">
            <a:avLst>
              <a:gd name="adj" fmla="val 26667"/>
            </a:avLst>
          </a:prstGeom>
          <a:solidFill>
            <a:srgbClr val="95277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people</a:t>
            </a:r>
          </a:p>
        </p:txBody>
      </p:sp>
      <p:sp>
        <p:nvSpPr>
          <p:cNvPr id="10" name="TextBox 9">
            <a:extLst>
              <a:ext uri="{FF2B5EF4-FFF2-40B4-BE49-F238E27FC236}">
                <a16:creationId xmlns:a16="http://schemas.microsoft.com/office/drawing/2014/main" id="{BDC69BE7-6825-4C12-B5D2-A0F2303BABA8}"/>
              </a:ext>
            </a:extLst>
          </p:cNvPr>
          <p:cNvSpPr txBox="1">
            <a:spLocks/>
          </p:cNvSpPr>
          <p:nvPr/>
        </p:nvSpPr>
        <p:spPr>
          <a:xfrm>
            <a:off x="342266" y="1386705"/>
            <a:ext cx="5993448" cy="2000548"/>
          </a:xfrm>
          <a:prstGeom prst="rect">
            <a:avLst/>
          </a:prstGeom>
          <a:noFill/>
          <a:ln>
            <a:noFill/>
          </a:ln>
        </p:spPr>
        <p:txBody>
          <a:bodyPr wrap="square" lIns="0" tIns="0" rIns="0" bIns="0" rtlCol="0">
            <a:spAutoFit/>
          </a:bodyPr>
          <a:lstStyle/>
          <a:p>
            <a:pPr>
              <a:spcAft>
                <a:spcPts val="600"/>
              </a:spcAft>
            </a:pPr>
            <a:r>
              <a:rPr lang="en-GB" sz="1100" b="1" dirty="0">
                <a:solidFill>
                  <a:srgbClr val="952772"/>
                </a:solidFill>
              </a:rPr>
              <a:t>What are we improving?</a:t>
            </a:r>
            <a:endParaRPr lang="en-US" sz="1100" b="1" dirty="0">
              <a:solidFill>
                <a:srgbClr val="952772"/>
              </a:solidFill>
            </a:endParaRPr>
          </a:p>
          <a:p>
            <a:pPr>
              <a:spcAft>
                <a:spcPts val="600"/>
              </a:spcAft>
            </a:pPr>
            <a:r>
              <a:rPr lang="en-US" sz="1100" dirty="0"/>
              <a:t>The annual turnover rate provides us with a high-level overview of Trust health. Total turnover (11.54%) is the lowest it has been in five years. However, there is still room for improvement.</a:t>
            </a:r>
          </a:p>
          <a:p>
            <a:pPr>
              <a:spcAft>
                <a:spcPts val="600"/>
              </a:spcAft>
            </a:pPr>
            <a:r>
              <a:rPr lang="en-US" sz="1100" dirty="0"/>
              <a:t>Workforce retention is a top priority across the NHS. High turnover rates are typically associated with increased recruitment and training costs, low morale and reduced performance</a:t>
            </a:r>
          </a:p>
          <a:p>
            <a:pPr>
              <a:spcAft>
                <a:spcPts val="600"/>
              </a:spcAft>
            </a:pPr>
            <a:r>
              <a:rPr lang="en-US" sz="1100" dirty="0"/>
              <a:t>Because total turnover primarily consists of Healthcare Assistants and Nurses, we will know we have succeeded when we see a significant reduction in turnover for both of these staff groups.</a:t>
            </a:r>
          </a:p>
          <a:p>
            <a:pPr>
              <a:spcAft>
                <a:spcPts val="600"/>
              </a:spcAft>
            </a:pPr>
            <a:r>
              <a:rPr lang="en-US" sz="1100" dirty="0"/>
              <a:t>Turnover is also significantly affected by premature leavers (colleagues who leave within their first year of service). We will know we’ve succeeded on this when our premature turnover returns to healthy levels, less than double our total turnover</a:t>
            </a:r>
          </a:p>
        </p:txBody>
      </p:sp>
      <p:sp>
        <p:nvSpPr>
          <p:cNvPr id="17" name="Oval 16">
            <a:extLst>
              <a:ext uri="{FF2B5EF4-FFF2-40B4-BE49-F238E27FC236}">
                <a16:creationId xmlns:a16="http://schemas.microsoft.com/office/drawing/2014/main" id="{EA874D73-A48C-4C0A-85B0-E18B44400DAB}"/>
              </a:ext>
            </a:extLst>
          </p:cNvPr>
          <p:cNvSpPr/>
          <p:nvPr/>
        </p:nvSpPr>
        <p:spPr>
          <a:xfrm>
            <a:off x="6423716" y="1268760"/>
            <a:ext cx="67628" cy="67628"/>
          </a:xfrm>
          <a:prstGeom prst="ellipse">
            <a:avLst/>
          </a:prstGeom>
          <a:solidFill>
            <a:srgbClr val="952772"/>
          </a:solid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69EE717F-C249-4E0E-A7AB-CE4BF043B1AB}"/>
              </a:ext>
            </a:extLst>
          </p:cNvPr>
          <p:cNvSpPr/>
          <p:nvPr/>
        </p:nvSpPr>
        <p:spPr>
          <a:xfrm>
            <a:off x="210026" y="3441960"/>
            <a:ext cx="67628" cy="67628"/>
          </a:xfrm>
          <a:prstGeom prst="ellipse">
            <a:avLst/>
          </a:prstGeom>
          <a:solidFill>
            <a:srgbClr val="952772"/>
          </a:solid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FA5A45B6-57AB-4BC5-8677-2C54BD2058B3}"/>
              </a:ext>
            </a:extLst>
          </p:cNvPr>
          <p:cNvSpPr txBox="1">
            <a:spLocks/>
          </p:cNvSpPr>
          <p:nvPr/>
        </p:nvSpPr>
        <p:spPr>
          <a:xfrm>
            <a:off x="342266" y="4334026"/>
            <a:ext cx="5993448" cy="1415772"/>
          </a:xfrm>
          <a:prstGeom prst="rect">
            <a:avLst/>
          </a:prstGeom>
          <a:noFill/>
          <a:ln>
            <a:noFill/>
          </a:ln>
        </p:spPr>
        <p:txBody>
          <a:bodyPr wrap="square" lIns="0" tIns="0" rIns="0" bIns="0" rtlCol="0">
            <a:spAutoFit/>
          </a:bodyPr>
          <a:lstStyle/>
          <a:p>
            <a:pPr>
              <a:spcAft>
                <a:spcPts val="600"/>
              </a:spcAft>
            </a:pPr>
            <a:r>
              <a:rPr lang="en-GB" sz="1100" b="1" dirty="0">
                <a:solidFill>
                  <a:srgbClr val="952772"/>
                </a:solidFill>
              </a:rPr>
              <a:t>How will we do it? </a:t>
            </a:r>
          </a:p>
          <a:p>
            <a:pPr marL="171450" indent="-171450">
              <a:spcAft>
                <a:spcPts val="600"/>
              </a:spcAft>
              <a:buFont typeface="Arial" panose="020B0604020202020204" pitchFamily="34" charset="0"/>
              <a:buChar char="•"/>
            </a:pPr>
            <a:r>
              <a:rPr lang="en-US" sz="1100" dirty="0"/>
              <a:t>Implement “Ready to Care”. A week-long induction programme for healthcare assistants designed to equip them with the skills and knowledge needed to be successful in the role</a:t>
            </a:r>
          </a:p>
          <a:p>
            <a:pPr marL="180000" indent="-180000">
              <a:spcAft>
                <a:spcPts val="600"/>
              </a:spcAft>
              <a:buFont typeface="Arial" panose="020B0604020202020204" pitchFamily="34" charset="0"/>
              <a:buChar char="•"/>
            </a:pPr>
            <a:r>
              <a:rPr lang="en-US" sz="1100" dirty="0"/>
              <a:t>Help and support managers to implement local inductions. Monitor and evaluate data on local induction completion on a regular basis</a:t>
            </a:r>
          </a:p>
          <a:p>
            <a:pPr marL="180000" indent="-180000">
              <a:spcAft>
                <a:spcPts val="600"/>
              </a:spcAft>
              <a:buFont typeface="Arial" panose="020B0604020202020204" pitchFamily="34" charset="0"/>
              <a:buChar char="•"/>
            </a:pPr>
            <a:r>
              <a:rPr lang="en-US" sz="1100" dirty="0"/>
              <a:t>Reduce premature leavers by implementing an improved local induction process, coupled with the “Ready to Care” programme</a:t>
            </a:r>
          </a:p>
        </p:txBody>
      </p:sp>
      <p:sp>
        <p:nvSpPr>
          <p:cNvPr id="23" name="Oval 22">
            <a:extLst>
              <a:ext uri="{FF2B5EF4-FFF2-40B4-BE49-F238E27FC236}">
                <a16:creationId xmlns:a16="http://schemas.microsoft.com/office/drawing/2014/main" id="{6E1811EA-579B-420B-BD82-26A35A8E0F00}"/>
              </a:ext>
            </a:extLst>
          </p:cNvPr>
          <p:cNvSpPr/>
          <p:nvPr/>
        </p:nvSpPr>
        <p:spPr>
          <a:xfrm>
            <a:off x="210026" y="5865524"/>
            <a:ext cx="67628" cy="67628"/>
          </a:xfrm>
          <a:prstGeom prst="ellipse">
            <a:avLst/>
          </a:prstGeom>
          <a:solidFill>
            <a:srgbClr val="952772"/>
          </a:solid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8DCF2D97-249E-4D9A-B34E-B6B2396A0C7F}"/>
              </a:ext>
            </a:extLst>
          </p:cNvPr>
          <p:cNvSpPr/>
          <p:nvPr/>
        </p:nvSpPr>
        <p:spPr>
          <a:xfrm>
            <a:off x="6423716" y="4222730"/>
            <a:ext cx="67628" cy="67628"/>
          </a:xfrm>
          <a:prstGeom prst="ellipse">
            <a:avLst/>
          </a:prstGeom>
          <a:solidFill>
            <a:srgbClr val="952772"/>
          </a:solidFill>
          <a:ln w="6350">
            <a:solidFill>
              <a:srgbClr val="9527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52772"/>
              </a:solidFill>
            </a:endParaRPr>
          </a:p>
        </p:txBody>
      </p:sp>
      <p:sp>
        <p:nvSpPr>
          <p:cNvPr id="4" name="Title 3">
            <a:extLst>
              <a:ext uri="{FF2B5EF4-FFF2-40B4-BE49-F238E27FC236}">
                <a16:creationId xmlns:a16="http://schemas.microsoft.com/office/drawing/2014/main" id="{66E98A87-3FCB-488D-8C41-8F8DE0C85F62}"/>
              </a:ext>
            </a:extLst>
          </p:cNvPr>
          <p:cNvSpPr>
            <a:spLocks noGrp="1"/>
          </p:cNvSpPr>
          <p:nvPr>
            <p:ph type="title"/>
          </p:nvPr>
        </p:nvSpPr>
        <p:spPr>
          <a:xfrm>
            <a:off x="250826" y="540845"/>
            <a:ext cx="6599680" cy="215444"/>
          </a:xfrm>
        </p:spPr>
        <p:txBody>
          <a:bodyPr>
            <a:spAutoFit/>
          </a:bodyPr>
          <a:lstStyle/>
          <a:p>
            <a:r>
              <a:rPr lang="en-US" sz="1400" dirty="0">
                <a:solidFill>
                  <a:srgbClr val="952772"/>
                </a:solidFill>
              </a:rPr>
              <a:t>Reducing premature turnover – Trust Lead: Andrea Ashman</a:t>
            </a:r>
          </a:p>
        </p:txBody>
      </p:sp>
      <p:sp>
        <p:nvSpPr>
          <p:cNvPr id="31" name="Rectangle 30">
            <a:extLst>
              <a:ext uri="{FF2B5EF4-FFF2-40B4-BE49-F238E27FC236}">
                <a16:creationId xmlns:a16="http://schemas.microsoft.com/office/drawing/2014/main" id="{476CB222-D532-41B7-90EC-B4957A220BF7}"/>
              </a:ext>
            </a:extLst>
          </p:cNvPr>
          <p:cNvSpPr>
            <a:spLocks/>
          </p:cNvSpPr>
          <p:nvPr/>
        </p:nvSpPr>
        <p:spPr>
          <a:xfrm>
            <a:off x="6762720" y="1268761"/>
            <a:ext cx="2138400" cy="4631530"/>
          </a:xfrm>
          <a:prstGeom prst="rect">
            <a:avLst/>
          </a:prstGeom>
          <a:solidFill>
            <a:srgbClr val="ED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3A46982E-7DAF-424C-B026-65BAB40BDC0F}"/>
              </a:ext>
            </a:extLst>
          </p:cNvPr>
          <p:cNvGrpSpPr/>
          <p:nvPr/>
        </p:nvGrpSpPr>
        <p:grpSpPr>
          <a:xfrm>
            <a:off x="6880438" y="1977009"/>
            <a:ext cx="1891467" cy="507831"/>
            <a:chOff x="6880438" y="1659599"/>
            <a:chExt cx="1891467" cy="507831"/>
          </a:xfrm>
          <a:solidFill>
            <a:srgbClr val="EDE0EA"/>
          </a:solidFill>
        </p:grpSpPr>
        <p:sp>
          <p:nvSpPr>
            <p:cNvPr id="33" name="Oval 32">
              <a:extLst>
                <a:ext uri="{FF2B5EF4-FFF2-40B4-BE49-F238E27FC236}">
                  <a16:creationId xmlns:a16="http://schemas.microsoft.com/office/drawing/2014/main" id="{3C962376-C30C-4022-8B5C-D2ED3887DD1E}"/>
                </a:ext>
              </a:extLst>
            </p:cNvPr>
            <p:cNvSpPr/>
            <p:nvPr/>
          </p:nvSpPr>
          <p:spPr>
            <a:xfrm>
              <a:off x="6880438" y="165959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4" name="Text Box 2">
              <a:extLst>
                <a:ext uri="{FF2B5EF4-FFF2-40B4-BE49-F238E27FC236}">
                  <a16:creationId xmlns:a16="http://schemas.microsoft.com/office/drawing/2014/main" id="{ACB6E15A-5C4E-44AE-A048-19F0442FB74E}"/>
                </a:ext>
              </a:extLst>
            </p:cNvPr>
            <p:cNvSpPr txBox="1">
              <a:spLocks noChangeArrowheads="1"/>
            </p:cNvSpPr>
            <p:nvPr/>
          </p:nvSpPr>
          <p:spPr bwMode="auto">
            <a:xfrm>
              <a:off x="7368540" y="16595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Reduce annual turnover from 11.54% to 11%</a:t>
              </a:r>
            </a:p>
          </p:txBody>
        </p:sp>
      </p:grpSp>
      <p:grpSp>
        <p:nvGrpSpPr>
          <p:cNvPr id="35" name="Group 34">
            <a:extLst>
              <a:ext uri="{FF2B5EF4-FFF2-40B4-BE49-F238E27FC236}">
                <a16:creationId xmlns:a16="http://schemas.microsoft.com/office/drawing/2014/main" id="{EF93DE58-BB6B-47EB-86D1-DB837AE20808}"/>
              </a:ext>
            </a:extLst>
          </p:cNvPr>
          <p:cNvGrpSpPr/>
          <p:nvPr/>
        </p:nvGrpSpPr>
        <p:grpSpPr>
          <a:xfrm>
            <a:off x="6880438" y="2836960"/>
            <a:ext cx="1891467" cy="507831"/>
            <a:chOff x="6880438" y="2459699"/>
            <a:chExt cx="1891467" cy="507831"/>
          </a:xfrm>
          <a:solidFill>
            <a:srgbClr val="EDE0EA"/>
          </a:solidFill>
        </p:grpSpPr>
        <p:sp>
          <p:nvSpPr>
            <p:cNvPr id="36" name="Oval 35">
              <a:extLst>
                <a:ext uri="{FF2B5EF4-FFF2-40B4-BE49-F238E27FC236}">
                  <a16:creationId xmlns:a16="http://schemas.microsoft.com/office/drawing/2014/main" id="{82B4E734-8401-4092-99FF-253CF7535FDE}"/>
                </a:ext>
              </a:extLst>
            </p:cNvPr>
            <p:cNvSpPr/>
            <p:nvPr/>
          </p:nvSpPr>
          <p:spPr>
            <a:xfrm>
              <a:off x="6880438" y="245969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37" name="Text Box 2">
              <a:extLst>
                <a:ext uri="{FF2B5EF4-FFF2-40B4-BE49-F238E27FC236}">
                  <a16:creationId xmlns:a16="http://schemas.microsoft.com/office/drawing/2014/main" id="{554C2CE6-33E8-40F9-AC55-B35226CB9B27}"/>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cs typeface="Arial" panose="020B0604020202020204" pitchFamily="34" charset="0"/>
                </a:rPr>
                <a:t>Reduce nursing turnover from 22.73% to 17.25%</a:t>
              </a:r>
            </a:p>
          </p:txBody>
        </p:sp>
      </p:grpSp>
      <p:sp>
        <p:nvSpPr>
          <p:cNvPr id="41" name="TextBox 40">
            <a:extLst>
              <a:ext uri="{FF2B5EF4-FFF2-40B4-BE49-F238E27FC236}">
                <a16:creationId xmlns:a16="http://schemas.microsoft.com/office/drawing/2014/main" id="{97EC3ECE-2B29-4348-86C8-556DEFDFE879}"/>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952772"/>
                </a:solidFill>
              </a:rPr>
              <a:t>How are we measuring it? </a:t>
            </a:r>
          </a:p>
        </p:txBody>
      </p:sp>
    </p:spTree>
    <p:extLst>
      <p:ext uri="{BB962C8B-B14F-4D97-AF65-F5344CB8AC3E}">
        <p14:creationId xmlns:p14="http://schemas.microsoft.com/office/powerpoint/2010/main" val="79084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511F4D1E-E72A-4499-8AA1-AAF0BFA01A6E}"/>
              </a:ext>
            </a:extLst>
          </p:cNvPr>
          <p:cNvSpPr/>
          <p:nvPr/>
        </p:nvSpPr>
        <p:spPr>
          <a:xfrm>
            <a:off x="250826" y="135187"/>
            <a:ext cx="2727960" cy="381000"/>
          </a:xfrm>
          <a:prstGeom prst="roundRect">
            <a:avLst>
              <a:gd name="adj" fmla="val 26667"/>
            </a:avLst>
          </a:prstGeom>
          <a:solidFill>
            <a:srgbClr val="952773"/>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people</a:t>
            </a:r>
          </a:p>
        </p:txBody>
      </p:sp>
      <p:sp>
        <p:nvSpPr>
          <p:cNvPr id="4" name="Title 3">
            <a:extLst>
              <a:ext uri="{FF2B5EF4-FFF2-40B4-BE49-F238E27FC236}">
                <a16:creationId xmlns:a16="http://schemas.microsoft.com/office/drawing/2014/main" id="{9D47AB5D-2471-4244-8E3D-A0B443D655E6}"/>
              </a:ext>
            </a:extLst>
          </p:cNvPr>
          <p:cNvSpPr>
            <a:spLocks noGrp="1"/>
          </p:cNvSpPr>
          <p:nvPr>
            <p:ph type="title"/>
          </p:nvPr>
        </p:nvSpPr>
        <p:spPr>
          <a:xfrm>
            <a:off x="250826" y="540845"/>
            <a:ext cx="6599680" cy="215444"/>
          </a:xfrm>
        </p:spPr>
        <p:txBody>
          <a:bodyPr>
            <a:spAutoFit/>
          </a:bodyPr>
          <a:lstStyle/>
          <a:p>
            <a:r>
              <a:rPr lang="en-US" sz="1400" dirty="0">
                <a:solidFill>
                  <a:srgbClr val="952772"/>
                </a:solidFill>
              </a:rPr>
              <a:t>Promoting a positive culture – Trust Lead: Andrea Ashman</a:t>
            </a:r>
          </a:p>
        </p:txBody>
      </p:sp>
      <p:grpSp>
        <p:nvGrpSpPr>
          <p:cNvPr id="32" name="Group 31">
            <a:extLst>
              <a:ext uri="{FF2B5EF4-FFF2-40B4-BE49-F238E27FC236}">
                <a16:creationId xmlns:a16="http://schemas.microsoft.com/office/drawing/2014/main" id="{32F545AD-0E39-42AA-9D78-1EFF2D49C40E}"/>
              </a:ext>
            </a:extLst>
          </p:cNvPr>
          <p:cNvGrpSpPr>
            <a:grpSpLocks noChangeAspect="1"/>
          </p:cNvGrpSpPr>
          <p:nvPr/>
        </p:nvGrpSpPr>
        <p:grpSpPr>
          <a:xfrm>
            <a:off x="319397" y="5703464"/>
            <a:ext cx="285738" cy="184082"/>
            <a:chOff x="792164" y="5162689"/>
            <a:chExt cx="543204" cy="349949"/>
          </a:xfrm>
          <a:solidFill>
            <a:schemeClr val="bg1"/>
          </a:solidFill>
        </p:grpSpPr>
        <p:sp>
          <p:nvSpPr>
            <p:cNvPr id="33" name="Freeform 12">
              <a:extLst>
                <a:ext uri="{FF2B5EF4-FFF2-40B4-BE49-F238E27FC236}">
                  <a16:creationId xmlns:a16="http://schemas.microsoft.com/office/drawing/2014/main" id="{6AD600DD-E5B8-42B3-BFDF-A538C54346C5}"/>
                </a:ext>
              </a:extLst>
            </p:cNvPr>
            <p:cNvSpPr>
              <a:spLocks noEditPoints="1"/>
            </p:cNvSpPr>
            <p:nvPr/>
          </p:nvSpPr>
          <p:spPr bwMode="auto">
            <a:xfrm>
              <a:off x="792164" y="5226672"/>
              <a:ext cx="543204" cy="285966"/>
            </a:xfrm>
            <a:custGeom>
              <a:avLst/>
              <a:gdLst>
                <a:gd name="T0" fmla="*/ 214 w 435"/>
                <a:gd name="T1" fmla="*/ 229 h 229"/>
                <a:gd name="T2" fmla="*/ 57 w 435"/>
                <a:gd name="T3" fmla="*/ 229 h 229"/>
                <a:gd name="T4" fmla="*/ 40 w 435"/>
                <a:gd name="T5" fmla="*/ 216 h 229"/>
                <a:gd name="T6" fmla="*/ 2 w 435"/>
                <a:gd name="T7" fmla="*/ 58 h 229"/>
                <a:gd name="T8" fmla="*/ 10 w 435"/>
                <a:gd name="T9" fmla="*/ 40 h 229"/>
                <a:gd name="T10" fmla="*/ 116 w 435"/>
                <a:gd name="T11" fmla="*/ 9 h 229"/>
                <a:gd name="T12" fmla="*/ 235 w 435"/>
                <a:gd name="T13" fmla="*/ 2 h 229"/>
                <a:gd name="T14" fmla="*/ 403 w 435"/>
                <a:gd name="T15" fmla="*/ 33 h 229"/>
                <a:gd name="T16" fmla="*/ 423 w 435"/>
                <a:gd name="T17" fmla="*/ 72 h 229"/>
                <a:gd name="T18" fmla="*/ 389 w 435"/>
                <a:gd name="T19" fmla="*/ 215 h 229"/>
                <a:gd name="T20" fmla="*/ 371 w 435"/>
                <a:gd name="T21" fmla="*/ 229 h 229"/>
                <a:gd name="T22" fmla="*/ 214 w 435"/>
                <a:gd name="T23" fmla="*/ 229 h 229"/>
                <a:gd name="T24" fmla="*/ 160 w 435"/>
                <a:gd name="T25" fmla="*/ 121 h 229"/>
                <a:gd name="T26" fmla="*/ 178 w 435"/>
                <a:gd name="T27" fmla="*/ 139 h 229"/>
                <a:gd name="T28" fmla="*/ 181 w 435"/>
                <a:gd name="T29" fmla="*/ 139 h 229"/>
                <a:gd name="T30" fmla="*/ 196 w 435"/>
                <a:gd name="T31" fmla="*/ 155 h 229"/>
                <a:gd name="T32" fmla="*/ 212 w 435"/>
                <a:gd name="T33" fmla="*/ 170 h 229"/>
                <a:gd name="T34" fmla="*/ 219 w 435"/>
                <a:gd name="T35" fmla="*/ 170 h 229"/>
                <a:gd name="T36" fmla="*/ 233 w 435"/>
                <a:gd name="T37" fmla="*/ 156 h 229"/>
                <a:gd name="T38" fmla="*/ 250 w 435"/>
                <a:gd name="T39" fmla="*/ 139 h 229"/>
                <a:gd name="T40" fmla="*/ 268 w 435"/>
                <a:gd name="T41" fmla="*/ 121 h 229"/>
                <a:gd name="T42" fmla="*/ 268 w 435"/>
                <a:gd name="T43" fmla="*/ 117 h 229"/>
                <a:gd name="T44" fmla="*/ 254 w 435"/>
                <a:gd name="T45" fmla="*/ 102 h 229"/>
                <a:gd name="T46" fmla="*/ 233 w 435"/>
                <a:gd name="T47" fmla="*/ 81 h 229"/>
                <a:gd name="T48" fmla="*/ 233 w 435"/>
                <a:gd name="T49" fmla="*/ 80 h 229"/>
                <a:gd name="T50" fmla="*/ 222 w 435"/>
                <a:gd name="T51" fmla="*/ 69 h 229"/>
                <a:gd name="T52" fmla="*/ 212 w 435"/>
                <a:gd name="T53" fmla="*/ 69 h 229"/>
                <a:gd name="T54" fmla="*/ 196 w 435"/>
                <a:gd name="T55" fmla="*/ 85 h 229"/>
                <a:gd name="T56" fmla="*/ 179 w 435"/>
                <a:gd name="T57" fmla="*/ 102 h 229"/>
                <a:gd name="T58" fmla="*/ 160 w 435"/>
                <a:gd name="T59" fmla="*/ 12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5" h="229">
                  <a:moveTo>
                    <a:pt x="214" y="229"/>
                  </a:moveTo>
                  <a:cubicBezTo>
                    <a:pt x="161" y="229"/>
                    <a:pt x="109" y="229"/>
                    <a:pt x="57" y="229"/>
                  </a:cubicBezTo>
                  <a:cubicBezTo>
                    <a:pt x="46" y="229"/>
                    <a:pt x="42" y="225"/>
                    <a:pt x="40" y="216"/>
                  </a:cubicBezTo>
                  <a:cubicBezTo>
                    <a:pt x="27" y="163"/>
                    <a:pt x="15" y="111"/>
                    <a:pt x="2" y="58"/>
                  </a:cubicBezTo>
                  <a:cubicBezTo>
                    <a:pt x="0" y="49"/>
                    <a:pt x="2" y="44"/>
                    <a:pt x="10" y="40"/>
                  </a:cubicBezTo>
                  <a:cubicBezTo>
                    <a:pt x="44" y="23"/>
                    <a:pt x="80" y="14"/>
                    <a:pt x="116" y="9"/>
                  </a:cubicBezTo>
                  <a:cubicBezTo>
                    <a:pt x="155" y="3"/>
                    <a:pt x="195" y="0"/>
                    <a:pt x="235" y="2"/>
                  </a:cubicBezTo>
                  <a:cubicBezTo>
                    <a:pt x="292" y="4"/>
                    <a:pt x="350" y="10"/>
                    <a:pt x="403" y="33"/>
                  </a:cubicBezTo>
                  <a:cubicBezTo>
                    <a:pt x="435" y="47"/>
                    <a:pt x="429" y="44"/>
                    <a:pt x="423" y="72"/>
                  </a:cubicBezTo>
                  <a:cubicBezTo>
                    <a:pt x="412" y="120"/>
                    <a:pt x="400" y="167"/>
                    <a:pt x="389" y="215"/>
                  </a:cubicBezTo>
                  <a:cubicBezTo>
                    <a:pt x="387" y="225"/>
                    <a:pt x="382" y="229"/>
                    <a:pt x="371" y="229"/>
                  </a:cubicBezTo>
                  <a:cubicBezTo>
                    <a:pt x="319" y="229"/>
                    <a:pt x="266" y="229"/>
                    <a:pt x="214" y="229"/>
                  </a:cubicBezTo>
                  <a:close/>
                  <a:moveTo>
                    <a:pt x="160" y="121"/>
                  </a:moveTo>
                  <a:cubicBezTo>
                    <a:pt x="160" y="139"/>
                    <a:pt x="160" y="139"/>
                    <a:pt x="178" y="139"/>
                  </a:cubicBezTo>
                  <a:cubicBezTo>
                    <a:pt x="179" y="139"/>
                    <a:pt x="180" y="139"/>
                    <a:pt x="181" y="139"/>
                  </a:cubicBezTo>
                  <a:cubicBezTo>
                    <a:pt x="193" y="137"/>
                    <a:pt x="197" y="143"/>
                    <a:pt x="196" y="155"/>
                  </a:cubicBezTo>
                  <a:cubicBezTo>
                    <a:pt x="195" y="170"/>
                    <a:pt x="196" y="170"/>
                    <a:pt x="212" y="170"/>
                  </a:cubicBezTo>
                  <a:cubicBezTo>
                    <a:pt x="214" y="170"/>
                    <a:pt x="217" y="170"/>
                    <a:pt x="219" y="170"/>
                  </a:cubicBezTo>
                  <a:cubicBezTo>
                    <a:pt x="230" y="172"/>
                    <a:pt x="234" y="167"/>
                    <a:pt x="233" y="156"/>
                  </a:cubicBezTo>
                  <a:cubicBezTo>
                    <a:pt x="233" y="139"/>
                    <a:pt x="233" y="139"/>
                    <a:pt x="250" y="139"/>
                  </a:cubicBezTo>
                  <a:cubicBezTo>
                    <a:pt x="268" y="139"/>
                    <a:pt x="268" y="139"/>
                    <a:pt x="268" y="121"/>
                  </a:cubicBezTo>
                  <a:cubicBezTo>
                    <a:pt x="268" y="120"/>
                    <a:pt x="268" y="118"/>
                    <a:pt x="268" y="117"/>
                  </a:cubicBezTo>
                  <a:cubicBezTo>
                    <a:pt x="270" y="105"/>
                    <a:pt x="265" y="101"/>
                    <a:pt x="254" y="102"/>
                  </a:cubicBezTo>
                  <a:cubicBezTo>
                    <a:pt x="234" y="102"/>
                    <a:pt x="234" y="102"/>
                    <a:pt x="233" y="81"/>
                  </a:cubicBezTo>
                  <a:cubicBezTo>
                    <a:pt x="233" y="80"/>
                    <a:pt x="233" y="80"/>
                    <a:pt x="233" y="80"/>
                  </a:cubicBezTo>
                  <a:cubicBezTo>
                    <a:pt x="234" y="72"/>
                    <a:pt x="230" y="69"/>
                    <a:pt x="222" y="69"/>
                  </a:cubicBezTo>
                  <a:cubicBezTo>
                    <a:pt x="219" y="70"/>
                    <a:pt x="215" y="69"/>
                    <a:pt x="212" y="69"/>
                  </a:cubicBezTo>
                  <a:cubicBezTo>
                    <a:pt x="196" y="69"/>
                    <a:pt x="196" y="69"/>
                    <a:pt x="196" y="85"/>
                  </a:cubicBezTo>
                  <a:cubicBezTo>
                    <a:pt x="196" y="101"/>
                    <a:pt x="195" y="102"/>
                    <a:pt x="179" y="102"/>
                  </a:cubicBezTo>
                  <a:cubicBezTo>
                    <a:pt x="160" y="102"/>
                    <a:pt x="160" y="102"/>
                    <a:pt x="16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3">
              <a:extLst>
                <a:ext uri="{FF2B5EF4-FFF2-40B4-BE49-F238E27FC236}">
                  <a16:creationId xmlns:a16="http://schemas.microsoft.com/office/drawing/2014/main" id="{B494B3D1-F579-4647-9369-A2543307EA65}"/>
                </a:ext>
              </a:extLst>
            </p:cNvPr>
            <p:cNvSpPr>
              <a:spLocks/>
            </p:cNvSpPr>
            <p:nvPr/>
          </p:nvSpPr>
          <p:spPr bwMode="auto">
            <a:xfrm>
              <a:off x="899238" y="5162689"/>
              <a:ext cx="322527" cy="82264"/>
            </a:xfrm>
            <a:custGeom>
              <a:avLst/>
              <a:gdLst>
                <a:gd name="T0" fmla="*/ 2 w 258"/>
                <a:gd name="T1" fmla="*/ 46 h 66"/>
                <a:gd name="T2" fmla="*/ 17 w 258"/>
                <a:gd name="T3" fmla="*/ 22 h 66"/>
                <a:gd name="T4" fmla="*/ 75 w 258"/>
                <a:gd name="T5" fmla="*/ 6 h 66"/>
                <a:gd name="T6" fmla="*/ 212 w 258"/>
                <a:gd name="T7" fmla="*/ 11 h 66"/>
                <a:gd name="T8" fmla="*/ 239 w 258"/>
                <a:gd name="T9" fmla="*/ 22 h 66"/>
                <a:gd name="T10" fmla="*/ 249 w 258"/>
                <a:gd name="T11" fmla="*/ 30 h 66"/>
                <a:gd name="T12" fmla="*/ 254 w 258"/>
                <a:gd name="T13" fmla="*/ 57 h 66"/>
                <a:gd name="T14" fmla="*/ 236 w 258"/>
                <a:gd name="T15" fmla="*/ 59 h 66"/>
                <a:gd name="T16" fmla="*/ 16 w 258"/>
                <a:gd name="T17" fmla="*/ 60 h 66"/>
                <a:gd name="T18" fmla="*/ 2 w 258"/>
                <a:gd name="T1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66">
                  <a:moveTo>
                    <a:pt x="2" y="46"/>
                  </a:moveTo>
                  <a:cubicBezTo>
                    <a:pt x="0" y="35"/>
                    <a:pt x="7" y="28"/>
                    <a:pt x="17" y="22"/>
                  </a:cubicBezTo>
                  <a:cubicBezTo>
                    <a:pt x="35" y="12"/>
                    <a:pt x="55" y="8"/>
                    <a:pt x="75" y="6"/>
                  </a:cubicBezTo>
                  <a:cubicBezTo>
                    <a:pt x="121" y="0"/>
                    <a:pt x="167" y="0"/>
                    <a:pt x="212" y="11"/>
                  </a:cubicBezTo>
                  <a:cubicBezTo>
                    <a:pt x="221" y="14"/>
                    <a:pt x="230" y="17"/>
                    <a:pt x="239" y="22"/>
                  </a:cubicBezTo>
                  <a:cubicBezTo>
                    <a:pt x="242" y="24"/>
                    <a:pt x="246" y="27"/>
                    <a:pt x="249" y="30"/>
                  </a:cubicBezTo>
                  <a:cubicBezTo>
                    <a:pt x="258" y="38"/>
                    <a:pt x="257" y="48"/>
                    <a:pt x="254" y="57"/>
                  </a:cubicBezTo>
                  <a:cubicBezTo>
                    <a:pt x="251" y="66"/>
                    <a:pt x="242" y="60"/>
                    <a:pt x="236" y="59"/>
                  </a:cubicBezTo>
                  <a:cubicBezTo>
                    <a:pt x="163" y="48"/>
                    <a:pt x="89" y="47"/>
                    <a:pt x="16" y="60"/>
                  </a:cubicBezTo>
                  <a:cubicBezTo>
                    <a:pt x="3" y="62"/>
                    <a:pt x="2" y="61"/>
                    <a:pt x="2"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E5704E60-92D0-4051-B0DB-E38EB22B35A4}"/>
              </a:ext>
            </a:extLst>
          </p:cNvPr>
          <p:cNvGrpSpPr/>
          <p:nvPr/>
        </p:nvGrpSpPr>
        <p:grpSpPr>
          <a:xfrm>
            <a:off x="3642050" y="5586746"/>
            <a:ext cx="261644" cy="265560"/>
            <a:chOff x="3034976" y="5979953"/>
            <a:chExt cx="436131" cy="442659"/>
          </a:xfrm>
          <a:solidFill>
            <a:schemeClr val="bg1"/>
          </a:solidFill>
        </p:grpSpPr>
        <p:sp>
          <p:nvSpPr>
            <p:cNvPr id="36" name="Freeform 98">
              <a:extLst>
                <a:ext uri="{FF2B5EF4-FFF2-40B4-BE49-F238E27FC236}">
                  <a16:creationId xmlns:a16="http://schemas.microsoft.com/office/drawing/2014/main" id="{DF8ACE80-FF75-408D-AF5D-9884697FA564}"/>
                </a:ext>
              </a:extLst>
            </p:cNvPr>
            <p:cNvSpPr>
              <a:spLocks/>
            </p:cNvSpPr>
            <p:nvPr/>
          </p:nvSpPr>
          <p:spPr bwMode="auto">
            <a:xfrm>
              <a:off x="3096348" y="5979953"/>
              <a:ext cx="319915" cy="276825"/>
            </a:xfrm>
            <a:custGeom>
              <a:avLst/>
              <a:gdLst>
                <a:gd name="T0" fmla="*/ 249 w 256"/>
                <a:gd name="T1" fmla="*/ 85 h 222"/>
                <a:gd name="T2" fmla="*/ 219 w 256"/>
                <a:gd name="T3" fmla="*/ 144 h 222"/>
                <a:gd name="T4" fmla="*/ 126 w 256"/>
                <a:gd name="T5" fmla="*/ 222 h 222"/>
                <a:gd name="T6" fmla="*/ 17 w 256"/>
                <a:gd name="T7" fmla="*/ 122 h 222"/>
                <a:gd name="T8" fmla="*/ 1 w 256"/>
                <a:gd name="T9" fmla="*/ 74 h 222"/>
                <a:gd name="T10" fmla="*/ 69 w 256"/>
                <a:gd name="T11" fmla="*/ 0 h 222"/>
                <a:gd name="T12" fmla="*/ 126 w 256"/>
                <a:gd name="T13" fmla="*/ 31 h 222"/>
                <a:gd name="T14" fmla="*/ 183 w 256"/>
                <a:gd name="T15" fmla="*/ 0 h 222"/>
                <a:gd name="T16" fmla="*/ 249 w 256"/>
                <a:gd name="T17" fmla="*/ 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222">
                  <a:moveTo>
                    <a:pt x="249" y="85"/>
                  </a:moveTo>
                  <a:cubicBezTo>
                    <a:pt x="244" y="107"/>
                    <a:pt x="234" y="127"/>
                    <a:pt x="219" y="144"/>
                  </a:cubicBezTo>
                  <a:cubicBezTo>
                    <a:pt x="193" y="176"/>
                    <a:pt x="161" y="199"/>
                    <a:pt x="126" y="222"/>
                  </a:cubicBezTo>
                  <a:cubicBezTo>
                    <a:pt x="84" y="194"/>
                    <a:pt x="44" y="166"/>
                    <a:pt x="17" y="122"/>
                  </a:cubicBezTo>
                  <a:cubicBezTo>
                    <a:pt x="8" y="107"/>
                    <a:pt x="3" y="91"/>
                    <a:pt x="1" y="74"/>
                  </a:cubicBezTo>
                  <a:cubicBezTo>
                    <a:pt x="0" y="42"/>
                    <a:pt x="22" y="0"/>
                    <a:pt x="69" y="0"/>
                  </a:cubicBezTo>
                  <a:cubicBezTo>
                    <a:pt x="98" y="0"/>
                    <a:pt x="114" y="15"/>
                    <a:pt x="126" y="31"/>
                  </a:cubicBezTo>
                  <a:cubicBezTo>
                    <a:pt x="138" y="15"/>
                    <a:pt x="156" y="0"/>
                    <a:pt x="183" y="0"/>
                  </a:cubicBezTo>
                  <a:cubicBezTo>
                    <a:pt x="231" y="1"/>
                    <a:pt x="256" y="49"/>
                    <a:pt x="24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99">
              <a:extLst>
                <a:ext uri="{FF2B5EF4-FFF2-40B4-BE49-F238E27FC236}">
                  <a16:creationId xmlns:a16="http://schemas.microsoft.com/office/drawing/2014/main" id="{252B59BE-1F87-4918-9129-B030BC5D2072}"/>
                </a:ext>
              </a:extLst>
            </p:cNvPr>
            <p:cNvSpPr>
              <a:spLocks/>
            </p:cNvSpPr>
            <p:nvPr/>
          </p:nvSpPr>
          <p:spPr bwMode="auto">
            <a:xfrm>
              <a:off x="3281769" y="6137952"/>
              <a:ext cx="189338" cy="284660"/>
            </a:xfrm>
            <a:custGeom>
              <a:avLst/>
              <a:gdLst>
                <a:gd name="T0" fmla="*/ 0 w 152"/>
                <a:gd name="T1" fmla="*/ 228 h 228"/>
                <a:gd name="T2" fmla="*/ 0 w 152"/>
                <a:gd name="T3" fmla="*/ 166 h 228"/>
                <a:gd name="T4" fmla="*/ 21 w 152"/>
                <a:gd name="T5" fmla="*/ 123 h 228"/>
                <a:gd name="T6" fmla="*/ 54 w 152"/>
                <a:gd name="T7" fmla="*/ 100 h 228"/>
                <a:gd name="T8" fmla="*/ 77 w 152"/>
                <a:gd name="T9" fmla="*/ 75 h 228"/>
                <a:gd name="T10" fmla="*/ 93 w 152"/>
                <a:gd name="T11" fmla="*/ 55 h 228"/>
                <a:gd name="T12" fmla="*/ 107 w 152"/>
                <a:gd name="T13" fmla="*/ 53 h 228"/>
                <a:gd name="T14" fmla="*/ 109 w 152"/>
                <a:gd name="T15" fmla="*/ 67 h 228"/>
                <a:gd name="T16" fmla="*/ 98 w 152"/>
                <a:gd name="T17" fmla="*/ 87 h 228"/>
                <a:gd name="T18" fmla="*/ 87 w 152"/>
                <a:gd name="T19" fmla="*/ 111 h 228"/>
                <a:gd name="T20" fmla="*/ 117 w 152"/>
                <a:gd name="T21" fmla="*/ 82 h 228"/>
                <a:gd name="T22" fmla="*/ 127 w 152"/>
                <a:gd name="T23" fmla="*/ 22 h 228"/>
                <a:gd name="T24" fmla="*/ 136 w 152"/>
                <a:gd name="T25" fmla="*/ 0 h 228"/>
                <a:gd name="T26" fmla="*/ 143 w 152"/>
                <a:gd name="T27" fmla="*/ 12 h 228"/>
                <a:gd name="T28" fmla="*/ 145 w 152"/>
                <a:gd name="T29" fmla="*/ 80 h 228"/>
                <a:gd name="T30" fmla="*/ 90 w 152"/>
                <a:gd name="T31" fmla="*/ 164 h 228"/>
                <a:gd name="T32" fmla="*/ 64 w 152"/>
                <a:gd name="T33" fmla="*/ 186 h 228"/>
                <a:gd name="T34" fmla="*/ 51 w 152"/>
                <a:gd name="T35" fmla="*/ 215 h 228"/>
                <a:gd name="T36" fmla="*/ 50 w 152"/>
                <a:gd name="T37" fmla="*/ 228 h 228"/>
                <a:gd name="T38" fmla="*/ 0 w 152"/>
                <a:gd name="T39"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228">
                  <a:moveTo>
                    <a:pt x="0" y="228"/>
                  </a:moveTo>
                  <a:cubicBezTo>
                    <a:pt x="0" y="207"/>
                    <a:pt x="0" y="187"/>
                    <a:pt x="0" y="166"/>
                  </a:cubicBezTo>
                  <a:cubicBezTo>
                    <a:pt x="0" y="149"/>
                    <a:pt x="8" y="133"/>
                    <a:pt x="21" y="123"/>
                  </a:cubicBezTo>
                  <a:cubicBezTo>
                    <a:pt x="32" y="115"/>
                    <a:pt x="43" y="107"/>
                    <a:pt x="54" y="100"/>
                  </a:cubicBezTo>
                  <a:cubicBezTo>
                    <a:pt x="64" y="94"/>
                    <a:pt x="72" y="86"/>
                    <a:pt x="77" y="75"/>
                  </a:cubicBezTo>
                  <a:cubicBezTo>
                    <a:pt x="82" y="68"/>
                    <a:pt x="87" y="61"/>
                    <a:pt x="93" y="55"/>
                  </a:cubicBezTo>
                  <a:cubicBezTo>
                    <a:pt x="97" y="52"/>
                    <a:pt x="102" y="49"/>
                    <a:pt x="107" y="53"/>
                  </a:cubicBezTo>
                  <a:cubicBezTo>
                    <a:pt x="112" y="56"/>
                    <a:pt x="111" y="62"/>
                    <a:pt x="109" y="67"/>
                  </a:cubicBezTo>
                  <a:cubicBezTo>
                    <a:pt x="106" y="74"/>
                    <a:pt x="102" y="80"/>
                    <a:pt x="98" y="87"/>
                  </a:cubicBezTo>
                  <a:cubicBezTo>
                    <a:pt x="94" y="95"/>
                    <a:pt x="91" y="103"/>
                    <a:pt x="87" y="111"/>
                  </a:cubicBezTo>
                  <a:cubicBezTo>
                    <a:pt x="100" y="104"/>
                    <a:pt x="112" y="98"/>
                    <a:pt x="117" y="82"/>
                  </a:cubicBezTo>
                  <a:cubicBezTo>
                    <a:pt x="125" y="62"/>
                    <a:pt x="130" y="43"/>
                    <a:pt x="127" y="22"/>
                  </a:cubicBezTo>
                  <a:cubicBezTo>
                    <a:pt x="126" y="14"/>
                    <a:pt x="124" y="6"/>
                    <a:pt x="136" y="0"/>
                  </a:cubicBezTo>
                  <a:cubicBezTo>
                    <a:pt x="138" y="4"/>
                    <a:pt x="141" y="8"/>
                    <a:pt x="143" y="12"/>
                  </a:cubicBezTo>
                  <a:cubicBezTo>
                    <a:pt x="152" y="35"/>
                    <a:pt x="151" y="58"/>
                    <a:pt x="145" y="80"/>
                  </a:cubicBezTo>
                  <a:cubicBezTo>
                    <a:pt x="128" y="135"/>
                    <a:pt x="135" y="126"/>
                    <a:pt x="90" y="164"/>
                  </a:cubicBezTo>
                  <a:cubicBezTo>
                    <a:pt x="81" y="172"/>
                    <a:pt x="73" y="179"/>
                    <a:pt x="64" y="186"/>
                  </a:cubicBezTo>
                  <a:cubicBezTo>
                    <a:pt x="55" y="193"/>
                    <a:pt x="50" y="203"/>
                    <a:pt x="51" y="215"/>
                  </a:cubicBezTo>
                  <a:cubicBezTo>
                    <a:pt x="51" y="219"/>
                    <a:pt x="50" y="224"/>
                    <a:pt x="50" y="228"/>
                  </a:cubicBezTo>
                  <a:cubicBezTo>
                    <a:pt x="0" y="228"/>
                    <a:pt x="0" y="228"/>
                    <a:pt x="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00">
              <a:extLst>
                <a:ext uri="{FF2B5EF4-FFF2-40B4-BE49-F238E27FC236}">
                  <a16:creationId xmlns:a16="http://schemas.microsoft.com/office/drawing/2014/main" id="{579E9963-0750-4092-97B0-CA19E211DE83}"/>
                </a:ext>
              </a:extLst>
            </p:cNvPr>
            <p:cNvSpPr>
              <a:spLocks/>
            </p:cNvSpPr>
            <p:nvPr/>
          </p:nvSpPr>
          <p:spPr bwMode="auto">
            <a:xfrm>
              <a:off x="3034976" y="6139258"/>
              <a:ext cx="191949" cy="283354"/>
            </a:xfrm>
            <a:custGeom>
              <a:avLst/>
              <a:gdLst>
                <a:gd name="T0" fmla="*/ 103 w 153"/>
                <a:gd name="T1" fmla="*/ 227 h 227"/>
                <a:gd name="T2" fmla="*/ 101 w 153"/>
                <a:gd name="T3" fmla="*/ 212 h 227"/>
                <a:gd name="T4" fmla="*/ 88 w 153"/>
                <a:gd name="T5" fmla="*/ 185 h 227"/>
                <a:gd name="T6" fmla="*/ 52 w 153"/>
                <a:gd name="T7" fmla="*/ 155 h 227"/>
                <a:gd name="T8" fmla="*/ 5 w 153"/>
                <a:gd name="T9" fmla="*/ 69 h 227"/>
                <a:gd name="T10" fmla="*/ 9 w 153"/>
                <a:gd name="T11" fmla="*/ 13 h 227"/>
                <a:gd name="T12" fmla="*/ 15 w 153"/>
                <a:gd name="T13" fmla="*/ 1 h 227"/>
                <a:gd name="T14" fmla="*/ 25 w 153"/>
                <a:gd name="T15" fmla="*/ 10 h 227"/>
                <a:gd name="T16" fmla="*/ 25 w 153"/>
                <a:gd name="T17" fmla="*/ 26 h 227"/>
                <a:gd name="T18" fmla="*/ 41 w 153"/>
                <a:gd name="T19" fmla="*/ 93 h 227"/>
                <a:gd name="T20" fmla="*/ 63 w 153"/>
                <a:gd name="T21" fmla="*/ 112 h 227"/>
                <a:gd name="T22" fmla="*/ 66 w 153"/>
                <a:gd name="T23" fmla="*/ 110 h 227"/>
                <a:gd name="T24" fmla="*/ 50 w 153"/>
                <a:gd name="T25" fmla="*/ 80 h 227"/>
                <a:gd name="T26" fmla="*/ 42 w 153"/>
                <a:gd name="T27" fmla="*/ 62 h 227"/>
                <a:gd name="T28" fmla="*/ 46 w 153"/>
                <a:gd name="T29" fmla="*/ 52 h 227"/>
                <a:gd name="T30" fmla="*/ 56 w 153"/>
                <a:gd name="T31" fmla="*/ 52 h 227"/>
                <a:gd name="T32" fmla="*/ 73 w 153"/>
                <a:gd name="T33" fmla="*/ 71 h 227"/>
                <a:gd name="T34" fmla="*/ 103 w 153"/>
                <a:gd name="T35" fmla="*/ 102 h 227"/>
                <a:gd name="T36" fmla="*/ 132 w 153"/>
                <a:gd name="T37" fmla="*/ 122 h 227"/>
                <a:gd name="T38" fmla="*/ 153 w 153"/>
                <a:gd name="T39" fmla="*/ 165 h 227"/>
                <a:gd name="T40" fmla="*/ 153 w 153"/>
                <a:gd name="T41" fmla="*/ 227 h 227"/>
                <a:gd name="T42" fmla="*/ 103 w 153"/>
                <a:gd name="T4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227">
                  <a:moveTo>
                    <a:pt x="103" y="227"/>
                  </a:moveTo>
                  <a:cubicBezTo>
                    <a:pt x="102" y="222"/>
                    <a:pt x="101" y="217"/>
                    <a:pt x="101" y="212"/>
                  </a:cubicBezTo>
                  <a:cubicBezTo>
                    <a:pt x="102" y="201"/>
                    <a:pt x="97" y="191"/>
                    <a:pt x="88" y="185"/>
                  </a:cubicBezTo>
                  <a:cubicBezTo>
                    <a:pt x="76" y="175"/>
                    <a:pt x="65" y="163"/>
                    <a:pt x="52" y="155"/>
                  </a:cubicBezTo>
                  <a:cubicBezTo>
                    <a:pt x="21" y="134"/>
                    <a:pt x="12" y="102"/>
                    <a:pt x="5" y="69"/>
                  </a:cubicBezTo>
                  <a:cubicBezTo>
                    <a:pt x="1" y="50"/>
                    <a:pt x="0" y="31"/>
                    <a:pt x="9" y="13"/>
                  </a:cubicBezTo>
                  <a:cubicBezTo>
                    <a:pt x="11" y="9"/>
                    <a:pt x="13" y="4"/>
                    <a:pt x="15" y="1"/>
                  </a:cubicBezTo>
                  <a:cubicBezTo>
                    <a:pt x="23" y="0"/>
                    <a:pt x="25" y="5"/>
                    <a:pt x="25" y="10"/>
                  </a:cubicBezTo>
                  <a:cubicBezTo>
                    <a:pt x="26" y="15"/>
                    <a:pt x="26" y="21"/>
                    <a:pt x="25" y="26"/>
                  </a:cubicBezTo>
                  <a:cubicBezTo>
                    <a:pt x="21" y="50"/>
                    <a:pt x="30" y="72"/>
                    <a:pt x="41" y="93"/>
                  </a:cubicBezTo>
                  <a:cubicBezTo>
                    <a:pt x="45" y="101"/>
                    <a:pt x="56" y="106"/>
                    <a:pt x="63" y="112"/>
                  </a:cubicBezTo>
                  <a:cubicBezTo>
                    <a:pt x="66" y="110"/>
                    <a:pt x="66" y="110"/>
                    <a:pt x="66" y="110"/>
                  </a:cubicBezTo>
                  <a:cubicBezTo>
                    <a:pt x="61" y="100"/>
                    <a:pt x="55" y="90"/>
                    <a:pt x="50" y="80"/>
                  </a:cubicBezTo>
                  <a:cubicBezTo>
                    <a:pt x="47" y="75"/>
                    <a:pt x="44" y="69"/>
                    <a:pt x="42" y="62"/>
                  </a:cubicBezTo>
                  <a:cubicBezTo>
                    <a:pt x="42" y="59"/>
                    <a:pt x="43" y="55"/>
                    <a:pt x="46" y="52"/>
                  </a:cubicBezTo>
                  <a:cubicBezTo>
                    <a:pt x="49" y="50"/>
                    <a:pt x="53" y="50"/>
                    <a:pt x="56" y="52"/>
                  </a:cubicBezTo>
                  <a:cubicBezTo>
                    <a:pt x="62" y="58"/>
                    <a:pt x="69" y="64"/>
                    <a:pt x="73" y="71"/>
                  </a:cubicBezTo>
                  <a:cubicBezTo>
                    <a:pt x="79" y="84"/>
                    <a:pt x="90" y="95"/>
                    <a:pt x="103" y="102"/>
                  </a:cubicBezTo>
                  <a:cubicBezTo>
                    <a:pt x="113" y="108"/>
                    <a:pt x="122" y="115"/>
                    <a:pt x="132" y="122"/>
                  </a:cubicBezTo>
                  <a:cubicBezTo>
                    <a:pt x="145" y="132"/>
                    <a:pt x="153" y="148"/>
                    <a:pt x="153" y="165"/>
                  </a:cubicBezTo>
                  <a:cubicBezTo>
                    <a:pt x="153" y="186"/>
                    <a:pt x="153" y="206"/>
                    <a:pt x="153" y="227"/>
                  </a:cubicBezTo>
                  <a:cubicBezTo>
                    <a:pt x="103" y="227"/>
                    <a:pt x="103" y="227"/>
                    <a:pt x="103"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Rectangle 28">
            <a:extLst>
              <a:ext uri="{FF2B5EF4-FFF2-40B4-BE49-F238E27FC236}">
                <a16:creationId xmlns:a16="http://schemas.microsoft.com/office/drawing/2014/main" id="{AD4BD4B5-E2F2-4541-B4CC-DBF6A1055E7B}"/>
              </a:ext>
            </a:extLst>
          </p:cNvPr>
          <p:cNvSpPr>
            <a:spLocks/>
          </p:cNvSpPr>
          <p:nvPr/>
        </p:nvSpPr>
        <p:spPr>
          <a:xfrm>
            <a:off x="6762721" y="1268761"/>
            <a:ext cx="2138400" cy="4631530"/>
          </a:xfrm>
          <a:prstGeom prst="rect">
            <a:avLst/>
          </a:prstGeom>
          <a:solidFill>
            <a:srgbClr val="EDE0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8A076518-5E21-45A4-A7F5-76AD3E3C4C6E}"/>
              </a:ext>
            </a:extLst>
          </p:cNvPr>
          <p:cNvGrpSpPr/>
          <p:nvPr/>
        </p:nvGrpSpPr>
        <p:grpSpPr>
          <a:xfrm>
            <a:off x="6880438" y="1977009"/>
            <a:ext cx="1891467" cy="677108"/>
            <a:chOff x="6880438" y="1659599"/>
            <a:chExt cx="1891467" cy="677108"/>
          </a:xfrm>
          <a:solidFill>
            <a:srgbClr val="EDE0EA"/>
          </a:solidFill>
        </p:grpSpPr>
        <p:sp>
          <p:nvSpPr>
            <p:cNvPr id="39" name="Oval 38">
              <a:extLst>
                <a:ext uri="{FF2B5EF4-FFF2-40B4-BE49-F238E27FC236}">
                  <a16:creationId xmlns:a16="http://schemas.microsoft.com/office/drawing/2014/main" id="{297E79EB-84F8-427E-BB8E-8D7A20CA5CAC}"/>
                </a:ext>
              </a:extLst>
            </p:cNvPr>
            <p:cNvSpPr/>
            <p:nvPr/>
          </p:nvSpPr>
          <p:spPr>
            <a:xfrm>
              <a:off x="6880438" y="165959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0" name="Text Box 2">
              <a:extLst>
                <a:ext uri="{FF2B5EF4-FFF2-40B4-BE49-F238E27FC236}">
                  <a16:creationId xmlns:a16="http://schemas.microsoft.com/office/drawing/2014/main" id="{CE372EFE-72D1-40E7-82E5-99FF5B823E89}"/>
                </a:ext>
              </a:extLst>
            </p:cNvPr>
            <p:cNvSpPr txBox="1">
              <a:spLocks noChangeArrowheads="1"/>
            </p:cNvSpPr>
            <p:nvPr/>
          </p:nvSpPr>
          <p:spPr bwMode="auto">
            <a:xfrm>
              <a:off x="7368540" y="165959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latin typeface="+mj-lt"/>
                  <a:cs typeface="Arial" panose="020B0604020202020204" pitchFamily="34" charset="0"/>
                </a:rPr>
                <a:t>Reduce the rate of harassment, bullying and abuse by 5% by end of 2023</a:t>
              </a:r>
            </a:p>
          </p:txBody>
        </p:sp>
      </p:grpSp>
      <p:grpSp>
        <p:nvGrpSpPr>
          <p:cNvPr id="41" name="Group 40">
            <a:extLst>
              <a:ext uri="{FF2B5EF4-FFF2-40B4-BE49-F238E27FC236}">
                <a16:creationId xmlns:a16="http://schemas.microsoft.com/office/drawing/2014/main" id="{E1DBAD98-802B-4B9A-AA04-0DD9DCE70D0D}"/>
              </a:ext>
            </a:extLst>
          </p:cNvPr>
          <p:cNvGrpSpPr/>
          <p:nvPr/>
        </p:nvGrpSpPr>
        <p:grpSpPr>
          <a:xfrm>
            <a:off x="6880438" y="2836960"/>
            <a:ext cx="1891467" cy="507831"/>
            <a:chOff x="6880438" y="2459699"/>
            <a:chExt cx="1891467" cy="507831"/>
          </a:xfrm>
          <a:solidFill>
            <a:srgbClr val="EDE0EA"/>
          </a:solidFill>
        </p:grpSpPr>
        <p:sp>
          <p:nvSpPr>
            <p:cNvPr id="42" name="Oval 41">
              <a:extLst>
                <a:ext uri="{FF2B5EF4-FFF2-40B4-BE49-F238E27FC236}">
                  <a16:creationId xmlns:a16="http://schemas.microsoft.com/office/drawing/2014/main" id="{A6139F7D-C4CA-4D93-8574-A84F957EFBDB}"/>
                </a:ext>
              </a:extLst>
            </p:cNvPr>
            <p:cNvSpPr/>
            <p:nvPr/>
          </p:nvSpPr>
          <p:spPr>
            <a:xfrm>
              <a:off x="6880438" y="245969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43" name="Text Box 2">
              <a:extLst>
                <a:ext uri="{FF2B5EF4-FFF2-40B4-BE49-F238E27FC236}">
                  <a16:creationId xmlns:a16="http://schemas.microsoft.com/office/drawing/2014/main" id="{D9F7C1F6-5E4E-46DE-933F-9667F57A0828}"/>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latin typeface="+mj-lt"/>
                  <a:cs typeface="Arial" panose="020B0604020202020204" pitchFamily="34" charset="0"/>
                </a:rPr>
                <a:t>an increase in the staff engagement score in the staff survey</a:t>
              </a:r>
            </a:p>
          </p:txBody>
        </p:sp>
      </p:grpSp>
      <p:grpSp>
        <p:nvGrpSpPr>
          <p:cNvPr id="44" name="Group 43">
            <a:extLst>
              <a:ext uri="{FF2B5EF4-FFF2-40B4-BE49-F238E27FC236}">
                <a16:creationId xmlns:a16="http://schemas.microsoft.com/office/drawing/2014/main" id="{4E194DD8-D9D8-496B-BE66-E082EF7EFC45}"/>
              </a:ext>
            </a:extLst>
          </p:cNvPr>
          <p:cNvGrpSpPr/>
          <p:nvPr/>
        </p:nvGrpSpPr>
        <p:grpSpPr>
          <a:xfrm>
            <a:off x="6880438" y="3527635"/>
            <a:ext cx="1891467" cy="405421"/>
            <a:chOff x="6880438" y="3137879"/>
            <a:chExt cx="1891467" cy="405421"/>
          </a:xfrm>
          <a:solidFill>
            <a:srgbClr val="EDE0EA"/>
          </a:solidFill>
        </p:grpSpPr>
        <p:sp>
          <p:nvSpPr>
            <p:cNvPr id="45" name="Oval 44">
              <a:extLst>
                <a:ext uri="{FF2B5EF4-FFF2-40B4-BE49-F238E27FC236}">
                  <a16:creationId xmlns:a16="http://schemas.microsoft.com/office/drawing/2014/main" id="{6DA6D0EC-BABA-4571-B257-C2D533FD12BB}"/>
                </a:ext>
              </a:extLst>
            </p:cNvPr>
            <p:cNvSpPr/>
            <p:nvPr/>
          </p:nvSpPr>
          <p:spPr>
            <a:xfrm>
              <a:off x="6880438" y="3137879"/>
              <a:ext cx="405421" cy="405421"/>
            </a:xfrm>
            <a:prstGeom prst="ellipse">
              <a:avLst/>
            </a:prstGeom>
            <a:grpFill/>
            <a:ln w="6350">
              <a:solidFill>
                <a:srgbClr val="95277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a:t>
              </a:r>
            </a:p>
          </p:txBody>
        </p:sp>
        <p:sp>
          <p:nvSpPr>
            <p:cNvPr id="46" name="Text Box 2">
              <a:extLst>
                <a:ext uri="{FF2B5EF4-FFF2-40B4-BE49-F238E27FC236}">
                  <a16:creationId xmlns:a16="http://schemas.microsoft.com/office/drawing/2014/main" id="{63F2CDAB-C90D-404F-B051-C4EC60ECDB2F}"/>
                </a:ext>
              </a:extLst>
            </p:cNvPr>
            <p:cNvSpPr txBox="1">
              <a:spLocks noChangeArrowheads="1"/>
            </p:cNvSpPr>
            <p:nvPr/>
          </p:nvSpPr>
          <p:spPr bwMode="auto">
            <a:xfrm>
              <a:off x="7368540" y="3199259"/>
              <a:ext cx="1403365" cy="338554"/>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latin typeface="+mj-lt"/>
                  <a:cs typeface="Arial" panose="020B0604020202020204" pitchFamily="34" charset="0"/>
                </a:rPr>
                <a:t>a decrease in turnover and sickness absence</a:t>
              </a:r>
            </a:p>
          </p:txBody>
        </p:sp>
      </p:grpSp>
      <p:sp>
        <p:nvSpPr>
          <p:cNvPr id="60" name="Freeform: Shape 59">
            <a:extLst>
              <a:ext uri="{FF2B5EF4-FFF2-40B4-BE49-F238E27FC236}">
                <a16:creationId xmlns:a16="http://schemas.microsoft.com/office/drawing/2014/main" id="{41EB3CD6-3867-4B01-B138-1176280A614C}"/>
              </a:ext>
            </a:extLst>
          </p:cNvPr>
          <p:cNvSpPr>
            <a:spLocks/>
          </p:cNvSpPr>
          <p:nvPr/>
        </p:nvSpPr>
        <p:spPr>
          <a:xfrm>
            <a:off x="243840" y="1302575"/>
            <a:ext cx="6217200" cy="1759940"/>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Freeform: Shape 61">
            <a:extLst>
              <a:ext uri="{FF2B5EF4-FFF2-40B4-BE49-F238E27FC236}">
                <a16:creationId xmlns:a16="http://schemas.microsoft.com/office/drawing/2014/main" id="{BF6EBA7C-42C6-4A1D-B2BC-6FC9813C7B6A}"/>
              </a:ext>
            </a:extLst>
          </p:cNvPr>
          <p:cNvSpPr>
            <a:spLocks/>
          </p:cNvSpPr>
          <p:nvPr/>
        </p:nvSpPr>
        <p:spPr>
          <a:xfrm>
            <a:off x="243840" y="3747119"/>
            <a:ext cx="6217200" cy="2069481"/>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952772"/>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TextBox 62">
            <a:extLst>
              <a:ext uri="{FF2B5EF4-FFF2-40B4-BE49-F238E27FC236}">
                <a16:creationId xmlns:a16="http://schemas.microsoft.com/office/drawing/2014/main" id="{02A03080-AA30-4FC2-80E9-A9A1CF9395B4}"/>
              </a:ext>
            </a:extLst>
          </p:cNvPr>
          <p:cNvSpPr txBox="1"/>
          <p:nvPr/>
        </p:nvSpPr>
        <p:spPr>
          <a:xfrm>
            <a:off x="342266" y="3781508"/>
            <a:ext cx="5847418" cy="1908215"/>
          </a:xfrm>
          <a:prstGeom prst="rect">
            <a:avLst/>
          </a:prstGeom>
          <a:noFill/>
          <a:ln>
            <a:noFill/>
          </a:ln>
        </p:spPr>
        <p:txBody>
          <a:bodyPr wrap="square" lIns="0" tIns="0" rIns="0" bIns="0" rtlCol="0">
            <a:spAutoFit/>
          </a:bodyPr>
          <a:lstStyle/>
          <a:p>
            <a:pPr>
              <a:spcAft>
                <a:spcPts val="600"/>
              </a:spcAft>
            </a:pPr>
            <a:r>
              <a:rPr lang="en-GB" sz="1100" b="1" dirty="0">
                <a:solidFill>
                  <a:srgbClr val="952772"/>
                </a:solidFill>
              </a:rPr>
              <a:t>How will we do it? </a:t>
            </a:r>
          </a:p>
          <a:p>
            <a:pPr marL="171450" indent="-17145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Further investigate to understand the root cause of barriers to a positive culture. Develop tailored interventions with care groups to address these barriers</a:t>
            </a:r>
          </a:p>
          <a:p>
            <a:pPr marL="180000" indent="-180000" fontAlgn="auto">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Assess the impact of public harassment</a:t>
            </a:r>
          </a:p>
          <a:p>
            <a:pPr marL="180000" indent="-180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Introduce a peer messenger programme (Vanderbilt) for medics</a:t>
            </a:r>
          </a:p>
          <a:p>
            <a:pPr marL="180000" indent="-180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Develop new employee relation principles for a ‘zero tolerance’ approach for managing inappropriate behaviour</a:t>
            </a:r>
          </a:p>
          <a:p>
            <a:pPr marL="180000" indent="-180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Pilot the NHSE&amp;I Culture &amp; Leadership Programme in Women’s &amp; Children’s Health care groups with a view to implementing more widely.</a:t>
            </a:r>
            <a:endParaRPr lang="en-GB" sz="1100" dirty="0"/>
          </a:p>
        </p:txBody>
      </p:sp>
      <p:sp>
        <p:nvSpPr>
          <p:cNvPr id="65" name="TextBox 64">
            <a:extLst>
              <a:ext uri="{FF2B5EF4-FFF2-40B4-BE49-F238E27FC236}">
                <a16:creationId xmlns:a16="http://schemas.microsoft.com/office/drawing/2014/main" id="{0B36E6BB-BD6A-4B7C-8D08-29107ED02897}"/>
              </a:ext>
            </a:extLst>
          </p:cNvPr>
          <p:cNvSpPr txBox="1"/>
          <p:nvPr/>
        </p:nvSpPr>
        <p:spPr>
          <a:xfrm>
            <a:off x="342266" y="1386705"/>
            <a:ext cx="5993447" cy="1077218"/>
          </a:xfrm>
          <a:prstGeom prst="rect">
            <a:avLst/>
          </a:prstGeom>
          <a:noFill/>
          <a:ln>
            <a:noFill/>
          </a:ln>
        </p:spPr>
        <p:txBody>
          <a:bodyPr wrap="square" lIns="0" tIns="0" rIns="0" bIns="0" rtlCol="0">
            <a:spAutoFit/>
          </a:bodyPr>
          <a:lstStyle/>
          <a:p>
            <a:pPr>
              <a:spcAft>
                <a:spcPts val="600"/>
              </a:spcAft>
            </a:pPr>
            <a:r>
              <a:rPr lang="en-GB" sz="1100" b="1" dirty="0">
                <a:solidFill>
                  <a:srgbClr val="952772"/>
                </a:solidFill>
              </a:rPr>
              <a:t>What are we improving?</a:t>
            </a:r>
          </a:p>
          <a:p>
            <a:pPr>
              <a:spcAft>
                <a:spcPts val="600"/>
              </a:spcAft>
            </a:pPr>
            <a:r>
              <a:rPr lang="en-GB" sz="1100" dirty="0"/>
              <a:t>East Kent Hospitals will develop an inclusive workplace free from bullying and harassment. </a:t>
            </a:r>
          </a:p>
          <a:p>
            <a:pPr>
              <a:spcAft>
                <a:spcPts val="600"/>
              </a:spcAft>
            </a:pPr>
            <a:r>
              <a:rPr lang="en-US" sz="1100" dirty="0">
                <a:latin typeface="Arial" panose="020B0604020202020204" pitchFamily="34" charset="0"/>
                <a:cs typeface="Arial" panose="020B0604020202020204" pitchFamily="34" charset="0"/>
              </a:rPr>
              <a:t>Culture encompasses a wide range of elements and issues. There is evidence from staff feedback of issues with bullying and harassment in the workplace.</a:t>
            </a:r>
          </a:p>
          <a:p>
            <a:pPr>
              <a:spcAft>
                <a:spcPts val="600"/>
              </a:spcAft>
            </a:pPr>
            <a:r>
              <a:rPr lang="en-US" sz="1100" dirty="0">
                <a:latin typeface="Arial" panose="020B0604020202020204" pitchFamily="34" charset="0"/>
                <a:cs typeface="Arial" panose="020B0604020202020204" pitchFamily="34" charset="0"/>
              </a:rPr>
              <a:t>Bullying and harassment affects staff morale and wellbeing and performance.</a:t>
            </a:r>
            <a:endParaRPr lang="en-US" sz="1100" b="1" dirty="0">
              <a:solidFill>
                <a:srgbClr val="952772"/>
              </a:solidFill>
            </a:endParaRPr>
          </a:p>
        </p:txBody>
      </p:sp>
      <p:sp>
        <p:nvSpPr>
          <p:cNvPr id="3" name="TextBox 2">
            <a:extLst>
              <a:ext uri="{FF2B5EF4-FFF2-40B4-BE49-F238E27FC236}">
                <a16:creationId xmlns:a16="http://schemas.microsoft.com/office/drawing/2014/main" id="{F97F0F25-9EC3-4548-9CE1-B5CAF8EDF278}"/>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952772"/>
                </a:solidFill>
              </a:rPr>
              <a:t>How are we measuring it? </a:t>
            </a:r>
          </a:p>
        </p:txBody>
      </p:sp>
    </p:spTree>
    <p:extLst>
      <p:ext uri="{BB962C8B-B14F-4D97-AF65-F5344CB8AC3E}">
        <p14:creationId xmlns:p14="http://schemas.microsoft.com/office/powerpoint/2010/main" val="3461212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41AFD-BDBE-49FC-832C-4086D66AAC1F}"/>
              </a:ext>
            </a:extLst>
          </p:cNvPr>
          <p:cNvSpPr>
            <a:spLocks noGrp="1"/>
          </p:cNvSpPr>
          <p:nvPr>
            <p:ph type="title"/>
          </p:nvPr>
        </p:nvSpPr>
        <p:spPr>
          <a:xfrm>
            <a:off x="250826" y="540845"/>
            <a:ext cx="6599680" cy="215444"/>
          </a:xfrm>
        </p:spPr>
        <p:txBody>
          <a:bodyPr>
            <a:spAutoFit/>
          </a:bodyPr>
          <a:lstStyle/>
          <a:p>
            <a:r>
              <a:rPr lang="en-US" sz="1400" dirty="0">
                <a:solidFill>
                  <a:srgbClr val="F99D1C"/>
                </a:solidFill>
              </a:rPr>
              <a:t>Medically fit for discharge</a:t>
            </a:r>
            <a:r>
              <a:rPr lang="en-US" sz="1400" dirty="0">
                <a:solidFill>
                  <a:srgbClr val="952772"/>
                </a:solidFill>
              </a:rPr>
              <a:t> </a:t>
            </a:r>
            <a:r>
              <a:rPr lang="en-US" sz="1400" dirty="0">
                <a:solidFill>
                  <a:srgbClr val="F99D1C"/>
                </a:solidFill>
              </a:rPr>
              <a:t>– Trust Lead: Liz Shutler</a:t>
            </a:r>
          </a:p>
        </p:txBody>
      </p:sp>
      <p:sp>
        <p:nvSpPr>
          <p:cNvPr id="14" name="TextBox 13">
            <a:extLst>
              <a:ext uri="{FF2B5EF4-FFF2-40B4-BE49-F238E27FC236}">
                <a16:creationId xmlns:a16="http://schemas.microsoft.com/office/drawing/2014/main" id="{B14A6E85-E279-4F05-AA26-BC113E197151}"/>
              </a:ext>
            </a:extLst>
          </p:cNvPr>
          <p:cNvSpPr txBox="1"/>
          <p:nvPr/>
        </p:nvSpPr>
        <p:spPr>
          <a:xfrm>
            <a:off x="342266" y="1386705"/>
            <a:ext cx="5993447" cy="1754326"/>
          </a:xfrm>
          <a:prstGeom prst="rect">
            <a:avLst/>
          </a:prstGeom>
          <a:noFill/>
          <a:ln>
            <a:noFill/>
          </a:ln>
        </p:spPr>
        <p:txBody>
          <a:bodyPr wrap="square" lIns="0" tIns="0" rIns="0" bIns="0" rtlCol="0">
            <a:spAutoFit/>
          </a:bodyPr>
          <a:lstStyle/>
          <a:p>
            <a:pPr>
              <a:spcAft>
                <a:spcPts val="600"/>
              </a:spcAft>
            </a:pPr>
            <a:r>
              <a:rPr lang="en-GB" sz="1100" b="1" dirty="0">
                <a:solidFill>
                  <a:srgbClr val="F99D1C"/>
                </a:solidFill>
              </a:rPr>
              <a:t>What are we improving?</a:t>
            </a:r>
            <a:endParaRPr lang="en-US" sz="1100" dirty="0">
              <a:solidFill>
                <a:srgbClr val="F99D1C"/>
              </a:solidFill>
            </a:endParaRPr>
          </a:p>
          <a:p>
            <a:pPr>
              <a:spcAft>
                <a:spcPts val="600"/>
              </a:spcAft>
            </a:pPr>
            <a:r>
              <a:rPr lang="en-US" sz="1100" dirty="0"/>
              <a:t>Across the Trust patients are deemed as ‘ready’ and ‘medically fit for discharge’ but continue to remain under acute care.</a:t>
            </a:r>
          </a:p>
          <a:p>
            <a:pPr>
              <a:spcAft>
                <a:spcPts val="600"/>
              </a:spcAft>
            </a:pPr>
            <a:r>
              <a:rPr lang="en-US" sz="1100" dirty="0"/>
              <a:t>Unnecessary bed stays can negatively affect patient experience. In addition, prolonged stays in hospital (especially those who are frail or elderly) can lead to an increased risk of falling, sleep deprivation, catching infections and sometimes mental and physical deconditioning.</a:t>
            </a:r>
          </a:p>
          <a:p>
            <a:pPr>
              <a:spcAft>
                <a:spcPts val="600"/>
              </a:spcAft>
            </a:pPr>
            <a:r>
              <a:rPr lang="en-US" sz="1100" dirty="0"/>
              <a:t>By ensuring patients return to their usual place of residence, or other care setting, as soon as it is safe to do so, we will see improved patient flow through the system. This will create beds for those needing admission for emergency care or a planned operation</a:t>
            </a:r>
          </a:p>
        </p:txBody>
      </p:sp>
      <p:sp>
        <p:nvSpPr>
          <p:cNvPr id="15" name="Freeform: Shape 14">
            <a:extLst>
              <a:ext uri="{FF2B5EF4-FFF2-40B4-BE49-F238E27FC236}">
                <a16:creationId xmlns:a16="http://schemas.microsoft.com/office/drawing/2014/main" id="{A9F33A86-4AA1-46D4-A1B4-00883F44E563}"/>
              </a:ext>
            </a:extLst>
          </p:cNvPr>
          <p:cNvSpPr>
            <a:spLocks/>
          </p:cNvSpPr>
          <p:nvPr/>
        </p:nvSpPr>
        <p:spPr>
          <a:xfrm>
            <a:off x="243840" y="1302574"/>
            <a:ext cx="6217200" cy="2197864"/>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110AA22D-2CA0-4E4E-8203-372F1CA2F852}"/>
              </a:ext>
            </a:extLst>
          </p:cNvPr>
          <p:cNvSpPr txBox="1"/>
          <p:nvPr/>
        </p:nvSpPr>
        <p:spPr>
          <a:xfrm>
            <a:off x="308451" y="3904902"/>
            <a:ext cx="5558949" cy="741229"/>
          </a:xfrm>
          <a:prstGeom prst="rect">
            <a:avLst/>
          </a:prstGeom>
          <a:noFill/>
          <a:ln>
            <a:noFill/>
          </a:ln>
        </p:spPr>
        <p:txBody>
          <a:bodyPr wrap="square" lIns="0" tIns="0" rIns="0" bIns="0" rtlCol="0">
            <a:spAutoFit/>
          </a:bodyPr>
          <a:lstStyle/>
          <a:p>
            <a:pPr>
              <a:spcAft>
                <a:spcPts val="500"/>
              </a:spcAft>
            </a:pPr>
            <a:r>
              <a:rPr lang="en-GB" sz="1100" b="1" dirty="0">
                <a:solidFill>
                  <a:srgbClr val="F99D1C"/>
                </a:solidFill>
              </a:rPr>
              <a:t>How will we do it? </a:t>
            </a:r>
            <a:endParaRPr lang="en-US" sz="1100" b="1" dirty="0">
              <a:solidFill>
                <a:srgbClr val="F99D1C"/>
              </a:solidFill>
            </a:endParaRPr>
          </a:p>
          <a:p>
            <a:pPr marL="180000" indent="-180000">
              <a:spcAft>
                <a:spcPts val="500"/>
              </a:spcAft>
              <a:buFont typeface="Arial" panose="020B0604020202020204" pitchFamily="34" charset="0"/>
              <a:buChar char="•"/>
            </a:pPr>
            <a:r>
              <a:rPr lang="en-US" sz="1100" dirty="0"/>
              <a:t>Add the top four delay reasons as level 2 metrics on the executive scorecard. These are: </a:t>
            </a:r>
            <a:r>
              <a:rPr lang="en-GB" sz="1100" dirty="0"/>
              <a:t>assessment, the Home First bed pathway, Non-acute NHS care and awaiting decision to send home.</a:t>
            </a:r>
            <a:endParaRPr lang="en-US" sz="1100" dirty="0"/>
          </a:p>
        </p:txBody>
      </p:sp>
      <p:sp>
        <p:nvSpPr>
          <p:cNvPr id="22" name="Freeform: Shape 21">
            <a:extLst>
              <a:ext uri="{FF2B5EF4-FFF2-40B4-BE49-F238E27FC236}">
                <a16:creationId xmlns:a16="http://schemas.microsoft.com/office/drawing/2014/main" id="{07A38599-2104-4117-A768-480D846AEE5A}"/>
              </a:ext>
            </a:extLst>
          </p:cNvPr>
          <p:cNvSpPr>
            <a:spLocks/>
          </p:cNvSpPr>
          <p:nvPr/>
        </p:nvSpPr>
        <p:spPr>
          <a:xfrm>
            <a:off x="243840" y="3818095"/>
            <a:ext cx="6217200" cy="1336707"/>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79E96DA6-C93D-4B02-8FB8-AC1B7C787AFF}"/>
              </a:ext>
            </a:extLst>
          </p:cNvPr>
          <p:cNvSpPr>
            <a:spLocks/>
          </p:cNvSpPr>
          <p:nvPr/>
        </p:nvSpPr>
        <p:spPr>
          <a:xfrm>
            <a:off x="6762721" y="1268761"/>
            <a:ext cx="2137439" cy="4631530"/>
          </a:xfrm>
          <a:prstGeom prst="rect">
            <a:avLst/>
          </a:prstGeom>
          <a:solidFill>
            <a:srgbClr val="F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28">
            <a:extLst>
              <a:ext uri="{FF2B5EF4-FFF2-40B4-BE49-F238E27FC236}">
                <a16:creationId xmlns:a16="http://schemas.microsoft.com/office/drawing/2014/main" id="{EAEE18EB-B844-4B33-A281-73A0D780128E}"/>
              </a:ext>
            </a:extLst>
          </p:cNvPr>
          <p:cNvGrpSpPr/>
          <p:nvPr/>
        </p:nvGrpSpPr>
        <p:grpSpPr>
          <a:xfrm>
            <a:off x="6880438" y="1977009"/>
            <a:ext cx="1891467" cy="846386"/>
            <a:chOff x="6880438" y="1659599"/>
            <a:chExt cx="1891467" cy="846386"/>
          </a:xfrm>
          <a:solidFill>
            <a:srgbClr val="FFEDD7"/>
          </a:solidFill>
        </p:grpSpPr>
        <p:sp>
          <p:nvSpPr>
            <p:cNvPr id="30" name="Oval 29">
              <a:extLst>
                <a:ext uri="{FF2B5EF4-FFF2-40B4-BE49-F238E27FC236}">
                  <a16:creationId xmlns:a16="http://schemas.microsoft.com/office/drawing/2014/main" id="{027DDE5B-2F7F-444B-A325-80B27BB6013A}"/>
                </a:ext>
              </a:extLst>
            </p:cNvPr>
            <p:cNvSpPr/>
            <p:nvPr/>
          </p:nvSpPr>
          <p:spPr>
            <a:xfrm>
              <a:off x="6880438" y="1659599"/>
              <a:ext cx="405421" cy="405421"/>
            </a:xfrm>
            <a:prstGeom prst="ellipse">
              <a:avLst/>
            </a:prstGeom>
            <a:grpFill/>
            <a:ln w="6350">
              <a:solidFill>
                <a:srgbClr val="F99D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1" name="Text Box 2">
              <a:extLst>
                <a:ext uri="{FF2B5EF4-FFF2-40B4-BE49-F238E27FC236}">
                  <a16:creationId xmlns:a16="http://schemas.microsoft.com/office/drawing/2014/main" id="{E93F7F6E-E0B4-4EFF-B8E6-ABA0C70846F4}"/>
                </a:ext>
              </a:extLst>
            </p:cNvPr>
            <p:cNvSpPr txBox="1">
              <a:spLocks noChangeArrowheads="1"/>
            </p:cNvSpPr>
            <p:nvPr/>
          </p:nvSpPr>
          <p:spPr bwMode="auto">
            <a:xfrm>
              <a:off x="7368540" y="1659599"/>
              <a:ext cx="1403365" cy="846386"/>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Our ambition is to minimise the numbers of patients who are unnecessarily in acute care</a:t>
              </a:r>
            </a:p>
          </p:txBody>
        </p:sp>
      </p:grpSp>
      <p:sp>
        <p:nvSpPr>
          <p:cNvPr id="41" name="TextBox 40">
            <a:extLst>
              <a:ext uri="{FF2B5EF4-FFF2-40B4-BE49-F238E27FC236}">
                <a16:creationId xmlns:a16="http://schemas.microsoft.com/office/drawing/2014/main" id="{30F567E9-37A7-46BD-AA90-930F47A35398}"/>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F99D1C"/>
                </a:solidFill>
              </a:rPr>
              <a:t>How are we measuring it? </a:t>
            </a:r>
          </a:p>
        </p:txBody>
      </p:sp>
      <p:sp>
        <p:nvSpPr>
          <p:cNvPr id="26" name="Rectangle: Rounded Corners 25">
            <a:extLst>
              <a:ext uri="{FF2B5EF4-FFF2-40B4-BE49-F238E27FC236}">
                <a16:creationId xmlns:a16="http://schemas.microsoft.com/office/drawing/2014/main" id="{9DEE0E50-5DDE-41CC-9495-A39543166E4E}"/>
              </a:ext>
            </a:extLst>
          </p:cNvPr>
          <p:cNvSpPr/>
          <p:nvPr/>
        </p:nvSpPr>
        <p:spPr>
          <a:xfrm>
            <a:off x="250826" y="135187"/>
            <a:ext cx="2727960" cy="381000"/>
          </a:xfrm>
          <a:prstGeom prst="roundRect">
            <a:avLst>
              <a:gd name="adj" fmla="val 26667"/>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future</a:t>
            </a:r>
          </a:p>
        </p:txBody>
      </p:sp>
    </p:spTree>
    <p:extLst>
      <p:ext uri="{BB962C8B-B14F-4D97-AF65-F5344CB8AC3E}">
        <p14:creationId xmlns:p14="http://schemas.microsoft.com/office/powerpoint/2010/main" val="366383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C1E1397-DF17-4CD6-A7E1-1749C637D903}"/>
              </a:ext>
            </a:extLst>
          </p:cNvPr>
          <p:cNvSpPr txBox="1">
            <a:spLocks/>
          </p:cNvSpPr>
          <p:nvPr/>
        </p:nvSpPr>
        <p:spPr>
          <a:xfrm>
            <a:off x="342267" y="1386705"/>
            <a:ext cx="5993448" cy="1508105"/>
          </a:xfrm>
          <a:prstGeom prst="rect">
            <a:avLst/>
          </a:prstGeom>
          <a:noFill/>
          <a:ln>
            <a:noFill/>
          </a:ln>
        </p:spPr>
        <p:txBody>
          <a:bodyPr wrap="square" lIns="0" tIns="0" rIns="0" bIns="0" rtlCol="0">
            <a:spAutoFit/>
          </a:bodyPr>
          <a:lstStyle/>
          <a:p>
            <a:pPr>
              <a:spcAft>
                <a:spcPts val="600"/>
              </a:spcAft>
            </a:pPr>
            <a:r>
              <a:rPr lang="en-GB" sz="1100" b="1" dirty="0">
                <a:solidFill>
                  <a:srgbClr val="F99D1C"/>
                </a:solidFill>
              </a:rPr>
              <a:t>What are we improving?</a:t>
            </a:r>
          </a:p>
          <a:p>
            <a:pPr>
              <a:spcAft>
                <a:spcPts val="600"/>
              </a:spcAft>
            </a:pPr>
            <a:r>
              <a:rPr lang="en-US" sz="1100" dirty="0"/>
              <a:t>The key enablers for innovation are present at the Trust, however, cultural issues and other bottlenecks slow down the process and change can take between three and over 12 months.</a:t>
            </a:r>
          </a:p>
          <a:p>
            <a:pPr>
              <a:spcAft>
                <a:spcPts val="600"/>
              </a:spcAft>
            </a:pPr>
            <a:r>
              <a:rPr lang="en-US" sz="1100" dirty="0"/>
              <a:t>This has the potential to impact patient care and experience. Innovation is crucial to the ability of the </a:t>
            </a:r>
            <a:r>
              <a:rPr lang="en-US" sz="1100" dirty="0" err="1"/>
              <a:t>organisation</a:t>
            </a:r>
            <a:r>
              <a:rPr lang="en-US" sz="1100" dirty="0"/>
              <a:t> to respond to new opportunities to provide better care to our patients. It is also the gateway to creating more efficient ways of working and address our financial challenges.</a:t>
            </a:r>
            <a:br>
              <a:rPr lang="en-US" sz="1100" dirty="0"/>
            </a:br>
            <a:r>
              <a:rPr lang="en-US" sz="1100" dirty="0"/>
              <a:t>To improve the process, a cultural shift needs to take place using IT as a key enabler to drive</a:t>
            </a:r>
            <a:br>
              <a:rPr lang="en-US" sz="1100" dirty="0"/>
            </a:br>
            <a:r>
              <a:rPr lang="en-US" sz="1100" dirty="0"/>
              <a:t>the process</a:t>
            </a:r>
          </a:p>
        </p:txBody>
      </p:sp>
      <p:sp>
        <p:nvSpPr>
          <p:cNvPr id="10" name="Freeform: Shape 9">
            <a:extLst>
              <a:ext uri="{FF2B5EF4-FFF2-40B4-BE49-F238E27FC236}">
                <a16:creationId xmlns:a16="http://schemas.microsoft.com/office/drawing/2014/main" id="{285A76BD-3A74-4899-8F04-610D3401A60C}"/>
              </a:ext>
            </a:extLst>
          </p:cNvPr>
          <p:cNvSpPr>
            <a:spLocks/>
          </p:cNvSpPr>
          <p:nvPr/>
        </p:nvSpPr>
        <p:spPr>
          <a:xfrm>
            <a:off x="243840" y="1302574"/>
            <a:ext cx="6217200" cy="2156918"/>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68E11A17-C43A-4CDD-93B3-21CC81733972}"/>
              </a:ext>
            </a:extLst>
          </p:cNvPr>
          <p:cNvSpPr txBox="1">
            <a:spLocks/>
          </p:cNvSpPr>
          <p:nvPr/>
        </p:nvSpPr>
        <p:spPr>
          <a:xfrm>
            <a:off x="342266" y="4041614"/>
            <a:ext cx="5993448" cy="1546577"/>
          </a:xfrm>
          <a:prstGeom prst="rect">
            <a:avLst/>
          </a:prstGeom>
          <a:noFill/>
          <a:ln>
            <a:noFill/>
          </a:ln>
        </p:spPr>
        <p:txBody>
          <a:bodyPr wrap="square" lIns="0" tIns="0" rIns="0" bIns="0" rtlCol="0">
            <a:spAutoFit/>
          </a:bodyPr>
          <a:lstStyle/>
          <a:p>
            <a:pPr>
              <a:spcAft>
                <a:spcPts val="500"/>
              </a:spcAft>
            </a:pPr>
            <a:r>
              <a:rPr lang="en-GB" sz="1100" b="1" dirty="0">
                <a:solidFill>
                  <a:srgbClr val="F99D1C"/>
                </a:solidFill>
              </a:rPr>
              <a:t>How will we do it?</a:t>
            </a:r>
          </a:p>
          <a:p>
            <a:pPr marL="180000" indent="-180000">
              <a:spcAft>
                <a:spcPts val="500"/>
              </a:spcAft>
              <a:buFont typeface="Arial" panose="020B0604020202020204" pitchFamily="34" charset="0"/>
              <a:buChar char="•"/>
            </a:pPr>
            <a:r>
              <a:rPr lang="en-US" sz="1100" dirty="0"/>
              <a:t>Match the national target for virtual Outpatient appointments, 25% for first OPA, and 60% for follow ups</a:t>
            </a:r>
          </a:p>
          <a:p>
            <a:pPr marL="180000" indent="-180000">
              <a:spcAft>
                <a:spcPts val="500"/>
              </a:spcAft>
              <a:buFont typeface="Arial" panose="020B0604020202020204" pitchFamily="34" charset="0"/>
              <a:buChar char="•"/>
            </a:pPr>
            <a:r>
              <a:rPr lang="en-US" sz="1100" dirty="0"/>
              <a:t>Create a target of three months for time from idea raised to implementation and a target for one innovation initiative to be signed off a month (Jan 2021 onwards) and one initiative implemented a month (March 2021 onwards)</a:t>
            </a:r>
          </a:p>
          <a:p>
            <a:pPr marL="180000" indent="-180000">
              <a:spcAft>
                <a:spcPts val="500"/>
              </a:spcAft>
              <a:buFont typeface="Arial" panose="020B0604020202020204" pitchFamily="34" charset="0"/>
              <a:buChar char="•"/>
            </a:pPr>
            <a:r>
              <a:rPr lang="en-US" sz="1100" dirty="0"/>
              <a:t>Implement a new sign off and review process that encourages ideas for innovation whilst also ensuring safety and quality</a:t>
            </a:r>
          </a:p>
        </p:txBody>
      </p:sp>
      <p:sp>
        <p:nvSpPr>
          <p:cNvPr id="20" name="Freeform: Shape 19">
            <a:extLst>
              <a:ext uri="{FF2B5EF4-FFF2-40B4-BE49-F238E27FC236}">
                <a16:creationId xmlns:a16="http://schemas.microsoft.com/office/drawing/2014/main" id="{897F52D2-5487-40AF-90E9-CEC3A2370B62}"/>
              </a:ext>
            </a:extLst>
          </p:cNvPr>
          <p:cNvSpPr/>
          <p:nvPr/>
        </p:nvSpPr>
        <p:spPr>
          <a:xfrm>
            <a:off x="243839" y="3957483"/>
            <a:ext cx="6217200" cy="1674373"/>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54A8A76D-2FCF-4220-AAEA-A64665396CD4}"/>
              </a:ext>
            </a:extLst>
          </p:cNvPr>
          <p:cNvSpPr>
            <a:spLocks noGrp="1"/>
          </p:cNvSpPr>
          <p:nvPr>
            <p:ph type="title"/>
          </p:nvPr>
        </p:nvSpPr>
        <p:spPr>
          <a:xfrm>
            <a:off x="250826" y="540845"/>
            <a:ext cx="6599680" cy="215444"/>
          </a:xfrm>
        </p:spPr>
        <p:txBody>
          <a:bodyPr>
            <a:spAutoFit/>
          </a:bodyPr>
          <a:lstStyle/>
          <a:p>
            <a:r>
              <a:rPr lang="en-US" sz="1400" dirty="0">
                <a:solidFill>
                  <a:srgbClr val="F99D1C"/>
                </a:solidFill>
              </a:rPr>
              <a:t>Innovation – Trust Lead: Liz Shutler</a:t>
            </a:r>
          </a:p>
        </p:txBody>
      </p:sp>
      <p:sp>
        <p:nvSpPr>
          <p:cNvPr id="30" name="Rectangle 29">
            <a:extLst>
              <a:ext uri="{FF2B5EF4-FFF2-40B4-BE49-F238E27FC236}">
                <a16:creationId xmlns:a16="http://schemas.microsoft.com/office/drawing/2014/main" id="{3CD4F51A-AF0B-4AB1-99F7-318AB52F62BB}"/>
              </a:ext>
            </a:extLst>
          </p:cNvPr>
          <p:cNvSpPr>
            <a:spLocks/>
          </p:cNvSpPr>
          <p:nvPr/>
        </p:nvSpPr>
        <p:spPr>
          <a:xfrm>
            <a:off x="6762720" y="1268761"/>
            <a:ext cx="2138400" cy="4631530"/>
          </a:xfrm>
          <a:prstGeom prst="rect">
            <a:avLst/>
          </a:prstGeom>
          <a:solidFill>
            <a:srgbClr val="F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oup 30">
            <a:extLst>
              <a:ext uri="{FF2B5EF4-FFF2-40B4-BE49-F238E27FC236}">
                <a16:creationId xmlns:a16="http://schemas.microsoft.com/office/drawing/2014/main" id="{F4776D18-9671-4501-917D-12713C1BA33C}"/>
              </a:ext>
            </a:extLst>
          </p:cNvPr>
          <p:cNvGrpSpPr/>
          <p:nvPr/>
        </p:nvGrpSpPr>
        <p:grpSpPr>
          <a:xfrm>
            <a:off x="6880438" y="1977009"/>
            <a:ext cx="1891467" cy="2539157"/>
            <a:chOff x="6880438" y="1659599"/>
            <a:chExt cx="1891467" cy="2539157"/>
          </a:xfrm>
          <a:solidFill>
            <a:srgbClr val="FFEDD7"/>
          </a:solidFill>
        </p:grpSpPr>
        <p:sp>
          <p:nvSpPr>
            <p:cNvPr id="32" name="Oval 31">
              <a:extLst>
                <a:ext uri="{FF2B5EF4-FFF2-40B4-BE49-F238E27FC236}">
                  <a16:creationId xmlns:a16="http://schemas.microsoft.com/office/drawing/2014/main" id="{57237B43-85B5-4436-8CB2-DA3F36A4493F}"/>
                </a:ext>
              </a:extLst>
            </p:cNvPr>
            <p:cNvSpPr/>
            <p:nvPr/>
          </p:nvSpPr>
          <p:spPr>
            <a:xfrm>
              <a:off x="6880438" y="1659599"/>
              <a:ext cx="405421" cy="405421"/>
            </a:xfrm>
            <a:prstGeom prst="ellipse">
              <a:avLst/>
            </a:prstGeom>
            <a:grpFill/>
            <a:ln w="6350">
              <a:solidFill>
                <a:srgbClr val="F99D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33" name="Text Box 2">
              <a:extLst>
                <a:ext uri="{FF2B5EF4-FFF2-40B4-BE49-F238E27FC236}">
                  <a16:creationId xmlns:a16="http://schemas.microsoft.com/office/drawing/2014/main" id="{F33A3531-14F1-404B-9F2E-6606AEA1D976}"/>
                </a:ext>
              </a:extLst>
            </p:cNvPr>
            <p:cNvSpPr txBox="1">
              <a:spLocks noChangeArrowheads="1"/>
            </p:cNvSpPr>
            <p:nvPr/>
          </p:nvSpPr>
          <p:spPr bwMode="auto">
            <a:xfrm>
              <a:off x="7368540" y="1659599"/>
              <a:ext cx="1403365" cy="2539157"/>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We will work with partners across Kent and Medway using our innovative approach to transform the way in which the Trust is perceived.</a:t>
              </a:r>
              <a:br>
                <a:rPr lang="en-GB" sz="1100" dirty="0">
                  <a:latin typeface="+mj-lt"/>
                  <a:cs typeface="Arial" panose="020B0604020202020204" pitchFamily="34" charset="0"/>
                </a:rPr>
              </a:br>
              <a:r>
                <a:rPr lang="en-GB" sz="1100" dirty="0">
                  <a:latin typeface="+mj-lt"/>
                  <a:cs typeface="Arial" panose="020B0604020202020204" pitchFamily="34" charset="0"/>
                </a:rPr>
                <a:t>We want to develop a premier league ambition for innovation by fostering an environment where innovation is encouraged and nurtured. </a:t>
              </a:r>
            </a:p>
          </p:txBody>
        </p:sp>
      </p:grpSp>
      <p:grpSp>
        <p:nvGrpSpPr>
          <p:cNvPr id="34" name="Group 33">
            <a:extLst>
              <a:ext uri="{FF2B5EF4-FFF2-40B4-BE49-F238E27FC236}">
                <a16:creationId xmlns:a16="http://schemas.microsoft.com/office/drawing/2014/main" id="{0A98E69D-3610-4232-B230-3C3604BC5911}"/>
              </a:ext>
            </a:extLst>
          </p:cNvPr>
          <p:cNvGrpSpPr/>
          <p:nvPr/>
        </p:nvGrpSpPr>
        <p:grpSpPr>
          <a:xfrm>
            <a:off x="6880438" y="4581128"/>
            <a:ext cx="1891467" cy="507831"/>
            <a:chOff x="6880438" y="2459699"/>
            <a:chExt cx="1891467" cy="507831"/>
          </a:xfrm>
          <a:solidFill>
            <a:srgbClr val="FFEDD7"/>
          </a:solidFill>
        </p:grpSpPr>
        <p:sp>
          <p:nvSpPr>
            <p:cNvPr id="35" name="Oval 34">
              <a:extLst>
                <a:ext uri="{FF2B5EF4-FFF2-40B4-BE49-F238E27FC236}">
                  <a16:creationId xmlns:a16="http://schemas.microsoft.com/office/drawing/2014/main" id="{32E9C68E-C720-4DD1-B91E-EFE4062CA9C3}"/>
                </a:ext>
              </a:extLst>
            </p:cNvPr>
            <p:cNvSpPr/>
            <p:nvPr/>
          </p:nvSpPr>
          <p:spPr>
            <a:xfrm>
              <a:off x="6880438" y="2459699"/>
              <a:ext cx="405421" cy="405421"/>
            </a:xfrm>
            <a:prstGeom prst="ellipse">
              <a:avLst/>
            </a:prstGeom>
            <a:grpFill/>
            <a:ln w="6350">
              <a:solidFill>
                <a:srgbClr val="F99D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36" name="Text Box 2">
              <a:extLst>
                <a:ext uri="{FF2B5EF4-FFF2-40B4-BE49-F238E27FC236}">
                  <a16:creationId xmlns:a16="http://schemas.microsoft.com/office/drawing/2014/main" id="{35303CCE-782D-4AD1-A5AF-1C6FB380120F}"/>
                </a:ext>
              </a:extLst>
            </p:cNvPr>
            <p:cNvSpPr txBox="1">
              <a:spLocks noChangeArrowheads="1"/>
            </p:cNvSpPr>
            <p:nvPr/>
          </p:nvSpPr>
          <p:spPr bwMode="auto">
            <a:xfrm>
              <a:off x="7368540" y="2459699"/>
              <a:ext cx="1403365" cy="507831"/>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US" sz="1100" dirty="0"/>
                <a:t>National target for virtual Outpatient appointment</a:t>
              </a:r>
              <a:endParaRPr lang="en-US" sz="1100" dirty="0">
                <a:latin typeface="+mj-lt"/>
                <a:cs typeface="Arial" panose="020B0604020202020204" pitchFamily="34" charset="0"/>
              </a:endParaRPr>
            </a:p>
          </p:txBody>
        </p:sp>
      </p:grpSp>
      <p:sp>
        <p:nvSpPr>
          <p:cNvPr id="40" name="TextBox 39">
            <a:extLst>
              <a:ext uri="{FF2B5EF4-FFF2-40B4-BE49-F238E27FC236}">
                <a16:creationId xmlns:a16="http://schemas.microsoft.com/office/drawing/2014/main" id="{7CA65A78-826C-4A51-B407-8BC35AF2658C}"/>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F99D1C"/>
                </a:solidFill>
              </a:rPr>
              <a:t>How are we measuring it? </a:t>
            </a:r>
          </a:p>
        </p:txBody>
      </p:sp>
      <p:sp>
        <p:nvSpPr>
          <p:cNvPr id="24" name="Rectangle: Rounded Corners 23">
            <a:extLst>
              <a:ext uri="{FF2B5EF4-FFF2-40B4-BE49-F238E27FC236}">
                <a16:creationId xmlns:a16="http://schemas.microsoft.com/office/drawing/2014/main" id="{FE46851C-9BC8-4BAB-8C51-A408A2644534}"/>
              </a:ext>
            </a:extLst>
          </p:cNvPr>
          <p:cNvSpPr/>
          <p:nvPr/>
        </p:nvSpPr>
        <p:spPr>
          <a:xfrm>
            <a:off x="250826" y="135187"/>
            <a:ext cx="2727960" cy="381000"/>
          </a:xfrm>
          <a:prstGeom prst="roundRect">
            <a:avLst>
              <a:gd name="adj" fmla="val 26667"/>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future</a:t>
            </a:r>
          </a:p>
        </p:txBody>
      </p:sp>
    </p:spTree>
    <p:extLst>
      <p:ext uri="{BB962C8B-B14F-4D97-AF65-F5344CB8AC3E}">
        <p14:creationId xmlns:p14="http://schemas.microsoft.com/office/powerpoint/2010/main" val="311318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2A86CA-9B1B-4232-B592-5A3AF6921927}"/>
              </a:ext>
            </a:extLst>
          </p:cNvPr>
          <p:cNvSpPr>
            <a:spLocks noGrp="1"/>
          </p:cNvSpPr>
          <p:nvPr>
            <p:ph type="title"/>
          </p:nvPr>
        </p:nvSpPr>
        <p:spPr>
          <a:xfrm>
            <a:off x="250826" y="540845"/>
            <a:ext cx="6599680" cy="215444"/>
          </a:xfrm>
        </p:spPr>
        <p:txBody>
          <a:bodyPr>
            <a:spAutoFit/>
          </a:bodyPr>
          <a:lstStyle/>
          <a:p>
            <a:r>
              <a:rPr lang="en-US" sz="1400" dirty="0">
                <a:solidFill>
                  <a:srgbClr val="F99D1C"/>
                </a:solidFill>
              </a:rPr>
              <a:t>System integration – Trust Lead: Liz Shutler</a:t>
            </a:r>
          </a:p>
        </p:txBody>
      </p:sp>
      <p:sp>
        <p:nvSpPr>
          <p:cNvPr id="20" name="TextBox 19">
            <a:extLst>
              <a:ext uri="{FF2B5EF4-FFF2-40B4-BE49-F238E27FC236}">
                <a16:creationId xmlns:a16="http://schemas.microsoft.com/office/drawing/2014/main" id="{249D6CAB-7365-4FCF-97F1-31994CAA615A}"/>
              </a:ext>
            </a:extLst>
          </p:cNvPr>
          <p:cNvSpPr txBox="1">
            <a:spLocks/>
          </p:cNvSpPr>
          <p:nvPr/>
        </p:nvSpPr>
        <p:spPr>
          <a:xfrm>
            <a:off x="342266" y="3750940"/>
            <a:ext cx="6040608" cy="2416046"/>
          </a:xfrm>
          <a:prstGeom prst="rect">
            <a:avLst/>
          </a:prstGeom>
          <a:noFill/>
          <a:ln>
            <a:noFill/>
          </a:ln>
        </p:spPr>
        <p:txBody>
          <a:bodyPr wrap="square" lIns="0" tIns="0" rIns="0" bIns="0" rtlCol="0">
            <a:spAutoFit/>
          </a:bodyPr>
          <a:lstStyle/>
          <a:p>
            <a:pPr>
              <a:spcAft>
                <a:spcPts val="600"/>
              </a:spcAft>
            </a:pPr>
            <a:r>
              <a:rPr lang="en-GB" sz="1100" b="1" dirty="0">
                <a:solidFill>
                  <a:srgbClr val="F99D1C"/>
                </a:solidFill>
              </a:rPr>
              <a:t>How will we do it?</a:t>
            </a:r>
          </a:p>
          <a:p>
            <a:pPr marL="180000" indent="-180000">
              <a:spcAft>
                <a:spcPts val="400"/>
              </a:spcAft>
              <a:buFont typeface="Arial" panose="020B0604020202020204" pitchFamily="34" charset="0"/>
              <a:buChar char="•"/>
            </a:pPr>
            <a:r>
              <a:rPr lang="en-US" sz="1100" dirty="0"/>
              <a:t>The Cancer programme will improve the 28-day diagnosis performance</a:t>
            </a:r>
          </a:p>
          <a:p>
            <a:pPr marL="180000" indent="-180000">
              <a:spcAft>
                <a:spcPts val="400"/>
              </a:spcAft>
              <a:buFont typeface="Arial" panose="020B0604020202020204" pitchFamily="34" charset="0"/>
              <a:buChar char="•"/>
            </a:pPr>
            <a:r>
              <a:rPr lang="en-US" sz="1100" dirty="0"/>
              <a:t>The Stroke programme will improve quick access to a stroke physician</a:t>
            </a:r>
          </a:p>
          <a:p>
            <a:pPr marL="180000" indent="-180000">
              <a:spcAft>
                <a:spcPts val="400"/>
              </a:spcAft>
              <a:buFont typeface="Arial" panose="020B0604020202020204" pitchFamily="34" charset="0"/>
              <a:buChar char="•"/>
            </a:pPr>
            <a:r>
              <a:rPr lang="en-US" sz="1100" dirty="0"/>
              <a:t>The Vascular programme will increase the number of procedures each consultant delivers, increasing quality and consistency</a:t>
            </a:r>
          </a:p>
          <a:p>
            <a:pPr marL="180000" indent="-180000">
              <a:spcAft>
                <a:spcPts val="400"/>
              </a:spcAft>
              <a:buFont typeface="Arial" panose="020B0604020202020204" pitchFamily="34" charset="0"/>
              <a:buChar char="•"/>
            </a:pPr>
            <a:r>
              <a:rPr lang="en-US" sz="1100" dirty="0"/>
              <a:t>The Pathology programme will improve turnaround time for certain test results</a:t>
            </a:r>
          </a:p>
          <a:p>
            <a:pPr marL="180000" indent="-180000">
              <a:spcAft>
                <a:spcPts val="400"/>
              </a:spcAft>
              <a:buFont typeface="Arial" panose="020B0604020202020204" pitchFamily="34" charset="0"/>
              <a:buChar char="•"/>
            </a:pPr>
            <a:r>
              <a:rPr lang="en-US" sz="1100" dirty="0"/>
              <a:t>The Interventional Radiology programme will attract more clinicians providing a more robust service and increased procedures for patients</a:t>
            </a:r>
          </a:p>
          <a:p>
            <a:pPr marL="180000" indent="-180000">
              <a:spcAft>
                <a:spcPts val="400"/>
              </a:spcAft>
              <a:buFont typeface="Arial" panose="020B0604020202020204" pitchFamily="34" charset="0"/>
              <a:buChar char="•"/>
            </a:pPr>
            <a:r>
              <a:rPr lang="en-US" sz="1100" dirty="0"/>
              <a:t>As well as improving healthcare, the transformation of health and social care in East Kent will reduce the number of patients in hospital unnecessarily and through investment, improve the quality of the estate across the Trust</a:t>
            </a:r>
          </a:p>
          <a:p>
            <a:pPr>
              <a:spcAft>
                <a:spcPts val="600"/>
              </a:spcAft>
            </a:pPr>
            <a:endParaRPr lang="en-GB" sz="1100" dirty="0"/>
          </a:p>
        </p:txBody>
      </p:sp>
      <p:sp>
        <p:nvSpPr>
          <p:cNvPr id="21" name="Freeform: Shape 20">
            <a:extLst>
              <a:ext uri="{FF2B5EF4-FFF2-40B4-BE49-F238E27FC236}">
                <a16:creationId xmlns:a16="http://schemas.microsoft.com/office/drawing/2014/main" id="{4980C954-6D15-4A09-A448-190AD7C6BDFC}"/>
              </a:ext>
            </a:extLst>
          </p:cNvPr>
          <p:cNvSpPr>
            <a:spLocks/>
          </p:cNvSpPr>
          <p:nvPr/>
        </p:nvSpPr>
        <p:spPr>
          <a:xfrm>
            <a:off x="243840" y="1302574"/>
            <a:ext cx="6217200" cy="20121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99D1C"/>
              </a:solidFill>
            </a:endParaRPr>
          </a:p>
        </p:txBody>
      </p:sp>
      <p:sp>
        <p:nvSpPr>
          <p:cNvPr id="24" name="TextBox 23">
            <a:extLst>
              <a:ext uri="{FF2B5EF4-FFF2-40B4-BE49-F238E27FC236}">
                <a16:creationId xmlns:a16="http://schemas.microsoft.com/office/drawing/2014/main" id="{3190844C-1B45-4597-9CC8-2837BD9D22EC}"/>
              </a:ext>
            </a:extLst>
          </p:cNvPr>
          <p:cNvSpPr txBox="1">
            <a:spLocks/>
          </p:cNvSpPr>
          <p:nvPr/>
        </p:nvSpPr>
        <p:spPr>
          <a:xfrm>
            <a:off x="342266" y="1386705"/>
            <a:ext cx="6040608" cy="2000548"/>
          </a:xfrm>
          <a:prstGeom prst="rect">
            <a:avLst/>
          </a:prstGeom>
          <a:noFill/>
          <a:ln>
            <a:noFill/>
          </a:ln>
        </p:spPr>
        <p:txBody>
          <a:bodyPr wrap="square" lIns="0" tIns="0" rIns="0" bIns="0" rtlCol="0">
            <a:spAutoFit/>
          </a:bodyPr>
          <a:lstStyle/>
          <a:p>
            <a:pPr>
              <a:spcAft>
                <a:spcPts val="600"/>
              </a:spcAft>
            </a:pPr>
            <a:r>
              <a:rPr lang="en-GB" sz="1100" b="1" dirty="0">
                <a:solidFill>
                  <a:srgbClr val="F99D1C"/>
                </a:solidFill>
              </a:rPr>
              <a:t>What are we improving?</a:t>
            </a:r>
          </a:p>
          <a:p>
            <a:pPr>
              <a:spcAft>
                <a:spcPts val="600"/>
              </a:spcAft>
            </a:pPr>
            <a:r>
              <a:rPr lang="en-GB" sz="1100" dirty="0"/>
              <a:t>The Trust has historically struggled to recruit staff and this is exacerbated by its proximity and the ‘draw’ to London.</a:t>
            </a:r>
          </a:p>
          <a:p>
            <a:pPr>
              <a:spcAft>
                <a:spcPts val="600"/>
              </a:spcAft>
            </a:pPr>
            <a:r>
              <a:rPr lang="en-GB" sz="1100" dirty="0"/>
              <a:t>The Trust aims to have a wide-range of high quality services to help attract staff with specific specialty interests including, in line with the Trust’s long-term clinical strategy, centralising</a:t>
            </a:r>
            <a:br>
              <a:rPr lang="en-GB" sz="1100" dirty="0"/>
            </a:br>
            <a:r>
              <a:rPr lang="en-GB" sz="1100" dirty="0"/>
              <a:t>some specialties</a:t>
            </a:r>
            <a:r>
              <a:rPr lang="en-GB" sz="1100" dirty="0">
                <a:solidFill>
                  <a:srgbClr val="FF0000"/>
                </a:solidFill>
              </a:rPr>
              <a:t>.</a:t>
            </a:r>
          </a:p>
          <a:p>
            <a:pPr>
              <a:spcAft>
                <a:spcPts val="600"/>
              </a:spcAft>
            </a:pPr>
            <a:r>
              <a:rPr lang="en-GB" sz="1100" dirty="0"/>
              <a:t>Delivering our vision and new models of care will change the way we deliver healthcare, improve the health of our population and deliver sustainable acute hospital services, for the benefit of the people using our services and those working to deliver them.</a:t>
            </a:r>
          </a:p>
          <a:p>
            <a:pPr>
              <a:spcAft>
                <a:spcPts val="600"/>
              </a:spcAft>
            </a:pPr>
            <a:endParaRPr lang="en-US" sz="1100" dirty="0"/>
          </a:p>
        </p:txBody>
      </p:sp>
      <p:sp>
        <p:nvSpPr>
          <p:cNvPr id="25" name="Freeform: Shape 24">
            <a:extLst>
              <a:ext uri="{FF2B5EF4-FFF2-40B4-BE49-F238E27FC236}">
                <a16:creationId xmlns:a16="http://schemas.microsoft.com/office/drawing/2014/main" id="{D2F09A91-778C-421B-8538-D24104513AA0}"/>
              </a:ext>
            </a:extLst>
          </p:cNvPr>
          <p:cNvSpPr/>
          <p:nvPr/>
        </p:nvSpPr>
        <p:spPr>
          <a:xfrm>
            <a:off x="243840" y="3696175"/>
            <a:ext cx="6217200" cy="2298225"/>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F99D1C"/>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99D1C"/>
              </a:solidFill>
            </a:endParaRPr>
          </a:p>
        </p:txBody>
      </p:sp>
      <p:sp>
        <p:nvSpPr>
          <p:cNvPr id="43" name="Rectangle 42">
            <a:extLst>
              <a:ext uri="{FF2B5EF4-FFF2-40B4-BE49-F238E27FC236}">
                <a16:creationId xmlns:a16="http://schemas.microsoft.com/office/drawing/2014/main" id="{E8EF0250-6289-4AB4-BE46-6CE0D3418AB1}"/>
              </a:ext>
            </a:extLst>
          </p:cNvPr>
          <p:cNvSpPr>
            <a:spLocks/>
          </p:cNvSpPr>
          <p:nvPr/>
        </p:nvSpPr>
        <p:spPr>
          <a:xfrm>
            <a:off x="6762721" y="1268761"/>
            <a:ext cx="2137439" cy="4631530"/>
          </a:xfrm>
          <a:prstGeom prst="rect">
            <a:avLst/>
          </a:prstGeom>
          <a:solidFill>
            <a:srgbClr val="FFE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a:extLst>
              <a:ext uri="{FF2B5EF4-FFF2-40B4-BE49-F238E27FC236}">
                <a16:creationId xmlns:a16="http://schemas.microsoft.com/office/drawing/2014/main" id="{6D8D1184-D9D6-4420-AC67-87BF63EAED7E}"/>
              </a:ext>
            </a:extLst>
          </p:cNvPr>
          <p:cNvGrpSpPr/>
          <p:nvPr/>
        </p:nvGrpSpPr>
        <p:grpSpPr>
          <a:xfrm>
            <a:off x="6880438" y="1977009"/>
            <a:ext cx="1891467" cy="2031325"/>
            <a:chOff x="6880438" y="1659599"/>
            <a:chExt cx="1891467" cy="2031325"/>
          </a:xfrm>
          <a:solidFill>
            <a:srgbClr val="FFEDD7"/>
          </a:solidFill>
        </p:grpSpPr>
        <p:sp>
          <p:nvSpPr>
            <p:cNvPr id="45" name="Oval 44">
              <a:extLst>
                <a:ext uri="{FF2B5EF4-FFF2-40B4-BE49-F238E27FC236}">
                  <a16:creationId xmlns:a16="http://schemas.microsoft.com/office/drawing/2014/main" id="{97039384-C14F-41E3-AD16-AD278A40DD6F}"/>
                </a:ext>
              </a:extLst>
            </p:cNvPr>
            <p:cNvSpPr/>
            <p:nvPr/>
          </p:nvSpPr>
          <p:spPr>
            <a:xfrm>
              <a:off x="6880438" y="1659599"/>
              <a:ext cx="405421" cy="405421"/>
            </a:xfrm>
            <a:prstGeom prst="ellipse">
              <a:avLst/>
            </a:prstGeom>
            <a:grpFill/>
            <a:ln w="6350">
              <a:solidFill>
                <a:srgbClr val="F99D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6" name="Text Box 2">
              <a:extLst>
                <a:ext uri="{FF2B5EF4-FFF2-40B4-BE49-F238E27FC236}">
                  <a16:creationId xmlns:a16="http://schemas.microsoft.com/office/drawing/2014/main" id="{2BE34A6E-C793-448A-B798-80965D5AA693}"/>
                </a:ext>
              </a:extLst>
            </p:cNvPr>
            <p:cNvSpPr txBox="1">
              <a:spLocks noChangeArrowheads="1"/>
            </p:cNvSpPr>
            <p:nvPr/>
          </p:nvSpPr>
          <p:spPr bwMode="auto">
            <a:xfrm>
              <a:off x="7368540" y="1659599"/>
              <a:ext cx="1403365" cy="2031325"/>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Quality of care will improve as more specialist services are co-located and consolidated enabling better access to specialist staff and equipment and ensuring that senior doctors and nurses are available 24 hours a day </a:t>
              </a:r>
            </a:p>
          </p:txBody>
        </p:sp>
      </p:grpSp>
      <p:grpSp>
        <p:nvGrpSpPr>
          <p:cNvPr id="47" name="Group 46">
            <a:extLst>
              <a:ext uri="{FF2B5EF4-FFF2-40B4-BE49-F238E27FC236}">
                <a16:creationId xmlns:a16="http://schemas.microsoft.com/office/drawing/2014/main" id="{BC46B704-79C1-485B-8BD8-0259E79FC70E}"/>
              </a:ext>
            </a:extLst>
          </p:cNvPr>
          <p:cNvGrpSpPr/>
          <p:nvPr/>
        </p:nvGrpSpPr>
        <p:grpSpPr>
          <a:xfrm>
            <a:off x="6880438" y="4133104"/>
            <a:ext cx="1891467" cy="1523494"/>
            <a:chOff x="6880438" y="2459699"/>
            <a:chExt cx="1891467" cy="1523494"/>
          </a:xfrm>
          <a:solidFill>
            <a:srgbClr val="FFEDD7"/>
          </a:solidFill>
        </p:grpSpPr>
        <p:sp>
          <p:nvSpPr>
            <p:cNvPr id="48" name="Oval 47">
              <a:extLst>
                <a:ext uri="{FF2B5EF4-FFF2-40B4-BE49-F238E27FC236}">
                  <a16:creationId xmlns:a16="http://schemas.microsoft.com/office/drawing/2014/main" id="{AAEE20E1-148F-436A-B99F-88788B6A477B}"/>
                </a:ext>
              </a:extLst>
            </p:cNvPr>
            <p:cNvSpPr/>
            <p:nvPr/>
          </p:nvSpPr>
          <p:spPr>
            <a:xfrm>
              <a:off x="6880438" y="2459699"/>
              <a:ext cx="405421" cy="405421"/>
            </a:xfrm>
            <a:prstGeom prst="ellipse">
              <a:avLst/>
            </a:prstGeom>
            <a:grpFill/>
            <a:ln w="6350">
              <a:solidFill>
                <a:srgbClr val="F99D1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49" name="Text Box 2">
              <a:extLst>
                <a:ext uri="{FF2B5EF4-FFF2-40B4-BE49-F238E27FC236}">
                  <a16:creationId xmlns:a16="http://schemas.microsoft.com/office/drawing/2014/main" id="{A8793B06-F85F-4128-9092-B553450691C3}"/>
                </a:ext>
              </a:extLst>
            </p:cNvPr>
            <p:cNvSpPr txBox="1">
              <a:spLocks noChangeArrowheads="1"/>
            </p:cNvSpPr>
            <p:nvPr/>
          </p:nvSpPr>
          <p:spPr bwMode="auto">
            <a:xfrm>
              <a:off x="7368540" y="2459699"/>
              <a:ext cx="1403365" cy="1523494"/>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We will be able to attract more high quality staff as East Kent Hospitals becomes a more attractive place to learn and work, with reduced shortages in key areas </a:t>
              </a:r>
            </a:p>
          </p:txBody>
        </p:sp>
      </p:grpSp>
      <p:sp>
        <p:nvSpPr>
          <p:cNvPr id="53" name="TextBox 52">
            <a:extLst>
              <a:ext uri="{FF2B5EF4-FFF2-40B4-BE49-F238E27FC236}">
                <a16:creationId xmlns:a16="http://schemas.microsoft.com/office/drawing/2014/main" id="{310B209C-3B28-435D-BCF1-CC59920D3D10}"/>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F99D1C"/>
                </a:solidFill>
              </a:rPr>
              <a:t>How are we measuring it? </a:t>
            </a:r>
          </a:p>
        </p:txBody>
      </p:sp>
      <p:sp>
        <p:nvSpPr>
          <p:cNvPr id="22" name="Rectangle: Rounded Corners 21">
            <a:extLst>
              <a:ext uri="{FF2B5EF4-FFF2-40B4-BE49-F238E27FC236}">
                <a16:creationId xmlns:a16="http://schemas.microsoft.com/office/drawing/2014/main" id="{3CB44048-9E7F-4D46-80C8-C0DA5253E960}"/>
              </a:ext>
            </a:extLst>
          </p:cNvPr>
          <p:cNvSpPr/>
          <p:nvPr/>
        </p:nvSpPr>
        <p:spPr>
          <a:xfrm>
            <a:off x="250826" y="135187"/>
            <a:ext cx="2727960" cy="381000"/>
          </a:xfrm>
          <a:prstGeom prst="roundRect">
            <a:avLst>
              <a:gd name="adj" fmla="val 26667"/>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future</a:t>
            </a:r>
          </a:p>
        </p:txBody>
      </p:sp>
    </p:spTree>
    <p:extLst>
      <p:ext uri="{BB962C8B-B14F-4D97-AF65-F5344CB8AC3E}">
        <p14:creationId xmlns:p14="http://schemas.microsoft.com/office/powerpoint/2010/main" val="2003776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C897E-F1DD-4032-9DD0-C66531A3BA62}"/>
              </a:ext>
            </a:extLst>
          </p:cNvPr>
          <p:cNvSpPr>
            <a:spLocks noGrp="1"/>
          </p:cNvSpPr>
          <p:nvPr>
            <p:ph type="title"/>
          </p:nvPr>
        </p:nvSpPr>
        <p:spPr>
          <a:xfrm>
            <a:off x="250826" y="540845"/>
            <a:ext cx="6599680" cy="215444"/>
          </a:xfrm>
        </p:spPr>
        <p:txBody>
          <a:bodyPr>
            <a:spAutoFit/>
          </a:bodyPr>
          <a:lstStyle/>
          <a:p>
            <a:r>
              <a:rPr lang="en-US" sz="1400" dirty="0">
                <a:solidFill>
                  <a:srgbClr val="0070C0"/>
                </a:solidFill>
              </a:rPr>
              <a:t>Reducing temporary staff – Trust Lead: Phil Cave</a:t>
            </a:r>
          </a:p>
        </p:txBody>
      </p:sp>
      <p:sp>
        <p:nvSpPr>
          <p:cNvPr id="15" name="TextBox 14">
            <a:extLst>
              <a:ext uri="{FF2B5EF4-FFF2-40B4-BE49-F238E27FC236}">
                <a16:creationId xmlns:a16="http://schemas.microsoft.com/office/drawing/2014/main" id="{253A75E8-B229-4CAA-B00D-96D4222BA99B}"/>
              </a:ext>
            </a:extLst>
          </p:cNvPr>
          <p:cNvSpPr txBox="1">
            <a:spLocks/>
          </p:cNvSpPr>
          <p:nvPr/>
        </p:nvSpPr>
        <p:spPr>
          <a:xfrm>
            <a:off x="342265" y="1386705"/>
            <a:ext cx="6040873" cy="2262158"/>
          </a:xfrm>
          <a:prstGeom prst="rect">
            <a:avLst/>
          </a:prstGeom>
          <a:noFill/>
          <a:ln>
            <a:noFill/>
          </a:ln>
        </p:spPr>
        <p:txBody>
          <a:bodyPr wrap="square" lIns="0" tIns="0" rIns="0" bIns="0" rtlCol="0">
            <a:spAutoFit/>
          </a:bodyPr>
          <a:lstStyle/>
          <a:p>
            <a:pPr>
              <a:spcAft>
                <a:spcPts val="600"/>
              </a:spcAft>
            </a:pPr>
            <a:r>
              <a:rPr lang="en-GB" sz="1100" b="1" dirty="0">
                <a:solidFill>
                  <a:srgbClr val="0070C0"/>
                </a:solidFill>
              </a:rPr>
              <a:t>What are we improving?</a:t>
            </a:r>
            <a:endParaRPr lang="en-US" sz="1100" dirty="0">
              <a:solidFill>
                <a:srgbClr val="0070C0"/>
              </a:solidFill>
            </a:endParaRPr>
          </a:p>
          <a:p>
            <a:pPr>
              <a:spcAft>
                <a:spcPts val="400"/>
              </a:spcAft>
            </a:pPr>
            <a:r>
              <a:rPr lang="en-US" sz="1100" dirty="0"/>
              <a:t>The Trust currently has an underlying deficit of c.£42m and is in NHSEI Financial Special Measures. Our aim is to return to a sustainable surplus position which will support the Trust exiting financial special measures and enable investment in the estate and Trust infrastructure.</a:t>
            </a:r>
            <a:br>
              <a:rPr lang="en-US" sz="1100" dirty="0"/>
            </a:br>
            <a:r>
              <a:rPr lang="en-US" sz="1100" dirty="0"/>
              <a:t>A key driver of our financial position is our spend on pay and the level of temporary staffing, resulting in high levels of spend to agencies for employing our staff. Reducing the proportion of the workforce employed through agencies would have a material benefit on our I&amp;E position.</a:t>
            </a:r>
          </a:p>
          <a:p>
            <a:pPr>
              <a:spcAft>
                <a:spcPts val="400"/>
              </a:spcAft>
            </a:pPr>
            <a:r>
              <a:rPr lang="en-US" sz="1100" dirty="0"/>
              <a:t>There is evidence that reducing the reliance on temporary workers in the NHS improves the quality of care, with fewer incidents and improved clinical outcomes. </a:t>
            </a:r>
          </a:p>
          <a:p>
            <a:pPr>
              <a:spcAft>
                <a:spcPts val="400"/>
              </a:spcAft>
            </a:pPr>
            <a:r>
              <a:rPr lang="en-US" sz="1100" dirty="0"/>
              <a:t>We had managed to reduce our agency spend over the last few years. The pressure on staff during the Covid-19 pandemic has stalled progress but we plan to continue our improvement over the next financial year.</a:t>
            </a:r>
            <a:endParaRPr lang="en-US" sz="1100" b="1" dirty="0"/>
          </a:p>
        </p:txBody>
      </p:sp>
      <p:sp>
        <p:nvSpPr>
          <p:cNvPr id="16" name="Freeform: Shape 15">
            <a:extLst>
              <a:ext uri="{FF2B5EF4-FFF2-40B4-BE49-F238E27FC236}">
                <a16:creationId xmlns:a16="http://schemas.microsoft.com/office/drawing/2014/main" id="{9ECF7DEB-32C4-404C-AA50-50F05DF1E0D9}"/>
              </a:ext>
            </a:extLst>
          </p:cNvPr>
          <p:cNvSpPr>
            <a:spLocks/>
          </p:cNvSpPr>
          <p:nvPr/>
        </p:nvSpPr>
        <p:spPr>
          <a:xfrm>
            <a:off x="243840" y="1302574"/>
            <a:ext cx="6217200" cy="23423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E34214F6-A1FB-4B8C-A3CB-AF9B4A090BAE}"/>
              </a:ext>
            </a:extLst>
          </p:cNvPr>
          <p:cNvSpPr txBox="1">
            <a:spLocks/>
          </p:cNvSpPr>
          <p:nvPr/>
        </p:nvSpPr>
        <p:spPr>
          <a:xfrm>
            <a:off x="342265" y="3942973"/>
            <a:ext cx="6040873" cy="1995418"/>
          </a:xfrm>
          <a:prstGeom prst="rect">
            <a:avLst/>
          </a:prstGeom>
          <a:noFill/>
          <a:ln>
            <a:noFill/>
          </a:ln>
        </p:spPr>
        <p:txBody>
          <a:bodyPr wrap="square" lIns="0" tIns="0" rIns="0" bIns="0" rtlCol="0">
            <a:spAutoFit/>
          </a:bodyPr>
          <a:lstStyle/>
          <a:p>
            <a:pPr>
              <a:spcAft>
                <a:spcPts val="500"/>
              </a:spcAft>
            </a:pPr>
            <a:r>
              <a:rPr lang="en-GB" sz="1100" b="1" dirty="0">
                <a:solidFill>
                  <a:srgbClr val="0070C0"/>
                </a:solidFill>
              </a:rPr>
              <a:t>How will we do it?</a:t>
            </a:r>
            <a:endParaRPr lang="en-US" sz="1100" dirty="0">
              <a:solidFill>
                <a:srgbClr val="0070C0"/>
              </a:solidFill>
            </a:endParaRPr>
          </a:p>
          <a:p>
            <a:pPr marL="180000" indent="-180000">
              <a:lnSpc>
                <a:spcPct val="95000"/>
              </a:lnSpc>
              <a:spcAft>
                <a:spcPts val="400"/>
              </a:spcAft>
              <a:buFont typeface="Arial" panose="020B0604020202020204" pitchFamily="34" charset="0"/>
              <a:buChar char="•"/>
            </a:pPr>
            <a:r>
              <a:rPr lang="en-US" sz="1100" dirty="0"/>
              <a:t>Special attention on recruiting to posts where recruitment has previously been challenging, using an overseas nursing recruitment programme and working in partnership with the Kent and Medway STP Recruitment &amp; Retention workstream</a:t>
            </a:r>
          </a:p>
          <a:p>
            <a:pPr marL="180000" indent="-180000">
              <a:lnSpc>
                <a:spcPct val="95000"/>
              </a:lnSpc>
              <a:spcAft>
                <a:spcPts val="400"/>
              </a:spcAft>
              <a:buFont typeface="Arial" panose="020B0604020202020204" pitchFamily="34" charset="0"/>
              <a:buChar char="•"/>
            </a:pPr>
            <a:r>
              <a:rPr lang="en-US" sz="1100" spc="-20" dirty="0"/>
              <a:t>Having equitable rates of pay for agency staff with all internal locum bookings for Consultants and SAS Doctors online via the East Kent Bank Connect Portal in line with all other staff groups.</a:t>
            </a:r>
          </a:p>
          <a:p>
            <a:pPr marL="180000" indent="-180000">
              <a:lnSpc>
                <a:spcPct val="95000"/>
              </a:lnSpc>
              <a:spcAft>
                <a:spcPts val="400"/>
              </a:spcAft>
              <a:buFont typeface="Arial" panose="020B0604020202020204" pitchFamily="34" charset="0"/>
              <a:buChar char="•"/>
            </a:pPr>
            <a:r>
              <a:rPr lang="en-US" sz="1100" spc="-20" dirty="0"/>
              <a:t>Establish a central booking team and ensure all bookings are routed through this, move existing staff to a direct engagement model through Liaison and agree and align capped rates</a:t>
            </a:r>
            <a:br>
              <a:rPr lang="en-US" sz="1100" spc="-20" dirty="0"/>
            </a:br>
            <a:r>
              <a:rPr lang="en-US" sz="1100" spc="-20" dirty="0"/>
              <a:t>across system</a:t>
            </a:r>
          </a:p>
          <a:p>
            <a:pPr marL="180000" indent="-180000">
              <a:lnSpc>
                <a:spcPct val="95000"/>
              </a:lnSpc>
              <a:spcAft>
                <a:spcPts val="400"/>
              </a:spcAft>
              <a:buFont typeface="Arial" panose="020B0604020202020204" pitchFamily="34" charset="0"/>
              <a:buChar char="•"/>
            </a:pPr>
            <a:r>
              <a:rPr lang="en-US" sz="1100" dirty="0"/>
              <a:t>Improve planning when booking additional shifts by using the rostering system effectively, with comprehensive booking six weeks in advance </a:t>
            </a:r>
          </a:p>
        </p:txBody>
      </p:sp>
      <p:sp>
        <p:nvSpPr>
          <p:cNvPr id="23" name="Freeform: Shape 22">
            <a:extLst>
              <a:ext uri="{FF2B5EF4-FFF2-40B4-BE49-F238E27FC236}">
                <a16:creationId xmlns:a16="http://schemas.microsoft.com/office/drawing/2014/main" id="{433D0D84-CF40-4E87-A70D-E51EC39CDD68}"/>
              </a:ext>
            </a:extLst>
          </p:cNvPr>
          <p:cNvSpPr/>
          <p:nvPr/>
        </p:nvSpPr>
        <p:spPr>
          <a:xfrm>
            <a:off x="243840" y="3890985"/>
            <a:ext cx="6217200" cy="2090715"/>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5485FC4-596A-42E0-932E-DB971B7DC7C1}"/>
              </a:ext>
            </a:extLst>
          </p:cNvPr>
          <p:cNvSpPr>
            <a:spLocks/>
          </p:cNvSpPr>
          <p:nvPr/>
        </p:nvSpPr>
        <p:spPr>
          <a:xfrm>
            <a:off x="6762720" y="1268761"/>
            <a:ext cx="2138400" cy="4631530"/>
          </a:xfrm>
          <a:prstGeom prst="rect">
            <a:avLst/>
          </a:prstGeom>
          <a:solidFill>
            <a:srgbClr val="DB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CD776897-F033-4BF1-805A-47295E5DC0AE}"/>
              </a:ext>
            </a:extLst>
          </p:cNvPr>
          <p:cNvGrpSpPr/>
          <p:nvPr/>
        </p:nvGrpSpPr>
        <p:grpSpPr>
          <a:xfrm>
            <a:off x="6880438" y="1977009"/>
            <a:ext cx="1891467" cy="677108"/>
            <a:chOff x="6880438" y="1659599"/>
            <a:chExt cx="1891467" cy="677108"/>
          </a:xfrm>
          <a:solidFill>
            <a:srgbClr val="DBEFFF"/>
          </a:solidFill>
        </p:grpSpPr>
        <p:sp>
          <p:nvSpPr>
            <p:cNvPr id="41" name="Oval 40">
              <a:extLst>
                <a:ext uri="{FF2B5EF4-FFF2-40B4-BE49-F238E27FC236}">
                  <a16:creationId xmlns:a16="http://schemas.microsoft.com/office/drawing/2014/main" id="{9FCDED49-DF78-49C5-8A61-CE06443FD1BE}"/>
                </a:ext>
              </a:extLst>
            </p:cNvPr>
            <p:cNvSpPr/>
            <p:nvPr/>
          </p:nvSpPr>
          <p:spPr>
            <a:xfrm>
              <a:off x="6880438" y="1659599"/>
              <a:ext cx="405421" cy="405421"/>
            </a:xfrm>
            <a:prstGeom prst="ellipse">
              <a:avLst/>
            </a:prstGeom>
            <a:grp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2" name="Text Box 2">
              <a:extLst>
                <a:ext uri="{FF2B5EF4-FFF2-40B4-BE49-F238E27FC236}">
                  <a16:creationId xmlns:a16="http://schemas.microsoft.com/office/drawing/2014/main" id="{15CAC145-B9E8-451C-929B-EC8584B18B88}"/>
                </a:ext>
              </a:extLst>
            </p:cNvPr>
            <p:cNvSpPr txBox="1">
              <a:spLocks noChangeArrowheads="1"/>
            </p:cNvSpPr>
            <p:nvPr/>
          </p:nvSpPr>
          <p:spPr bwMode="auto">
            <a:xfrm>
              <a:off x="7368540" y="1659599"/>
              <a:ext cx="1403365" cy="677108"/>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Temporary staffing as a proportion of total Trust WTE being less than 4%</a:t>
              </a:r>
            </a:p>
          </p:txBody>
        </p:sp>
      </p:grpSp>
      <p:grpSp>
        <p:nvGrpSpPr>
          <p:cNvPr id="43" name="Group 42">
            <a:extLst>
              <a:ext uri="{FF2B5EF4-FFF2-40B4-BE49-F238E27FC236}">
                <a16:creationId xmlns:a16="http://schemas.microsoft.com/office/drawing/2014/main" id="{879E3296-4B9A-4044-8622-561582B86242}"/>
              </a:ext>
            </a:extLst>
          </p:cNvPr>
          <p:cNvGrpSpPr/>
          <p:nvPr/>
        </p:nvGrpSpPr>
        <p:grpSpPr>
          <a:xfrm>
            <a:off x="6880438" y="2836960"/>
            <a:ext cx="1891467" cy="1015663"/>
            <a:chOff x="6880438" y="2459699"/>
            <a:chExt cx="1891467" cy="1015663"/>
          </a:xfrm>
          <a:solidFill>
            <a:srgbClr val="DBEFFF"/>
          </a:solidFill>
        </p:grpSpPr>
        <p:sp>
          <p:nvSpPr>
            <p:cNvPr id="44" name="Oval 43">
              <a:extLst>
                <a:ext uri="{FF2B5EF4-FFF2-40B4-BE49-F238E27FC236}">
                  <a16:creationId xmlns:a16="http://schemas.microsoft.com/office/drawing/2014/main" id="{779E46B4-8715-46CA-A14B-F5B8E03CA781}"/>
                </a:ext>
              </a:extLst>
            </p:cNvPr>
            <p:cNvSpPr/>
            <p:nvPr/>
          </p:nvSpPr>
          <p:spPr>
            <a:xfrm>
              <a:off x="6880438" y="2459699"/>
              <a:ext cx="405421" cy="405421"/>
            </a:xfrm>
            <a:prstGeom prst="ellipse">
              <a:avLst/>
            </a:prstGeom>
            <a:grp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2</a:t>
              </a:r>
            </a:p>
          </p:txBody>
        </p:sp>
        <p:sp>
          <p:nvSpPr>
            <p:cNvPr id="45" name="Text Box 2">
              <a:extLst>
                <a:ext uri="{FF2B5EF4-FFF2-40B4-BE49-F238E27FC236}">
                  <a16:creationId xmlns:a16="http://schemas.microsoft.com/office/drawing/2014/main" id="{DB6DBD96-08C9-4AE8-AA8D-95ECCD33F928}"/>
                </a:ext>
              </a:extLst>
            </p:cNvPr>
            <p:cNvSpPr txBox="1">
              <a:spLocks noChangeArrowheads="1"/>
            </p:cNvSpPr>
            <p:nvPr/>
          </p:nvSpPr>
          <p:spPr bwMode="auto">
            <a:xfrm>
              <a:off x="7368540" y="2459699"/>
              <a:ext cx="1403365" cy="1015663"/>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cs typeface="Arial" panose="020B0604020202020204" pitchFamily="34" charset="0"/>
                </a:rPr>
                <a:t>The level of absolute spend on agency staffing by care group being less than the equivalent month in the previous year</a:t>
              </a:r>
            </a:p>
          </p:txBody>
        </p:sp>
      </p:grpSp>
      <p:grpSp>
        <p:nvGrpSpPr>
          <p:cNvPr id="46" name="Group 45">
            <a:extLst>
              <a:ext uri="{FF2B5EF4-FFF2-40B4-BE49-F238E27FC236}">
                <a16:creationId xmlns:a16="http://schemas.microsoft.com/office/drawing/2014/main" id="{1786F2E2-8EEA-4A1F-A069-4D16B114812B}"/>
              </a:ext>
            </a:extLst>
          </p:cNvPr>
          <p:cNvGrpSpPr/>
          <p:nvPr/>
        </p:nvGrpSpPr>
        <p:grpSpPr>
          <a:xfrm>
            <a:off x="6880438" y="3959683"/>
            <a:ext cx="1891467" cy="1246320"/>
            <a:chOff x="6880438" y="3137879"/>
            <a:chExt cx="1891467" cy="1246320"/>
          </a:xfrm>
          <a:solidFill>
            <a:srgbClr val="DBEFFF"/>
          </a:solidFill>
        </p:grpSpPr>
        <p:sp>
          <p:nvSpPr>
            <p:cNvPr id="47" name="Oval 46">
              <a:extLst>
                <a:ext uri="{FF2B5EF4-FFF2-40B4-BE49-F238E27FC236}">
                  <a16:creationId xmlns:a16="http://schemas.microsoft.com/office/drawing/2014/main" id="{449EAD22-193F-4EC0-B822-9182A0BAA00E}"/>
                </a:ext>
              </a:extLst>
            </p:cNvPr>
            <p:cNvSpPr/>
            <p:nvPr/>
          </p:nvSpPr>
          <p:spPr>
            <a:xfrm>
              <a:off x="6880438" y="3137879"/>
              <a:ext cx="405421" cy="405421"/>
            </a:xfrm>
            <a:prstGeom prst="ellipse">
              <a:avLst/>
            </a:prstGeom>
            <a:grpFill/>
            <a:ln w="63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3</a:t>
              </a:r>
            </a:p>
          </p:txBody>
        </p:sp>
        <p:sp>
          <p:nvSpPr>
            <p:cNvPr id="48" name="Text Box 2">
              <a:extLst>
                <a:ext uri="{FF2B5EF4-FFF2-40B4-BE49-F238E27FC236}">
                  <a16:creationId xmlns:a16="http://schemas.microsoft.com/office/drawing/2014/main" id="{4D362CB3-1788-4858-8640-2A86093F615F}"/>
                </a:ext>
              </a:extLst>
            </p:cNvPr>
            <p:cNvSpPr txBox="1">
              <a:spLocks noChangeArrowheads="1"/>
            </p:cNvSpPr>
            <p:nvPr/>
          </p:nvSpPr>
          <p:spPr bwMode="auto">
            <a:xfrm>
              <a:off x="7368540" y="3199259"/>
              <a:ext cx="1403365" cy="1184940"/>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The percentage of hours worked which were filled by the Bank against the total number of hours worked by all agency staff being 95%</a:t>
              </a:r>
            </a:p>
          </p:txBody>
        </p:sp>
      </p:grpSp>
      <p:sp>
        <p:nvSpPr>
          <p:cNvPr id="49" name="TextBox 48">
            <a:extLst>
              <a:ext uri="{FF2B5EF4-FFF2-40B4-BE49-F238E27FC236}">
                <a16:creationId xmlns:a16="http://schemas.microsoft.com/office/drawing/2014/main" id="{89F3B1DF-4CA3-492C-AC59-0A54BF19DB62}"/>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0070C0"/>
                </a:solidFill>
              </a:rPr>
              <a:t>How are we measuring it? </a:t>
            </a:r>
          </a:p>
        </p:txBody>
      </p:sp>
      <p:sp>
        <p:nvSpPr>
          <p:cNvPr id="27" name="Rectangle: Rounded Corners 26">
            <a:extLst>
              <a:ext uri="{FF2B5EF4-FFF2-40B4-BE49-F238E27FC236}">
                <a16:creationId xmlns:a16="http://schemas.microsoft.com/office/drawing/2014/main" id="{7905324A-7D65-4F55-BB32-309F103E7DEC}"/>
              </a:ext>
            </a:extLst>
          </p:cNvPr>
          <p:cNvSpPr/>
          <p:nvPr/>
        </p:nvSpPr>
        <p:spPr>
          <a:xfrm>
            <a:off x="250826" y="135187"/>
            <a:ext cx="2727960" cy="381000"/>
          </a:xfrm>
          <a:prstGeom prst="roundRect">
            <a:avLst>
              <a:gd name="adj" fmla="val 26667"/>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Sustainability</a:t>
            </a:r>
          </a:p>
        </p:txBody>
      </p:sp>
    </p:spTree>
    <p:extLst>
      <p:ext uri="{BB962C8B-B14F-4D97-AF65-F5344CB8AC3E}">
        <p14:creationId xmlns:p14="http://schemas.microsoft.com/office/powerpoint/2010/main" val="422312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C7DB594-0B7C-4AD6-AB7A-DBF1CF8B5CB1}"/>
              </a:ext>
            </a:extLst>
          </p:cNvPr>
          <p:cNvSpPr txBox="1">
            <a:spLocks/>
          </p:cNvSpPr>
          <p:nvPr/>
        </p:nvSpPr>
        <p:spPr>
          <a:xfrm>
            <a:off x="342266" y="1386705"/>
            <a:ext cx="6029959" cy="2154436"/>
          </a:xfrm>
          <a:prstGeom prst="rect">
            <a:avLst/>
          </a:prstGeom>
          <a:noFill/>
          <a:ln>
            <a:noFill/>
          </a:ln>
        </p:spPr>
        <p:txBody>
          <a:bodyPr wrap="square" lIns="0" tIns="0" rIns="0" bIns="0" rtlCol="0">
            <a:spAutoFit/>
          </a:bodyPr>
          <a:lstStyle/>
          <a:p>
            <a:pPr>
              <a:spcAft>
                <a:spcPts val="600"/>
              </a:spcAft>
            </a:pPr>
            <a:r>
              <a:rPr lang="en-GB" sz="1100" b="1" dirty="0">
                <a:solidFill>
                  <a:srgbClr val="0070C0"/>
                </a:solidFill>
              </a:rPr>
              <a:t>What are we improving?</a:t>
            </a:r>
            <a:endParaRPr lang="en-US" sz="1100" b="1" dirty="0">
              <a:solidFill>
                <a:srgbClr val="0070C0"/>
              </a:solidFill>
            </a:endParaRPr>
          </a:p>
          <a:p>
            <a:pPr>
              <a:spcAft>
                <a:spcPts val="600"/>
              </a:spcAft>
            </a:pPr>
            <a:r>
              <a:rPr lang="en-US" sz="1100" dirty="0"/>
              <a:t>Sustainability is more than being financial stable. Being environmentally sustainable is a key aim of the Trust.</a:t>
            </a:r>
          </a:p>
          <a:p>
            <a:pPr>
              <a:spcAft>
                <a:spcPts val="600"/>
              </a:spcAft>
            </a:pPr>
            <a:r>
              <a:rPr lang="en-US" sz="1100" dirty="0"/>
              <a:t>Implementing environmentally sustainable principles and reducing our greenhouse gas emissions is better for the environment, saves money and reflects our values.</a:t>
            </a:r>
          </a:p>
          <a:p>
            <a:pPr>
              <a:spcAft>
                <a:spcPts val="600"/>
              </a:spcAft>
            </a:pPr>
            <a:r>
              <a:rPr lang="en-US" sz="1100" dirty="0"/>
              <a:t>Until recently the Trust’s carbon emission was 17,003 tonnes of carbon dioxide emitted (tCO2e) this is made up of:</a:t>
            </a:r>
          </a:p>
          <a:p>
            <a:pPr marL="180000" indent="-180000">
              <a:spcAft>
                <a:spcPts val="600"/>
              </a:spcAft>
              <a:buFont typeface="Arial" panose="020B0604020202020204" pitchFamily="34" charset="0"/>
              <a:buChar char="•"/>
            </a:pPr>
            <a:r>
              <a:rPr lang="en-US" sz="1100" dirty="0"/>
              <a:t>Direct emissions: natural gas</a:t>
            </a:r>
          </a:p>
          <a:p>
            <a:pPr marL="180000" indent="-180000">
              <a:spcAft>
                <a:spcPts val="600"/>
              </a:spcAft>
              <a:buFont typeface="Arial" panose="020B0604020202020204" pitchFamily="34" charset="0"/>
              <a:buChar char="•"/>
            </a:pPr>
            <a:r>
              <a:rPr lang="en-US" sz="1100" dirty="0"/>
              <a:t>Indirect emissions: from electricity consumption and water</a:t>
            </a:r>
          </a:p>
          <a:p>
            <a:pPr marL="180000" indent="-180000">
              <a:spcAft>
                <a:spcPts val="600"/>
              </a:spcAft>
              <a:buFont typeface="Arial" panose="020B0604020202020204" pitchFamily="34" charset="0"/>
              <a:buChar char="•"/>
            </a:pPr>
            <a:r>
              <a:rPr lang="en-US" sz="1100" dirty="0"/>
              <a:t>Indirect emissions: car travel and waste (paper consumption to be determined)</a:t>
            </a:r>
          </a:p>
        </p:txBody>
      </p:sp>
      <p:sp>
        <p:nvSpPr>
          <p:cNvPr id="14" name="Freeform: Shape 13">
            <a:extLst>
              <a:ext uri="{FF2B5EF4-FFF2-40B4-BE49-F238E27FC236}">
                <a16:creationId xmlns:a16="http://schemas.microsoft.com/office/drawing/2014/main" id="{45CF8B1E-95D5-4F6F-9840-2086B9476695}"/>
              </a:ext>
            </a:extLst>
          </p:cNvPr>
          <p:cNvSpPr>
            <a:spLocks/>
          </p:cNvSpPr>
          <p:nvPr/>
        </p:nvSpPr>
        <p:spPr>
          <a:xfrm>
            <a:off x="243840" y="1302574"/>
            <a:ext cx="6272848" cy="2431226"/>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CD8DBEBC-BC0B-4A9E-B63B-B2006674776D}"/>
              </a:ext>
            </a:extLst>
          </p:cNvPr>
          <p:cNvSpPr txBox="1">
            <a:spLocks/>
          </p:cNvSpPr>
          <p:nvPr/>
        </p:nvSpPr>
        <p:spPr>
          <a:xfrm>
            <a:off x="342265" y="4263504"/>
            <a:ext cx="6029959" cy="648896"/>
          </a:xfrm>
          <a:prstGeom prst="rect">
            <a:avLst/>
          </a:prstGeom>
          <a:noFill/>
          <a:ln>
            <a:noFill/>
          </a:ln>
        </p:spPr>
        <p:txBody>
          <a:bodyPr wrap="square" lIns="0" tIns="0" rIns="0" bIns="0" rtlCol="0">
            <a:spAutoFit/>
          </a:bodyPr>
          <a:lstStyle/>
          <a:p>
            <a:pPr>
              <a:spcAft>
                <a:spcPts val="600"/>
              </a:spcAft>
            </a:pPr>
            <a:r>
              <a:rPr lang="en-GB" sz="1100" b="1" dirty="0">
                <a:solidFill>
                  <a:srgbClr val="0070C0"/>
                </a:solidFill>
              </a:rPr>
              <a:t>How will we do it?</a:t>
            </a:r>
          </a:p>
          <a:p>
            <a:pPr marL="180000" indent="-180000">
              <a:spcAft>
                <a:spcPts val="500"/>
              </a:spcAft>
              <a:buFont typeface="Arial" panose="020B0604020202020204" pitchFamily="34" charset="0"/>
              <a:buChar char="•"/>
            </a:pPr>
            <a:r>
              <a:rPr lang="en-US" sz="1100" dirty="0"/>
              <a:t>Reduce the amount of incinerated waste </a:t>
            </a:r>
          </a:p>
          <a:p>
            <a:pPr marL="180000" indent="-180000">
              <a:spcAft>
                <a:spcPts val="500"/>
              </a:spcAft>
              <a:buFont typeface="Arial" panose="020B0604020202020204" pitchFamily="34" charset="0"/>
              <a:buChar char="•"/>
            </a:pPr>
            <a:r>
              <a:rPr lang="en-US" sz="1100" dirty="0"/>
              <a:t>Increase the amount of recycled waste</a:t>
            </a:r>
          </a:p>
        </p:txBody>
      </p:sp>
      <p:sp>
        <p:nvSpPr>
          <p:cNvPr id="21" name="Freeform: Shape 20">
            <a:extLst>
              <a:ext uri="{FF2B5EF4-FFF2-40B4-BE49-F238E27FC236}">
                <a16:creationId xmlns:a16="http://schemas.microsoft.com/office/drawing/2014/main" id="{357DF124-E5A4-4ABF-A920-FDB233CCCA25}"/>
              </a:ext>
            </a:extLst>
          </p:cNvPr>
          <p:cNvSpPr>
            <a:spLocks/>
          </p:cNvSpPr>
          <p:nvPr/>
        </p:nvSpPr>
        <p:spPr>
          <a:xfrm>
            <a:off x="243840" y="4173695"/>
            <a:ext cx="6272848" cy="1134905"/>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B648900C-AC6F-4145-A713-04668E5A78F0}"/>
              </a:ext>
            </a:extLst>
          </p:cNvPr>
          <p:cNvSpPr>
            <a:spLocks noGrp="1"/>
          </p:cNvSpPr>
          <p:nvPr>
            <p:ph type="title"/>
          </p:nvPr>
        </p:nvSpPr>
        <p:spPr>
          <a:xfrm>
            <a:off x="250826" y="540845"/>
            <a:ext cx="6599680" cy="215444"/>
          </a:xfrm>
        </p:spPr>
        <p:txBody>
          <a:bodyPr>
            <a:spAutoFit/>
          </a:bodyPr>
          <a:lstStyle/>
          <a:p>
            <a:r>
              <a:rPr lang="en-US" sz="1400" dirty="0">
                <a:solidFill>
                  <a:srgbClr val="0070C0"/>
                </a:solidFill>
              </a:rPr>
              <a:t>Reducing our carbon footprint – Trust Lead: Liz Shutler</a:t>
            </a:r>
          </a:p>
        </p:txBody>
      </p:sp>
      <p:sp>
        <p:nvSpPr>
          <p:cNvPr id="37" name="Rectangle 36">
            <a:extLst>
              <a:ext uri="{FF2B5EF4-FFF2-40B4-BE49-F238E27FC236}">
                <a16:creationId xmlns:a16="http://schemas.microsoft.com/office/drawing/2014/main" id="{E51FC911-D7E2-42E0-BF81-85F736655BF1}"/>
              </a:ext>
            </a:extLst>
          </p:cNvPr>
          <p:cNvSpPr>
            <a:spLocks/>
          </p:cNvSpPr>
          <p:nvPr/>
        </p:nvSpPr>
        <p:spPr>
          <a:xfrm>
            <a:off x="6762720" y="1268761"/>
            <a:ext cx="2138400" cy="4631530"/>
          </a:xfrm>
          <a:prstGeom prst="rect">
            <a:avLst/>
          </a:prstGeom>
          <a:solidFill>
            <a:srgbClr val="DB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8" name="Group 37">
            <a:extLst>
              <a:ext uri="{FF2B5EF4-FFF2-40B4-BE49-F238E27FC236}">
                <a16:creationId xmlns:a16="http://schemas.microsoft.com/office/drawing/2014/main" id="{FE292298-840A-43DA-A5B1-1965528AE13D}"/>
              </a:ext>
            </a:extLst>
          </p:cNvPr>
          <p:cNvGrpSpPr/>
          <p:nvPr/>
        </p:nvGrpSpPr>
        <p:grpSpPr>
          <a:xfrm>
            <a:off x="6880438" y="1977009"/>
            <a:ext cx="1891467" cy="1354217"/>
            <a:chOff x="6880438" y="1659599"/>
            <a:chExt cx="1891467" cy="1354217"/>
          </a:xfrm>
          <a:solidFill>
            <a:srgbClr val="DBEFFF"/>
          </a:solidFill>
        </p:grpSpPr>
        <p:sp>
          <p:nvSpPr>
            <p:cNvPr id="39" name="Oval 38">
              <a:extLst>
                <a:ext uri="{FF2B5EF4-FFF2-40B4-BE49-F238E27FC236}">
                  <a16:creationId xmlns:a16="http://schemas.microsoft.com/office/drawing/2014/main" id="{41281712-691C-4133-86DB-BD44D3FB8CB7}"/>
                </a:ext>
              </a:extLst>
            </p:cNvPr>
            <p:cNvSpPr/>
            <p:nvPr/>
          </p:nvSpPr>
          <p:spPr>
            <a:xfrm>
              <a:off x="6880438" y="1659599"/>
              <a:ext cx="405421" cy="405421"/>
            </a:xfrm>
            <a:prstGeom prst="ellipse">
              <a:avLst/>
            </a:prstGeom>
            <a:grpFill/>
            <a:ln w="6350">
              <a:solidFill>
                <a:srgbClr val="0072C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1</a:t>
              </a:r>
            </a:p>
          </p:txBody>
        </p:sp>
        <p:sp>
          <p:nvSpPr>
            <p:cNvPr id="40" name="Text Box 2">
              <a:extLst>
                <a:ext uri="{FF2B5EF4-FFF2-40B4-BE49-F238E27FC236}">
                  <a16:creationId xmlns:a16="http://schemas.microsoft.com/office/drawing/2014/main" id="{E2262376-D54C-46E0-AE4D-B7C63EDB1373}"/>
                </a:ext>
              </a:extLst>
            </p:cNvPr>
            <p:cNvSpPr txBox="1">
              <a:spLocks noChangeArrowheads="1"/>
            </p:cNvSpPr>
            <p:nvPr/>
          </p:nvSpPr>
          <p:spPr bwMode="auto">
            <a:xfrm>
              <a:off x="7368540" y="1659599"/>
              <a:ext cx="1403365" cy="1354217"/>
            </a:xfrm>
            <a:prstGeom prst="rect">
              <a:avLst/>
            </a:prstGeom>
            <a:grpFill/>
            <a:ln w="9525">
              <a:noFill/>
              <a:miter lim="800000"/>
              <a:headEnd/>
              <a:tailEnd/>
            </a:ln>
          </p:spPr>
          <p:txBody>
            <a:bodyPr rot="0" vert="horz" wrap="square" lIns="0" tIns="0" rIns="0" bIns="0" anchor="t" anchorCtr="0">
              <a:spAutoFit/>
            </a:bodyPr>
            <a:lstStyle/>
            <a:p>
              <a:pPr>
                <a:spcAft>
                  <a:spcPts val="600"/>
                </a:spcAft>
              </a:pPr>
              <a:r>
                <a:rPr lang="en-GB" sz="1100" dirty="0">
                  <a:latin typeface="+mj-lt"/>
                  <a:cs typeface="Arial" panose="020B0604020202020204" pitchFamily="34" charset="0"/>
                </a:rPr>
                <a:t>The vision of the trust is to reduce CO2 emissions to 0 over 10 years. We start this by reducing our CO2 emissions to 14,100 tCO2e (↓12%) by March 2021</a:t>
              </a:r>
            </a:p>
          </p:txBody>
        </p:sp>
      </p:grpSp>
      <p:sp>
        <p:nvSpPr>
          <p:cNvPr id="47" name="TextBox 46">
            <a:extLst>
              <a:ext uri="{FF2B5EF4-FFF2-40B4-BE49-F238E27FC236}">
                <a16:creationId xmlns:a16="http://schemas.microsoft.com/office/drawing/2014/main" id="{979F7741-CB13-4A96-A3A1-5EC6C6F72F66}"/>
              </a:ext>
            </a:extLst>
          </p:cNvPr>
          <p:cNvSpPr txBox="1"/>
          <p:nvPr/>
        </p:nvSpPr>
        <p:spPr>
          <a:xfrm>
            <a:off x="6723786" y="1342951"/>
            <a:ext cx="1980491" cy="261610"/>
          </a:xfrm>
          <a:prstGeom prst="rect">
            <a:avLst/>
          </a:prstGeom>
          <a:noFill/>
        </p:spPr>
        <p:txBody>
          <a:bodyPr wrap="square" rtlCol="0">
            <a:spAutoFit/>
          </a:bodyPr>
          <a:lstStyle/>
          <a:p>
            <a:r>
              <a:rPr lang="en-GB" sz="1100" b="1" dirty="0">
                <a:solidFill>
                  <a:srgbClr val="0070C0"/>
                </a:solidFill>
              </a:rPr>
              <a:t>How are we measuring it? </a:t>
            </a:r>
          </a:p>
        </p:txBody>
      </p:sp>
      <p:sp>
        <p:nvSpPr>
          <p:cNvPr id="26" name="Rectangle: Rounded Corners 25">
            <a:extLst>
              <a:ext uri="{FF2B5EF4-FFF2-40B4-BE49-F238E27FC236}">
                <a16:creationId xmlns:a16="http://schemas.microsoft.com/office/drawing/2014/main" id="{9FB5E9EA-5532-4D60-8DA3-6CD20677A3B4}"/>
              </a:ext>
            </a:extLst>
          </p:cNvPr>
          <p:cNvSpPr/>
          <p:nvPr/>
        </p:nvSpPr>
        <p:spPr>
          <a:xfrm>
            <a:off x="250826" y="135187"/>
            <a:ext cx="2727960" cy="381000"/>
          </a:xfrm>
          <a:prstGeom prst="roundRect">
            <a:avLst>
              <a:gd name="adj" fmla="val 26667"/>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2000" b="1" dirty="0"/>
              <a:t>Our Sustainability</a:t>
            </a:r>
          </a:p>
        </p:txBody>
      </p:sp>
    </p:spTree>
    <p:extLst>
      <p:ext uri="{BB962C8B-B14F-4D97-AF65-F5344CB8AC3E}">
        <p14:creationId xmlns:p14="http://schemas.microsoft.com/office/powerpoint/2010/main" val="1201199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E5D6-FCF9-45FD-B509-5C5B6DF3B613}"/>
              </a:ext>
            </a:extLst>
          </p:cNvPr>
          <p:cNvSpPr>
            <a:spLocks noGrp="1"/>
          </p:cNvSpPr>
          <p:nvPr>
            <p:ph type="title"/>
          </p:nvPr>
        </p:nvSpPr>
        <p:spPr>
          <a:xfrm>
            <a:off x="250826" y="188914"/>
            <a:ext cx="6931024" cy="576262"/>
          </a:xfrm>
        </p:spPr>
        <p:txBody>
          <a:bodyPr>
            <a:normAutofit/>
          </a:bodyPr>
          <a:lstStyle/>
          <a:p>
            <a:r>
              <a:rPr lang="en-GB" dirty="0"/>
              <a:t>We Care Governance Framework</a:t>
            </a:r>
          </a:p>
        </p:txBody>
      </p:sp>
      <p:sp>
        <p:nvSpPr>
          <p:cNvPr id="3" name="TextBox 2">
            <a:extLst>
              <a:ext uri="{FF2B5EF4-FFF2-40B4-BE49-F238E27FC236}">
                <a16:creationId xmlns:a16="http://schemas.microsoft.com/office/drawing/2014/main" id="{A857BCEC-69B3-4D1D-B718-3B0145A6A66F}"/>
              </a:ext>
            </a:extLst>
          </p:cNvPr>
          <p:cNvSpPr txBox="1"/>
          <p:nvPr/>
        </p:nvSpPr>
        <p:spPr>
          <a:xfrm>
            <a:off x="250826" y="1710211"/>
            <a:ext cx="6481762" cy="4724370"/>
          </a:xfrm>
          <a:prstGeom prst="rect">
            <a:avLst/>
          </a:prstGeom>
          <a:noFill/>
        </p:spPr>
        <p:txBody>
          <a:bodyPr wrap="square" lIns="91440" tIns="45720" rIns="91440" bIns="45720" rtlCol="0" anchor="t">
            <a:spAutoFit/>
          </a:bodyPr>
          <a:lstStyle/>
          <a:p>
            <a:r>
              <a:rPr lang="en-GB" sz="1100" b="1" dirty="0"/>
              <a:t>The We Care programme will be governed by a set of principles that align to the principle of “inch-wide, mile deep” to support focus. There are two parts of the We Care performance management system, one aims to deliver continuous improvement and one to manage performance. </a:t>
            </a:r>
          </a:p>
          <a:p>
            <a:endParaRPr lang="en-GB" sz="1100" b="1" dirty="0"/>
          </a:p>
          <a:p>
            <a:pPr marL="171450" indent="-171450">
              <a:buFont typeface="Arial" panose="020B0604020202020204" pitchFamily="34" charset="0"/>
              <a:buChar char="•"/>
            </a:pPr>
            <a:r>
              <a:rPr lang="en-GB" sz="1100" dirty="0"/>
              <a:t>On a monthly basis there are performance review meetings from Board to Ward. These monitor performance using an agreed scorecard, reporting on both root cause analysis and associated actions. </a:t>
            </a:r>
          </a:p>
          <a:p>
            <a:pPr marL="179705" indent="-179705">
              <a:spcBef>
                <a:spcPts val="600"/>
              </a:spcBef>
              <a:spcAft>
                <a:spcPts val="600"/>
              </a:spcAft>
              <a:buFont typeface="Arial" panose="020B0604020202020204" pitchFamily="34" charset="0"/>
              <a:buChar char="•"/>
            </a:pPr>
            <a:r>
              <a:rPr lang="en-GB" sz="1100" dirty="0"/>
              <a:t>On a weekly basis there are:</a:t>
            </a:r>
          </a:p>
          <a:p>
            <a:pPr marL="636905" lvl="1" indent="-179705">
              <a:spcBef>
                <a:spcPts val="600"/>
              </a:spcBef>
              <a:spcAft>
                <a:spcPts val="600"/>
              </a:spcAft>
              <a:buFont typeface="Arial" panose="020B0604020202020204" pitchFamily="34" charset="0"/>
              <a:buChar char="•"/>
            </a:pPr>
            <a:r>
              <a:rPr lang="en-GB" sz="1100" dirty="0"/>
              <a:t>Executive team meetings with a rotating focus monitor True North, Strategic Initiatives, Breakthrough Objectives and Trust Priority Improvement projects. See reporting format on the right</a:t>
            </a:r>
          </a:p>
          <a:p>
            <a:pPr marL="636905" lvl="1" indent="-179705">
              <a:spcBef>
                <a:spcPts val="600"/>
              </a:spcBef>
              <a:spcAft>
                <a:spcPts val="600"/>
              </a:spcAft>
              <a:buFont typeface="Arial" panose="020B0604020202020204" pitchFamily="34" charset="0"/>
              <a:buChar char="•"/>
            </a:pPr>
            <a:r>
              <a:rPr lang="en-GB" sz="1100" dirty="0"/>
              <a:t>For each Breakthrough Objective the relevant Exec SRO holds a meeting to drive improvement.</a:t>
            </a:r>
          </a:p>
          <a:p>
            <a:pPr marL="628650" lvl="1" indent="-171450">
              <a:spcBef>
                <a:spcPts val="600"/>
              </a:spcBef>
              <a:spcAft>
                <a:spcPts val="600"/>
              </a:spcAft>
              <a:buFont typeface="Arial" panose="020B0604020202020204" pitchFamily="34" charset="0"/>
              <a:buChar char="•"/>
            </a:pPr>
            <a:r>
              <a:rPr lang="en-GB" sz="1100" dirty="0"/>
              <a:t>Driver Meetings within each Care Group that focus on improving their priority areas.</a:t>
            </a:r>
          </a:p>
          <a:p>
            <a:pPr marL="179705" indent="-179705">
              <a:spcBef>
                <a:spcPts val="600"/>
              </a:spcBef>
              <a:spcAft>
                <a:spcPts val="600"/>
              </a:spcAft>
              <a:buFont typeface="Arial" panose="020B0604020202020204" pitchFamily="34" charset="0"/>
              <a:buChar char="•"/>
            </a:pPr>
            <a:r>
              <a:rPr lang="en-GB" sz="1100" dirty="0"/>
              <a:t>On a daily basis every ward/team holds an Improvement Huddle that drives bottom up improvement.</a:t>
            </a:r>
          </a:p>
          <a:p>
            <a:pPr marL="179705" indent="-179705">
              <a:spcBef>
                <a:spcPts val="600"/>
              </a:spcBef>
              <a:spcAft>
                <a:spcPts val="600"/>
              </a:spcAft>
              <a:buFont typeface="Arial" panose="020B0604020202020204" pitchFamily="34" charset="0"/>
              <a:buChar char="•"/>
            </a:pPr>
            <a:r>
              <a:rPr lang="en-GB" sz="1100" dirty="0"/>
              <a:t>Support will be provided by the Centre of Excellence team with oversight from the Transformation Director </a:t>
            </a:r>
          </a:p>
          <a:p>
            <a:pPr>
              <a:spcBef>
                <a:spcPts val="600"/>
              </a:spcBef>
              <a:spcAft>
                <a:spcPts val="600"/>
              </a:spcAft>
            </a:pPr>
            <a:r>
              <a:rPr lang="en-GB" sz="1100" dirty="0"/>
              <a:t>The We Care performance management system is outlined on the following page.</a:t>
            </a:r>
          </a:p>
          <a:p>
            <a:pPr marL="171450" indent="-171450">
              <a:spcAft>
                <a:spcPts val="600"/>
              </a:spcAft>
              <a:buFont typeface="Arial" panose="020B0604020202020204" pitchFamily="34" charset="0"/>
              <a:buChar char="•"/>
            </a:pPr>
            <a:endParaRPr lang="en-GB" sz="1100" dirty="0"/>
          </a:p>
        </p:txBody>
      </p:sp>
      <p:pic>
        <p:nvPicPr>
          <p:cNvPr id="4" name="Picture 3">
            <a:extLst>
              <a:ext uri="{FF2B5EF4-FFF2-40B4-BE49-F238E27FC236}">
                <a16:creationId xmlns:a16="http://schemas.microsoft.com/office/drawing/2014/main" id="{2C75EBF5-C2CE-4A8A-B7FF-79A9C9C980E1}"/>
              </a:ext>
            </a:extLst>
          </p:cNvPr>
          <p:cNvPicPr>
            <a:picLocks noChangeAspect="1"/>
          </p:cNvPicPr>
          <p:nvPr/>
        </p:nvPicPr>
        <p:blipFill rotWithShape="1">
          <a:blip r:embed="rId2"/>
          <a:srcRect t="13606" r="71106"/>
          <a:stretch/>
        </p:blipFill>
        <p:spPr>
          <a:xfrm>
            <a:off x="7079352" y="2196784"/>
            <a:ext cx="1669360" cy="3340415"/>
          </a:xfrm>
          <a:prstGeom prst="rect">
            <a:avLst/>
          </a:prstGeom>
        </p:spPr>
      </p:pic>
      <p:sp>
        <p:nvSpPr>
          <p:cNvPr id="6" name="TextBox 5">
            <a:extLst>
              <a:ext uri="{FF2B5EF4-FFF2-40B4-BE49-F238E27FC236}">
                <a16:creationId xmlns:a16="http://schemas.microsoft.com/office/drawing/2014/main" id="{C5FAA487-45FA-4139-B714-93FF3DDF6658}"/>
              </a:ext>
            </a:extLst>
          </p:cNvPr>
          <p:cNvSpPr txBox="1"/>
          <p:nvPr/>
        </p:nvSpPr>
        <p:spPr>
          <a:xfrm>
            <a:off x="250826" y="1004888"/>
            <a:ext cx="8497887" cy="600164"/>
          </a:xfrm>
          <a:prstGeom prst="rect">
            <a:avLst/>
          </a:prstGeom>
          <a:noFill/>
        </p:spPr>
        <p:txBody>
          <a:bodyPr wrap="square" lIns="91440" tIns="45720" rIns="91440" bIns="45720" rtlCol="0" anchor="t">
            <a:spAutoFit/>
          </a:bodyPr>
          <a:lstStyle/>
          <a:p>
            <a:r>
              <a:rPr lang="en-GB" sz="1100" dirty="0"/>
              <a:t>Governance arrangements supporting the Integrated Improvement Plant for the Trust are grouped under two structures. The first of these is the We Care Performance Management System, and the second is the governance arrangements for the Trust’s Priority Improvement Project.</a:t>
            </a:r>
          </a:p>
        </p:txBody>
      </p:sp>
      <p:sp>
        <p:nvSpPr>
          <p:cNvPr id="5" name="TextBox 4">
            <a:extLst>
              <a:ext uri="{FF2B5EF4-FFF2-40B4-BE49-F238E27FC236}">
                <a16:creationId xmlns:a16="http://schemas.microsoft.com/office/drawing/2014/main" id="{3AA88036-68AE-4413-9EAC-965E47A8DE0C}"/>
              </a:ext>
            </a:extLst>
          </p:cNvPr>
          <p:cNvSpPr txBox="1"/>
          <p:nvPr/>
        </p:nvSpPr>
        <p:spPr>
          <a:xfrm>
            <a:off x="7079353" y="1930400"/>
            <a:ext cx="1669360" cy="369332"/>
          </a:xfrm>
          <a:prstGeom prst="rect">
            <a:avLst/>
          </a:prstGeom>
          <a:noFill/>
        </p:spPr>
        <p:txBody>
          <a:bodyPr wrap="square" rtlCol="0">
            <a:spAutoFit/>
          </a:bodyPr>
          <a:lstStyle/>
          <a:p>
            <a:pPr algn="ctr"/>
            <a:r>
              <a:rPr lang="en-GB" sz="900" dirty="0"/>
              <a:t>Executive team reporting format</a:t>
            </a:r>
          </a:p>
        </p:txBody>
      </p:sp>
    </p:spTree>
    <p:extLst>
      <p:ext uri="{BB962C8B-B14F-4D97-AF65-F5344CB8AC3E}">
        <p14:creationId xmlns:p14="http://schemas.microsoft.com/office/powerpoint/2010/main" val="364532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549F-9121-449A-9435-35FF41FA0CE8}"/>
              </a:ext>
            </a:extLst>
          </p:cNvPr>
          <p:cNvSpPr>
            <a:spLocks noGrp="1"/>
          </p:cNvSpPr>
          <p:nvPr>
            <p:ph type="title"/>
          </p:nvPr>
        </p:nvSpPr>
        <p:spPr/>
        <p:txBody>
          <a:bodyPr>
            <a:normAutofit/>
          </a:bodyPr>
          <a:lstStyle/>
          <a:p>
            <a:r>
              <a:rPr lang="en-GB" sz="2000" dirty="0"/>
              <a:t>We Care Performance Management System</a:t>
            </a:r>
          </a:p>
        </p:txBody>
      </p:sp>
      <p:grpSp>
        <p:nvGrpSpPr>
          <p:cNvPr id="50" name="Group 49">
            <a:extLst>
              <a:ext uri="{FF2B5EF4-FFF2-40B4-BE49-F238E27FC236}">
                <a16:creationId xmlns:a16="http://schemas.microsoft.com/office/drawing/2014/main" id="{E52898A0-9FF7-48B2-B1ED-D9C1DECF60A6}"/>
              </a:ext>
            </a:extLst>
          </p:cNvPr>
          <p:cNvGrpSpPr/>
          <p:nvPr/>
        </p:nvGrpSpPr>
        <p:grpSpPr>
          <a:xfrm>
            <a:off x="3955641" y="4252447"/>
            <a:ext cx="730665" cy="466460"/>
            <a:chOff x="3230087" y="5589369"/>
            <a:chExt cx="730665" cy="466460"/>
          </a:xfrm>
        </p:grpSpPr>
        <p:sp>
          <p:nvSpPr>
            <p:cNvPr id="52" name="Freeform 54">
              <a:extLst>
                <a:ext uri="{FF2B5EF4-FFF2-40B4-BE49-F238E27FC236}">
                  <a16:creationId xmlns:a16="http://schemas.microsoft.com/office/drawing/2014/main" id="{0B1E08F6-0172-4A51-AD8D-A80B8C4FDA9F}"/>
                </a:ext>
              </a:extLst>
            </p:cNvPr>
            <p:cNvSpPr>
              <a:spLocks/>
            </p:cNvSpPr>
            <p:nvPr/>
          </p:nvSpPr>
          <p:spPr bwMode="auto">
            <a:xfrm>
              <a:off x="3309044" y="5589369"/>
              <a:ext cx="449303" cy="241698"/>
            </a:xfrm>
            <a:custGeom>
              <a:avLst/>
              <a:gdLst/>
              <a:ahLst/>
              <a:cxnLst>
                <a:cxn ang="0">
                  <a:pos x="109" y="335"/>
                </a:cxn>
                <a:cxn ang="0">
                  <a:pos x="113" y="335"/>
                </a:cxn>
                <a:cxn ang="0">
                  <a:pos x="114" y="335"/>
                </a:cxn>
                <a:cxn ang="0">
                  <a:pos x="120" y="335"/>
                </a:cxn>
                <a:cxn ang="0">
                  <a:pos x="171" y="325"/>
                </a:cxn>
                <a:cxn ang="0">
                  <a:pos x="230" y="272"/>
                </a:cxn>
                <a:cxn ang="0">
                  <a:pos x="254" y="186"/>
                </a:cxn>
                <a:cxn ang="0">
                  <a:pos x="294" y="150"/>
                </a:cxn>
                <a:cxn ang="0">
                  <a:pos x="298" y="150"/>
                </a:cxn>
                <a:cxn ang="0">
                  <a:pos x="310" y="106"/>
                </a:cxn>
                <a:cxn ang="0">
                  <a:pos x="333" y="113"/>
                </a:cxn>
                <a:cxn ang="0">
                  <a:pos x="320" y="159"/>
                </a:cxn>
                <a:cxn ang="0">
                  <a:pos x="325" y="165"/>
                </a:cxn>
                <a:cxn ang="0">
                  <a:pos x="334" y="194"/>
                </a:cxn>
                <a:cxn ang="0">
                  <a:pos x="237" y="380"/>
                </a:cxn>
                <a:cxn ang="0">
                  <a:pos x="144" y="414"/>
                </a:cxn>
                <a:cxn ang="0">
                  <a:pos x="144" y="592"/>
                </a:cxn>
                <a:cxn ang="0">
                  <a:pos x="956" y="592"/>
                </a:cxn>
                <a:cxn ang="0">
                  <a:pos x="956" y="0"/>
                </a:cxn>
                <a:cxn ang="0">
                  <a:pos x="0" y="0"/>
                </a:cxn>
                <a:cxn ang="0">
                  <a:pos x="0" y="123"/>
                </a:cxn>
                <a:cxn ang="0">
                  <a:pos x="22" y="120"/>
                </a:cxn>
                <a:cxn ang="0">
                  <a:pos x="44" y="123"/>
                </a:cxn>
                <a:cxn ang="0">
                  <a:pos x="105" y="166"/>
                </a:cxn>
                <a:cxn ang="0">
                  <a:pos x="118" y="240"/>
                </a:cxn>
                <a:cxn ang="0">
                  <a:pos x="22" y="316"/>
                </a:cxn>
                <a:cxn ang="0">
                  <a:pos x="0" y="313"/>
                </a:cxn>
                <a:cxn ang="0">
                  <a:pos x="0" y="335"/>
                </a:cxn>
                <a:cxn ang="0">
                  <a:pos x="105" y="335"/>
                </a:cxn>
                <a:cxn ang="0">
                  <a:pos x="109" y="335"/>
                </a:cxn>
              </a:cxnLst>
              <a:rect l="0" t="0" r="r" b="b"/>
              <a:pathLst>
                <a:path w="956" h="592">
                  <a:moveTo>
                    <a:pt x="109" y="335"/>
                  </a:moveTo>
                  <a:cubicBezTo>
                    <a:pt x="110" y="335"/>
                    <a:pt x="112" y="335"/>
                    <a:pt x="113" y="335"/>
                  </a:cubicBezTo>
                  <a:cubicBezTo>
                    <a:pt x="114" y="335"/>
                    <a:pt x="114" y="335"/>
                    <a:pt x="114" y="335"/>
                  </a:cubicBezTo>
                  <a:cubicBezTo>
                    <a:pt x="115" y="335"/>
                    <a:pt x="117" y="335"/>
                    <a:pt x="120" y="335"/>
                  </a:cubicBezTo>
                  <a:cubicBezTo>
                    <a:pt x="128" y="335"/>
                    <a:pt x="149" y="334"/>
                    <a:pt x="171" y="325"/>
                  </a:cubicBezTo>
                  <a:cubicBezTo>
                    <a:pt x="197" y="314"/>
                    <a:pt x="216" y="297"/>
                    <a:pt x="230" y="272"/>
                  </a:cubicBezTo>
                  <a:cubicBezTo>
                    <a:pt x="243" y="249"/>
                    <a:pt x="251" y="220"/>
                    <a:pt x="254" y="186"/>
                  </a:cubicBezTo>
                  <a:cubicBezTo>
                    <a:pt x="256" y="166"/>
                    <a:pt x="273" y="150"/>
                    <a:pt x="294" y="150"/>
                  </a:cubicBezTo>
                  <a:cubicBezTo>
                    <a:pt x="295" y="150"/>
                    <a:pt x="296" y="150"/>
                    <a:pt x="298" y="150"/>
                  </a:cubicBezTo>
                  <a:cubicBezTo>
                    <a:pt x="310" y="106"/>
                    <a:pt x="310" y="106"/>
                    <a:pt x="310" y="106"/>
                  </a:cubicBezTo>
                  <a:cubicBezTo>
                    <a:pt x="333" y="113"/>
                    <a:pt x="333" y="113"/>
                    <a:pt x="333" y="113"/>
                  </a:cubicBezTo>
                  <a:cubicBezTo>
                    <a:pt x="320" y="159"/>
                    <a:pt x="320" y="159"/>
                    <a:pt x="320" y="159"/>
                  </a:cubicBezTo>
                  <a:cubicBezTo>
                    <a:pt x="322" y="161"/>
                    <a:pt x="323" y="163"/>
                    <a:pt x="325" y="165"/>
                  </a:cubicBezTo>
                  <a:cubicBezTo>
                    <a:pt x="332" y="173"/>
                    <a:pt x="335" y="183"/>
                    <a:pt x="334" y="194"/>
                  </a:cubicBezTo>
                  <a:cubicBezTo>
                    <a:pt x="326" y="278"/>
                    <a:pt x="292" y="344"/>
                    <a:pt x="237" y="380"/>
                  </a:cubicBezTo>
                  <a:cubicBezTo>
                    <a:pt x="210" y="399"/>
                    <a:pt x="178" y="410"/>
                    <a:pt x="144" y="414"/>
                  </a:cubicBezTo>
                  <a:cubicBezTo>
                    <a:pt x="144" y="592"/>
                    <a:pt x="144" y="592"/>
                    <a:pt x="144" y="592"/>
                  </a:cubicBezTo>
                  <a:cubicBezTo>
                    <a:pt x="956" y="592"/>
                    <a:pt x="956" y="592"/>
                    <a:pt x="956" y="592"/>
                  </a:cubicBezTo>
                  <a:cubicBezTo>
                    <a:pt x="956" y="0"/>
                    <a:pt x="956" y="0"/>
                    <a:pt x="956" y="0"/>
                  </a:cubicBezTo>
                  <a:cubicBezTo>
                    <a:pt x="0" y="0"/>
                    <a:pt x="0" y="0"/>
                    <a:pt x="0" y="0"/>
                  </a:cubicBezTo>
                  <a:cubicBezTo>
                    <a:pt x="0" y="123"/>
                    <a:pt x="0" y="123"/>
                    <a:pt x="0" y="123"/>
                  </a:cubicBezTo>
                  <a:cubicBezTo>
                    <a:pt x="7" y="121"/>
                    <a:pt x="15" y="120"/>
                    <a:pt x="22" y="120"/>
                  </a:cubicBezTo>
                  <a:cubicBezTo>
                    <a:pt x="30" y="120"/>
                    <a:pt x="37" y="121"/>
                    <a:pt x="44" y="123"/>
                  </a:cubicBezTo>
                  <a:cubicBezTo>
                    <a:pt x="70" y="128"/>
                    <a:pt x="92" y="144"/>
                    <a:pt x="105" y="166"/>
                  </a:cubicBezTo>
                  <a:cubicBezTo>
                    <a:pt x="119" y="188"/>
                    <a:pt x="124" y="215"/>
                    <a:pt x="118" y="240"/>
                  </a:cubicBezTo>
                  <a:cubicBezTo>
                    <a:pt x="107" y="285"/>
                    <a:pt x="68" y="316"/>
                    <a:pt x="22" y="316"/>
                  </a:cubicBezTo>
                  <a:cubicBezTo>
                    <a:pt x="15" y="316"/>
                    <a:pt x="7" y="315"/>
                    <a:pt x="0" y="313"/>
                  </a:cubicBezTo>
                  <a:cubicBezTo>
                    <a:pt x="0" y="335"/>
                    <a:pt x="0" y="335"/>
                    <a:pt x="0" y="335"/>
                  </a:cubicBezTo>
                  <a:cubicBezTo>
                    <a:pt x="105" y="335"/>
                    <a:pt x="105" y="335"/>
                    <a:pt x="105" y="335"/>
                  </a:cubicBezTo>
                  <a:cubicBezTo>
                    <a:pt x="106" y="335"/>
                    <a:pt x="108" y="335"/>
                    <a:pt x="109" y="335"/>
                  </a:cubicBezTo>
                  <a:close/>
                </a:path>
              </a:pathLst>
            </a:custGeom>
            <a:solidFill>
              <a:srgbClr val="FFFFFF"/>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53" name="Freeform 55">
              <a:extLst>
                <a:ext uri="{FF2B5EF4-FFF2-40B4-BE49-F238E27FC236}">
                  <a16:creationId xmlns:a16="http://schemas.microsoft.com/office/drawing/2014/main" id="{7C7C5B01-994C-480A-BC13-A80A8990AB2D}"/>
                </a:ext>
              </a:extLst>
            </p:cNvPr>
            <p:cNvSpPr>
              <a:spLocks/>
            </p:cNvSpPr>
            <p:nvPr/>
          </p:nvSpPr>
          <p:spPr bwMode="auto">
            <a:xfrm>
              <a:off x="3272855" y="5641336"/>
              <a:ext cx="93057" cy="77441"/>
            </a:xfrm>
            <a:custGeom>
              <a:avLst/>
              <a:gdLst/>
              <a:ahLst/>
              <a:cxnLst>
                <a:cxn ang="0">
                  <a:pos x="187" y="111"/>
                </a:cxn>
                <a:cxn ang="0">
                  <a:pos x="120" y="3"/>
                </a:cxn>
                <a:cxn ang="0">
                  <a:pos x="77" y="4"/>
                </a:cxn>
                <a:cxn ang="0">
                  <a:pos x="12" y="71"/>
                </a:cxn>
                <a:cxn ang="0">
                  <a:pos x="77" y="178"/>
                </a:cxn>
                <a:cxn ang="0">
                  <a:pos x="79" y="179"/>
                </a:cxn>
                <a:cxn ang="0">
                  <a:pos x="187" y="111"/>
                </a:cxn>
              </a:cxnLst>
              <a:rect l="0" t="0" r="r" b="b"/>
              <a:pathLst>
                <a:path w="198" h="190">
                  <a:moveTo>
                    <a:pt x="187" y="111"/>
                  </a:moveTo>
                  <a:cubicBezTo>
                    <a:pt x="198" y="63"/>
                    <a:pt x="168" y="15"/>
                    <a:pt x="120" y="3"/>
                  </a:cubicBezTo>
                  <a:cubicBezTo>
                    <a:pt x="105" y="0"/>
                    <a:pt x="91" y="0"/>
                    <a:pt x="77" y="4"/>
                  </a:cubicBezTo>
                  <a:cubicBezTo>
                    <a:pt x="46" y="12"/>
                    <a:pt x="19" y="37"/>
                    <a:pt x="12" y="71"/>
                  </a:cubicBezTo>
                  <a:cubicBezTo>
                    <a:pt x="0" y="118"/>
                    <a:pt x="30" y="166"/>
                    <a:pt x="77" y="178"/>
                  </a:cubicBezTo>
                  <a:cubicBezTo>
                    <a:pt x="78" y="178"/>
                    <a:pt x="78" y="178"/>
                    <a:pt x="79" y="179"/>
                  </a:cubicBezTo>
                  <a:cubicBezTo>
                    <a:pt x="127" y="190"/>
                    <a:pt x="176" y="160"/>
                    <a:pt x="187" y="111"/>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54" name="Freeform 56">
              <a:extLst>
                <a:ext uri="{FF2B5EF4-FFF2-40B4-BE49-F238E27FC236}">
                  <a16:creationId xmlns:a16="http://schemas.microsoft.com/office/drawing/2014/main" id="{D9063C98-D9A7-4F17-93EF-1FFA48611D88}"/>
                </a:ext>
              </a:extLst>
            </p:cNvPr>
            <p:cNvSpPr>
              <a:spLocks/>
            </p:cNvSpPr>
            <p:nvPr/>
          </p:nvSpPr>
          <p:spPr bwMode="auto">
            <a:xfrm>
              <a:off x="3230087" y="5653564"/>
              <a:ext cx="232641" cy="360916"/>
            </a:xfrm>
            <a:custGeom>
              <a:avLst/>
              <a:gdLst/>
              <a:ahLst/>
              <a:cxnLst>
                <a:cxn ang="0">
                  <a:pos x="88" y="463"/>
                </a:cxn>
                <a:cxn ang="0">
                  <a:pos x="112" y="475"/>
                </a:cxn>
                <a:cxn ang="0">
                  <a:pos x="125" y="480"/>
                </a:cxn>
                <a:cxn ang="0">
                  <a:pos x="140" y="484"/>
                </a:cxn>
                <a:cxn ang="0">
                  <a:pos x="179" y="463"/>
                </a:cxn>
                <a:cxn ang="0">
                  <a:pos x="168" y="428"/>
                </a:cxn>
                <a:cxn ang="0">
                  <a:pos x="151" y="421"/>
                </a:cxn>
                <a:cxn ang="0">
                  <a:pos x="145" y="419"/>
                </a:cxn>
                <a:cxn ang="0">
                  <a:pos x="139" y="417"/>
                </a:cxn>
                <a:cxn ang="0">
                  <a:pos x="133" y="414"/>
                </a:cxn>
                <a:cxn ang="0">
                  <a:pos x="128" y="412"/>
                </a:cxn>
                <a:cxn ang="0">
                  <a:pos x="123" y="409"/>
                </a:cxn>
                <a:cxn ang="0">
                  <a:pos x="118" y="407"/>
                </a:cxn>
                <a:cxn ang="0">
                  <a:pos x="114" y="404"/>
                </a:cxn>
                <a:cxn ang="0">
                  <a:pos x="110" y="402"/>
                </a:cxn>
                <a:cxn ang="0">
                  <a:pos x="84" y="378"/>
                </a:cxn>
                <a:cxn ang="0">
                  <a:pos x="64" y="324"/>
                </a:cxn>
                <a:cxn ang="0">
                  <a:pos x="82" y="270"/>
                </a:cxn>
                <a:cxn ang="0">
                  <a:pos x="88" y="370"/>
                </a:cxn>
                <a:cxn ang="0">
                  <a:pos x="160" y="415"/>
                </a:cxn>
                <a:cxn ang="0">
                  <a:pos x="184" y="434"/>
                </a:cxn>
                <a:cxn ang="0">
                  <a:pos x="187" y="465"/>
                </a:cxn>
                <a:cxn ang="0">
                  <a:pos x="137" y="492"/>
                </a:cxn>
                <a:cxn ang="0">
                  <a:pos x="88" y="834"/>
                </a:cxn>
                <a:cxn ang="0">
                  <a:pos x="186" y="834"/>
                </a:cxn>
                <a:cxn ang="0">
                  <a:pos x="205" y="521"/>
                </a:cxn>
                <a:cxn ang="0">
                  <a:pos x="254" y="884"/>
                </a:cxn>
                <a:cxn ang="0">
                  <a:pos x="304" y="435"/>
                </a:cxn>
                <a:cxn ang="0">
                  <a:pos x="400" y="217"/>
                </a:cxn>
                <a:cxn ang="0">
                  <a:pos x="485" y="11"/>
                </a:cxn>
                <a:cxn ang="0">
                  <a:pos x="463" y="1"/>
                </a:cxn>
                <a:cxn ang="0">
                  <a:pos x="405" y="119"/>
                </a:cxn>
                <a:cxn ang="0">
                  <a:pos x="288" y="186"/>
                </a:cxn>
                <a:cxn ang="0">
                  <a:pos x="280" y="186"/>
                </a:cxn>
                <a:cxn ang="0">
                  <a:pos x="277" y="186"/>
                </a:cxn>
                <a:cxn ang="0">
                  <a:pos x="168" y="186"/>
                </a:cxn>
                <a:cxn ang="0">
                  <a:pos x="112" y="186"/>
                </a:cxn>
                <a:cxn ang="0">
                  <a:pos x="32" y="231"/>
                </a:cxn>
                <a:cxn ang="0">
                  <a:pos x="34" y="419"/>
                </a:cxn>
              </a:cxnLst>
              <a:rect l="0" t="0" r="r" b="b"/>
              <a:pathLst>
                <a:path w="495" h="884">
                  <a:moveTo>
                    <a:pt x="80" y="458"/>
                  </a:moveTo>
                  <a:cubicBezTo>
                    <a:pt x="82" y="460"/>
                    <a:pt x="85" y="461"/>
                    <a:pt x="88" y="463"/>
                  </a:cubicBezTo>
                  <a:cubicBezTo>
                    <a:pt x="88" y="463"/>
                    <a:pt x="88" y="463"/>
                    <a:pt x="88" y="463"/>
                  </a:cubicBezTo>
                  <a:cubicBezTo>
                    <a:pt x="95" y="467"/>
                    <a:pt x="103" y="471"/>
                    <a:pt x="112" y="475"/>
                  </a:cubicBezTo>
                  <a:cubicBezTo>
                    <a:pt x="112" y="475"/>
                    <a:pt x="112" y="475"/>
                    <a:pt x="112" y="475"/>
                  </a:cubicBezTo>
                  <a:cubicBezTo>
                    <a:pt x="116" y="477"/>
                    <a:pt x="121" y="478"/>
                    <a:pt x="125" y="480"/>
                  </a:cubicBezTo>
                  <a:cubicBezTo>
                    <a:pt x="125" y="480"/>
                    <a:pt x="126" y="480"/>
                    <a:pt x="127" y="480"/>
                  </a:cubicBezTo>
                  <a:cubicBezTo>
                    <a:pt x="131" y="482"/>
                    <a:pt x="135" y="483"/>
                    <a:pt x="140" y="484"/>
                  </a:cubicBezTo>
                  <a:cubicBezTo>
                    <a:pt x="143" y="485"/>
                    <a:pt x="146" y="486"/>
                    <a:pt x="149" y="486"/>
                  </a:cubicBezTo>
                  <a:cubicBezTo>
                    <a:pt x="163" y="486"/>
                    <a:pt x="175" y="477"/>
                    <a:pt x="179" y="463"/>
                  </a:cubicBezTo>
                  <a:cubicBezTo>
                    <a:pt x="182" y="453"/>
                    <a:pt x="180" y="443"/>
                    <a:pt x="175" y="435"/>
                  </a:cubicBezTo>
                  <a:cubicBezTo>
                    <a:pt x="173" y="432"/>
                    <a:pt x="171" y="430"/>
                    <a:pt x="168" y="428"/>
                  </a:cubicBezTo>
                  <a:cubicBezTo>
                    <a:pt x="165" y="426"/>
                    <a:pt x="161" y="424"/>
                    <a:pt x="158" y="423"/>
                  </a:cubicBezTo>
                  <a:cubicBezTo>
                    <a:pt x="155" y="422"/>
                    <a:pt x="153" y="422"/>
                    <a:pt x="151" y="421"/>
                  </a:cubicBezTo>
                  <a:cubicBezTo>
                    <a:pt x="150" y="421"/>
                    <a:pt x="150" y="420"/>
                    <a:pt x="149" y="420"/>
                  </a:cubicBezTo>
                  <a:cubicBezTo>
                    <a:pt x="148" y="420"/>
                    <a:pt x="146" y="419"/>
                    <a:pt x="145" y="419"/>
                  </a:cubicBezTo>
                  <a:cubicBezTo>
                    <a:pt x="144" y="418"/>
                    <a:pt x="143" y="418"/>
                    <a:pt x="142" y="418"/>
                  </a:cubicBezTo>
                  <a:cubicBezTo>
                    <a:pt x="141" y="417"/>
                    <a:pt x="140" y="417"/>
                    <a:pt x="139" y="417"/>
                  </a:cubicBezTo>
                  <a:cubicBezTo>
                    <a:pt x="138" y="416"/>
                    <a:pt x="137" y="416"/>
                    <a:pt x="136" y="415"/>
                  </a:cubicBezTo>
                  <a:cubicBezTo>
                    <a:pt x="135" y="415"/>
                    <a:pt x="134" y="415"/>
                    <a:pt x="133" y="414"/>
                  </a:cubicBezTo>
                  <a:cubicBezTo>
                    <a:pt x="132" y="414"/>
                    <a:pt x="131" y="413"/>
                    <a:pt x="131" y="413"/>
                  </a:cubicBezTo>
                  <a:cubicBezTo>
                    <a:pt x="130" y="413"/>
                    <a:pt x="129" y="412"/>
                    <a:pt x="128" y="412"/>
                  </a:cubicBezTo>
                  <a:cubicBezTo>
                    <a:pt x="127" y="411"/>
                    <a:pt x="126" y="411"/>
                    <a:pt x="125" y="411"/>
                  </a:cubicBezTo>
                  <a:cubicBezTo>
                    <a:pt x="124" y="410"/>
                    <a:pt x="124" y="410"/>
                    <a:pt x="123" y="409"/>
                  </a:cubicBezTo>
                  <a:cubicBezTo>
                    <a:pt x="122" y="409"/>
                    <a:pt x="121" y="408"/>
                    <a:pt x="120" y="408"/>
                  </a:cubicBezTo>
                  <a:cubicBezTo>
                    <a:pt x="120" y="408"/>
                    <a:pt x="119" y="407"/>
                    <a:pt x="118" y="407"/>
                  </a:cubicBezTo>
                  <a:cubicBezTo>
                    <a:pt x="117" y="406"/>
                    <a:pt x="116" y="406"/>
                    <a:pt x="115" y="405"/>
                  </a:cubicBezTo>
                  <a:cubicBezTo>
                    <a:pt x="115" y="405"/>
                    <a:pt x="114" y="405"/>
                    <a:pt x="114" y="404"/>
                  </a:cubicBezTo>
                  <a:cubicBezTo>
                    <a:pt x="113" y="404"/>
                    <a:pt x="112" y="403"/>
                    <a:pt x="111" y="403"/>
                  </a:cubicBezTo>
                  <a:cubicBezTo>
                    <a:pt x="111" y="402"/>
                    <a:pt x="110" y="402"/>
                    <a:pt x="110" y="402"/>
                  </a:cubicBezTo>
                  <a:cubicBezTo>
                    <a:pt x="101" y="396"/>
                    <a:pt x="93" y="390"/>
                    <a:pt x="88" y="383"/>
                  </a:cubicBezTo>
                  <a:cubicBezTo>
                    <a:pt x="86" y="382"/>
                    <a:pt x="85" y="380"/>
                    <a:pt x="84" y="378"/>
                  </a:cubicBezTo>
                  <a:cubicBezTo>
                    <a:pt x="82" y="377"/>
                    <a:pt x="81" y="375"/>
                    <a:pt x="80" y="373"/>
                  </a:cubicBezTo>
                  <a:cubicBezTo>
                    <a:pt x="69" y="357"/>
                    <a:pt x="64" y="341"/>
                    <a:pt x="64" y="324"/>
                  </a:cubicBezTo>
                  <a:cubicBezTo>
                    <a:pt x="64" y="306"/>
                    <a:pt x="70" y="288"/>
                    <a:pt x="80" y="274"/>
                  </a:cubicBezTo>
                  <a:cubicBezTo>
                    <a:pt x="80" y="273"/>
                    <a:pt x="81" y="271"/>
                    <a:pt x="82" y="270"/>
                  </a:cubicBezTo>
                  <a:cubicBezTo>
                    <a:pt x="84" y="268"/>
                    <a:pt x="86" y="266"/>
                    <a:pt x="88" y="265"/>
                  </a:cubicBezTo>
                  <a:cubicBezTo>
                    <a:pt x="88" y="370"/>
                    <a:pt x="88" y="370"/>
                    <a:pt x="88" y="370"/>
                  </a:cubicBezTo>
                  <a:cubicBezTo>
                    <a:pt x="88" y="371"/>
                    <a:pt x="89" y="372"/>
                    <a:pt x="90" y="373"/>
                  </a:cubicBezTo>
                  <a:cubicBezTo>
                    <a:pt x="105" y="392"/>
                    <a:pt x="128" y="406"/>
                    <a:pt x="160" y="415"/>
                  </a:cubicBezTo>
                  <a:cubicBezTo>
                    <a:pt x="163" y="416"/>
                    <a:pt x="165" y="417"/>
                    <a:pt x="168" y="419"/>
                  </a:cubicBezTo>
                  <a:cubicBezTo>
                    <a:pt x="175" y="422"/>
                    <a:pt x="180" y="428"/>
                    <a:pt x="184" y="434"/>
                  </a:cubicBezTo>
                  <a:cubicBezTo>
                    <a:pt x="184" y="435"/>
                    <a:pt x="184" y="435"/>
                    <a:pt x="184" y="435"/>
                  </a:cubicBezTo>
                  <a:cubicBezTo>
                    <a:pt x="189" y="444"/>
                    <a:pt x="190" y="455"/>
                    <a:pt x="187" y="465"/>
                  </a:cubicBezTo>
                  <a:cubicBezTo>
                    <a:pt x="182" y="482"/>
                    <a:pt x="166" y="494"/>
                    <a:pt x="149" y="494"/>
                  </a:cubicBezTo>
                  <a:cubicBezTo>
                    <a:pt x="145" y="494"/>
                    <a:pt x="141" y="493"/>
                    <a:pt x="137" y="492"/>
                  </a:cubicBezTo>
                  <a:cubicBezTo>
                    <a:pt x="119" y="487"/>
                    <a:pt x="103" y="480"/>
                    <a:pt x="88" y="472"/>
                  </a:cubicBezTo>
                  <a:cubicBezTo>
                    <a:pt x="88" y="834"/>
                    <a:pt x="88" y="834"/>
                    <a:pt x="88" y="834"/>
                  </a:cubicBezTo>
                  <a:cubicBezTo>
                    <a:pt x="88" y="862"/>
                    <a:pt x="110" y="884"/>
                    <a:pt x="137" y="884"/>
                  </a:cubicBezTo>
                  <a:cubicBezTo>
                    <a:pt x="164" y="884"/>
                    <a:pt x="186" y="862"/>
                    <a:pt x="186" y="834"/>
                  </a:cubicBezTo>
                  <a:cubicBezTo>
                    <a:pt x="186" y="521"/>
                    <a:pt x="186" y="521"/>
                    <a:pt x="186" y="521"/>
                  </a:cubicBezTo>
                  <a:cubicBezTo>
                    <a:pt x="205" y="521"/>
                    <a:pt x="205" y="521"/>
                    <a:pt x="205" y="521"/>
                  </a:cubicBezTo>
                  <a:cubicBezTo>
                    <a:pt x="205" y="834"/>
                    <a:pt x="205" y="834"/>
                    <a:pt x="205" y="834"/>
                  </a:cubicBezTo>
                  <a:cubicBezTo>
                    <a:pt x="205" y="862"/>
                    <a:pt x="227" y="884"/>
                    <a:pt x="254" y="884"/>
                  </a:cubicBezTo>
                  <a:cubicBezTo>
                    <a:pt x="282" y="884"/>
                    <a:pt x="304" y="862"/>
                    <a:pt x="304" y="834"/>
                  </a:cubicBezTo>
                  <a:cubicBezTo>
                    <a:pt x="304" y="435"/>
                    <a:pt x="304" y="435"/>
                    <a:pt x="304" y="435"/>
                  </a:cubicBezTo>
                  <a:cubicBezTo>
                    <a:pt x="304" y="250"/>
                    <a:pt x="304" y="250"/>
                    <a:pt x="304" y="250"/>
                  </a:cubicBezTo>
                  <a:cubicBezTo>
                    <a:pt x="328" y="248"/>
                    <a:pt x="365" y="241"/>
                    <a:pt x="400" y="217"/>
                  </a:cubicBezTo>
                  <a:cubicBezTo>
                    <a:pt x="445" y="187"/>
                    <a:pt x="485" y="129"/>
                    <a:pt x="494" y="36"/>
                  </a:cubicBezTo>
                  <a:cubicBezTo>
                    <a:pt x="495" y="27"/>
                    <a:pt x="491" y="18"/>
                    <a:pt x="485" y="11"/>
                  </a:cubicBezTo>
                  <a:cubicBezTo>
                    <a:pt x="480" y="6"/>
                    <a:pt x="473" y="2"/>
                    <a:pt x="465" y="1"/>
                  </a:cubicBezTo>
                  <a:cubicBezTo>
                    <a:pt x="465" y="1"/>
                    <a:pt x="464" y="1"/>
                    <a:pt x="463" y="1"/>
                  </a:cubicBezTo>
                  <a:cubicBezTo>
                    <a:pt x="446" y="0"/>
                    <a:pt x="432" y="13"/>
                    <a:pt x="430" y="30"/>
                  </a:cubicBezTo>
                  <a:cubicBezTo>
                    <a:pt x="426" y="69"/>
                    <a:pt x="417" y="98"/>
                    <a:pt x="405" y="119"/>
                  </a:cubicBezTo>
                  <a:cubicBezTo>
                    <a:pt x="387" y="150"/>
                    <a:pt x="365" y="166"/>
                    <a:pt x="342" y="176"/>
                  </a:cubicBezTo>
                  <a:cubicBezTo>
                    <a:pt x="320" y="185"/>
                    <a:pt x="299" y="186"/>
                    <a:pt x="288" y="186"/>
                  </a:cubicBezTo>
                  <a:cubicBezTo>
                    <a:pt x="285" y="186"/>
                    <a:pt x="283" y="186"/>
                    <a:pt x="281" y="186"/>
                  </a:cubicBezTo>
                  <a:cubicBezTo>
                    <a:pt x="281" y="186"/>
                    <a:pt x="280" y="186"/>
                    <a:pt x="280" y="186"/>
                  </a:cubicBezTo>
                  <a:cubicBezTo>
                    <a:pt x="280" y="186"/>
                    <a:pt x="280" y="186"/>
                    <a:pt x="280" y="186"/>
                  </a:cubicBezTo>
                  <a:cubicBezTo>
                    <a:pt x="279" y="186"/>
                    <a:pt x="278" y="186"/>
                    <a:pt x="277" y="186"/>
                  </a:cubicBezTo>
                  <a:cubicBezTo>
                    <a:pt x="276" y="186"/>
                    <a:pt x="274" y="186"/>
                    <a:pt x="273" y="186"/>
                  </a:cubicBezTo>
                  <a:cubicBezTo>
                    <a:pt x="168" y="186"/>
                    <a:pt x="168" y="186"/>
                    <a:pt x="168" y="186"/>
                  </a:cubicBezTo>
                  <a:cubicBezTo>
                    <a:pt x="118" y="186"/>
                    <a:pt x="118" y="186"/>
                    <a:pt x="118" y="186"/>
                  </a:cubicBezTo>
                  <a:cubicBezTo>
                    <a:pt x="116" y="186"/>
                    <a:pt x="114" y="186"/>
                    <a:pt x="112" y="186"/>
                  </a:cubicBezTo>
                  <a:cubicBezTo>
                    <a:pt x="104" y="187"/>
                    <a:pt x="97" y="188"/>
                    <a:pt x="90" y="190"/>
                  </a:cubicBezTo>
                  <a:cubicBezTo>
                    <a:pt x="67" y="197"/>
                    <a:pt x="47" y="212"/>
                    <a:pt x="32" y="231"/>
                  </a:cubicBezTo>
                  <a:cubicBezTo>
                    <a:pt x="12" y="256"/>
                    <a:pt x="0" y="289"/>
                    <a:pt x="0" y="324"/>
                  </a:cubicBezTo>
                  <a:cubicBezTo>
                    <a:pt x="0" y="356"/>
                    <a:pt x="10" y="390"/>
                    <a:pt x="34" y="419"/>
                  </a:cubicBezTo>
                  <a:cubicBezTo>
                    <a:pt x="46" y="434"/>
                    <a:pt x="61" y="447"/>
                    <a:pt x="80" y="458"/>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grpSp>
          <p:nvGrpSpPr>
            <p:cNvPr id="56" name="Group 55">
              <a:extLst>
                <a:ext uri="{FF2B5EF4-FFF2-40B4-BE49-F238E27FC236}">
                  <a16:creationId xmlns:a16="http://schemas.microsoft.com/office/drawing/2014/main" id="{7C6F7F3E-B41E-4138-85CB-D00503A49444}"/>
                </a:ext>
              </a:extLst>
            </p:cNvPr>
            <p:cNvGrpSpPr/>
            <p:nvPr/>
          </p:nvGrpSpPr>
          <p:grpSpPr>
            <a:xfrm>
              <a:off x="3549104" y="5708024"/>
              <a:ext cx="411648" cy="347805"/>
              <a:chOff x="2673350" y="1379538"/>
              <a:chExt cx="955675" cy="941387"/>
            </a:xfrm>
            <a:solidFill>
              <a:srgbClr val="2D2D8A">
                <a:lumMod val="60000"/>
                <a:lumOff val="40000"/>
              </a:srgbClr>
            </a:solidFill>
          </p:grpSpPr>
          <p:sp>
            <p:nvSpPr>
              <p:cNvPr id="57" name="Freeform 187">
                <a:extLst>
                  <a:ext uri="{FF2B5EF4-FFF2-40B4-BE49-F238E27FC236}">
                    <a16:creationId xmlns:a16="http://schemas.microsoft.com/office/drawing/2014/main" id="{E6AD3F4C-9082-4269-B756-E7DFE93F9A40}"/>
                  </a:ext>
                </a:extLst>
              </p:cNvPr>
              <p:cNvSpPr>
                <a:spLocks/>
              </p:cNvSpPr>
              <p:nvPr/>
            </p:nvSpPr>
            <p:spPr bwMode="auto">
              <a:xfrm>
                <a:off x="273526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58" name="Freeform 188">
                <a:extLst>
                  <a:ext uri="{FF2B5EF4-FFF2-40B4-BE49-F238E27FC236}">
                    <a16:creationId xmlns:a16="http://schemas.microsoft.com/office/drawing/2014/main" id="{AE2B1CCC-22F0-4DDA-AA51-10097384C60F}"/>
                  </a:ext>
                </a:extLst>
              </p:cNvPr>
              <p:cNvSpPr>
                <a:spLocks/>
              </p:cNvSpPr>
              <p:nvPr/>
            </p:nvSpPr>
            <p:spPr bwMode="auto">
              <a:xfrm>
                <a:off x="2832100"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3"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59" name="Freeform 189">
                <a:extLst>
                  <a:ext uri="{FF2B5EF4-FFF2-40B4-BE49-F238E27FC236}">
                    <a16:creationId xmlns:a16="http://schemas.microsoft.com/office/drawing/2014/main" id="{D6A3C72F-CF53-4DBA-BC88-F153B37433D4}"/>
                  </a:ext>
                </a:extLst>
              </p:cNvPr>
              <p:cNvSpPr>
                <a:spLocks/>
              </p:cNvSpPr>
              <p:nvPr/>
            </p:nvSpPr>
            <p:spPr bwMode="auto">
              <a:xfrm>
                <a:off x="2720975" y="1860550"/>
                <a:ext cx="211138" cy="161925"/>
              </a:xfrm>
              <a:custGeom>
                <a:avLst/>
                <a:gdLst/>
                <a:ahLst/>
                <a:cxnLst>
                  <a:cxn ang="0">
                    <a:pos x="125" y="63"/>
                  </a:cxn>
                  <a:cxn ang="0">
                    <a:pos x="106" y="69"/>
                  </a:cxn>
                  <a:cxn ang="0">
                    <a:pos x="101" y="68"/>
                  </a:cxn>
                  <a:cxn ang="0">
                    <a:pos x="96" y="69"/>
                  </a:cxn>
                  <a:cxn ang="0">
                    <a:pos x="77" y="63"/>
                  </a:cxn>
                  <a:cxn ang="0">
                    <a:pos x="5" y="0"/>
                  </a:cxn>
                  <a:cxn ang="0">
                    <a:pos x="2" y="17"/>
                  </a:cxn>
                  <a:cxn ang="0">
                    <a:pos x="0" y="42"/>
                  </a:cxn>
                  <a:cxn ang="0">
                    <a:pos x="0" y="45"/>
                  </a:cxn>
                  <a:cxn ang="0">
                    <a:pos x="10" y="139"/>
                  </a:cxn>
                  <a:cxn ang="0">
                    <a:pos x="101" y="155"/>
                  </a:cxn>
                  <a:cxn ang="0">
                    <a:pos x="132" y="150"/>
                  </a:cxn>
                  <a:cxn ang="0">
                    <a:pos x="152" y="96"/>
                  </a:cxn>
                  <a:cxn ang="0">
                    <a:pos x="160" y="145"/>
                  </a:cxn>
                  <a:cxn ang="0">
                    <a:pos x="192" y="139"/>
                  </a:cxn>
                  <a:cxn ang="0">
                    <a:pos x="202" y="45"/>
                  </a:cxn>
                  <a:cxn ang="0">
                    <a:pos x="202" y="42"/>
                  </a:cxn>
                  <a:cxn ang="0">
                    <a:pos x="200" y="17"/>
                  </a:cxn>
                  <a:cxn ang="0">
                    <a:pos x="196" y="0"/>
                  </a:cxn>
                  <a:cxn ang="0">
                    <a:pos x="125" y="63"/>
                  </a:cxn>
                </a:cxnLst>
                <a:rect l="0" t="0" r="r" b="b"/>
                <a:pathLst>
                  <a:path w="202" h="155">
                    <a:moveTo>
                      <a:pt x="125" y="63"/>
                    </a:moveTo>
                    <a:cubicBezTo>
                      <a:pt x="119" y="67"/>
                      <a:pt x="113" y="69"/>
                      <a:pt x="106" y="69"/>
                    </a:cubicBezTo>
                    <a:cubicBezTo>
                      <a:pt x="104" y="69"/>
                      <a:pt x="103" y="69"/>
                      <a:pt x="101" y="68"/>
                    </a:cubicBezTo>
                    <a:cubicBezTo>
                      <a:pt x="99" y="69"/>
                      <a:pt x="97" y="69"/>
                      <a:pt x="96" y="69"/>
                    </a:cubicBezTo>
                    <a:cubicBezTo>
                      <a:pt x="89" y="69"/>
                      <a:pt x="83" y="67"/>
                      <a:pt x="77" y="63"/>
                    </a:cubicBezTo>
                    <a:cubicBezTo>
                      <a:pt x="49" y="43"/>
                      <a:pt x="25" y="21"/>
                      <a:pt x="5" y="0"/>
                    </a:cubicBezTo>
                    <a:cubicBezTo>
                      <a:pt x="4" y="5"/>
                      <a:pt x="2" y="11"/>
                      <a:pt x="2" y="17"/>
                    </a:cubicBezTo>
                    <a:cubicBezTo>
                      <a:pt x="0" y="22"/>
                      <a:pt x="0" y="30"/>
                      <a:pt x="0" y="42"/>
                    </a:cubicBezTo>
                    <a:cubicBezTo>
                      <a:pt x="0" y="43"/>
                      <a:pt x="0" y="44"/>
                      <a:pt x="0" y="45"/>
                    </a:cubicBezTo>
                    <a:cubicBezTo>
                      <a:pt x="0" y="77"/>
                      <a:pt x="10" y="139"/>
                      <a:pt x="10" y="139"/>
                    </a:cubicBezTo>
                    <a:cubicBezTo>
                      <a:pt x="101" y="155"/>
                      <a:pt x="101" y="155"/>
                      <a:pt x="101" y="155"/>
                    </a:cubicBezTo>
                    <a:cubicBezTo>
                      <a:pt x="132" y="150"/>
                      <a:pt x="132" y="150"/>
                      <a:pt x="132" y="150"/>
                    </a:cubicBezTo>
                    <a:cubicBezTo>
                      <a:pt x="152" y="96"/>
                      <a:pt x="152" y="96"/>
                      <a:pt x="152" y="96"/>
                    </a:cubicBezTo>
                    <a:cubicBezTo>
                      <a:pt x="160" y="145"/>
                      <a:pt x="160" y="145"/>
                      <a:pt x="160" y="145"/>
                    </a:cubicBezTo>
                    <a:cubicBezTo>
                      <a:pt x="192" y="139"/>
                      <a:pt x="192" y="139"/>
                      <a:pt x="192" y="139"/>
                    </a:cubicBezTo>
                    <a:cubicBezTo>
                      <a:pt x="192" y="139"/>
                      <a:pt x="201" y="77"/>
                      <a:pt x="202" y="45"/>
                    </a:cubicBezTo>
                    <a:cubicBezTo>
                      <a:pt x="202" y="44"/>
                      <a:pt x="202" y="43"/>
                      <a:pt x="202" y="42"/>
                    </a:cubicBezTo>
                    <a:cubicBezTo>
                      <a:pt x="202" y="30"/>
                      <a:pt x="201" y="22"/>
                      <a:pt x="200" y="17"/>
                    </a:cubicBezTo>
                    <a:cubicBezTo>
                      <a:pt x="199" y="11"/>
                      <a:pt x="198" y="5"/>
                      <a:pt x="196" y="0"/>
                    </a:cubicBezTo>
                    <a:cubicBezTo>
                      <a:pt x="177" y="22"/>
                      <a:pt x="153"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0" name="Freeform 190">
                <a:extLst>
                  <a:ext uri="{FF2B5EF4-FFF2-40B4-BE49-F238E27FC236}">
                    <a16:creationId xmlns:a16="http://schemas.microsoft.com/office/drawing/2014/main" id="{B1BB31B7-CEDF-4E48-BDD4-CF8199879996}"/>
                  </a:ext>
                </a:extLst>
              </p:cNvPr>
              <p:cNvSpPr>
                <a:spLocks noEditPoints="1"/>
              </p:cNvSpPr>
              <p:nvPr/>
            </p:nvSpPr>
            <p:spPr bwMode="auto">
              <a:xfrm>
                <a:off x="2673350" y="1581150"/>
                <a:ext cx="306388" cy="279400"/>
              </a:xfrm>
              <a:custGeom>
                <a:avLst/>
                <a:gdLst/>
                <a:ahLst/>
                <a:cxnLst>
                  <a:cxn ang="0">
                    <a:pos x="48" y="128"/>
                  </a:cxn>
                  <a:cxn ang="0">
                    <a:pos x="48" y="122"/>
                  </a:cxn>
                  <a:cxn ang="0">
                    <a:pos x="42" y="98"/>
                  </a:cxn>
                  <a:cxn ang="0">
                    <a:pos x="44" y="83"/>
                  </a:cxn>
                  <a:cxn ang="0">
                    <a:pos x="44" y="88"/>
                  </a:cxn>
                  <a:cxn ang="0">
                    <a:pos x="92" y="137"/>
                  </a:cxn>
                  <a:cxn ang="0">
                    <a:pos x="130" y="118"/>
                  </a:cxn>
                  <a:cxn ang="0">
                    <a:pos x="88" y="145"/>
                  </a:cxn>
                  <a:cxn ang="0">
                    <a:pos x="75" y="143"/>
                  </a:cxn>
                  <a:cxn ang="0">
                    <a:pos x="80" y="183"/>
                  </a:cxn>
                  <a:cxn ang="0">
                    <a:pos x="80" y="186"/>
                  </a:cxn>
                  <a:cxn ang="0">
                    <a:pos x="78" y="196"/>
                  </a:cxn>
                  <a:cxn ang="0">
                    <a:pos x="146" y="266"/>
                  </a:cxn>
                  <a:cxn ang="0">
                    <a:pos x="213" y="196"/>
                  </a:cxn>
                  <a:cxn ang="0">
                    <a:pos x="212" y="186"/>
                  </a:cxn>
                  <a:cxn ang="0">
                    <a:pos x="212" y="183"/>
                  </a:cxn>
                  <a:cxn ang="0">
                    <a:pos x="217" y="141"/>
                  </a:cxn>
                  <a:cxn ang="0">
                    <a:pos x="199" y="145"/>
                  </a:cxn>
                  <a:cxn ang="0">
                    <a:pos x="157" y="118"/>
                  </a:cxn>
                  <a:cxn ang="0">
                    <a:pos x="195" y="137"/>
                  </a:cxn>
                  <a:cxn ang="0">
                    <a:pos x="241" y="104"/>
                  </a:cxn>
                  <a:cxn ang="0">
                    <a:pos x="243" y="114"/>
                  </a:cxn>
                  <a:cxn ang="0">
                    <a:pos x="244" y="128"/>
                  </a:cxn>
                  <a:cxn ang="0">
                    <a:pos x="244" y="136"/>
                  </a:cxn>
                  <a:cxn ang="0">
                    <a:pos x="292" y="122"/>
                  </a:cxn>
                  <a:cxn ang="0">
                    <a:pos x="274" y="59"/>
                  </a:cxn>
                  <a:cxn ang="0">
                    <a:pos x="258" y="37"/>
                  </a:cxn>
                  <a:cxn ang="0">
                    <a:pos x="246" y="27"/>
                  </a:cxn>
                  <a:cxn ang="0">
                    <a:pos x="198" y="6"/>
                  </a:cxn>
                  <a:cxn ang="0">
                    <a:pos x="165" y="60"/>
                  </a:cxn>
                  <a:cxn ang="0">
                    <a:pos x="153" y="24"/>
                  </a:cxn>
                  <a:cxn ang="0">
                    <a:pos x="166" y="1"/>
                  </a:cxn>
                  <a:cxn ang="0">
                    <a:pos x="146" y="0"/>
                  </a:cxn>
                  <a:cxn ang="0">
                    <a:pos x="126" y="1"/>
                  </a:cxn>
                  <a:cxn ang="0">
                    <a:pos x="138" y="24"/>
                  </a:cxn>
                  <a:cxn ang="0">
                    <a:pos x="126" y="60"/>
                  </a:cxn>
                  <a:cxn ang="0">
                    <a:pos x="94" y="6"/>
                  </a:cxn>
                  <a:cxn ang="0">
                    <a:pos x="44" y="28"/>
                  </a:cxn>
                  <a:cxn ang="0">
                    <a:pos x="34" y="37"/>
                  </a:cxn>
                  <a:cxn ang="0">
                    <a:pos x="0" y="122"/>
                  </a:cxn>
                  <a:cxn ang="0">
                    <a:pos x="48" y="136"/>
                  </a:cxn>
                  <a:cxn ang="0">
                    <a:pos x="48" y="128"/>
                  </a:cxn>
                  <a:cxn ang="0">
                    <a:pos x="146" y="222"/>
                  </a:cxn>
                  <a:cxn ang="0">
                    <a:pos x="138" y="214"/>
                  </a:cxn>
                  <a:cxn ang="0">
                    <a:pos x="146" y="206"/>
                  </a:cxn>
                  <a:cxn ang="0">
                    <a:pos x="154" y="214"/>
                  </a:cxn>
                  <a:cxn ang="0">
                    <a:pos x="146" y="222"/>
                  </a:cxn>
                  <a:cxn ang="0">
                    <a:pos x="146" y="163"/>
                  </a:cxn>
                  <a:cxn ang="0">
                    <a:pos x="138" y="155"/>
                  </a:cxn>
                  <a:cxn ang="0">
                    <a:pos x="146" y="147"/>
                  </a:cxn>
                  <a:cxn ang="0">
                    <a:pos x="154" y="155"/>
                  </a:cxn>
                  <a:cxn ang="0">
                    <a:pos x="146" y="163"/>
                  </a:cxn>
                  <a:cxn ang="0">
                    <a:pos x="146" y="83"/>
                  </a:cxn>
                  <a:cxn ang="0">
                    <a:pos x="154" y="91"/>
                  </a:cxn>
                  <a:cxn ang="0">
                    <a:pos x="146" y="99"/>
                  </a:cxn>
                  <a:cxn ang="0">
                    <a:pos x="138" y="91"/>
                  </a:cxn>
                  <a:cxn ang="0">
                    <a:pos x="146" y="83"/>
                  </a:cxn>
                </a:cxnLst>
                <a:rect l="0" t="0" r="r" b="b"/>
                <a:pathLst>
                  <a:path w="292" h="266">
                    <a:moveTo>
                      <a:pt x="48" y="128"/>
                    </a:moveTo>
                    <a:cubicBezTo>
                      <a:pt x="48" y="126"/>
                      <a:pt x="48" y="124"/>
                      <a:pt x="48" y="122"/>
                    </a:cubicBezTo>
                    <a:cubicBezTo>
                      <a:pt x="44" y="115"/>
                      <a:pt x="42" y="107"/>
                      <a:pt x="42" y="98"/>
                    </a:cubicBezTo>
                    <a:cubicBezTo>
                      <a:pt x="42" y="93"/>
                      <a:pt x="42" y="88"/>
                      <a:pt x="44" y="83"/>
                    </a:cubicBezTo>
                    <a:cubicBezTo>
                      <a:pt x="44" y="85"/>
                      <a:pt x="44" y="87"/>
                      <a:pt x="44" y="88"/>
                    </a:cubicBezTo>
                    <a:cubicBezTo>
                      <a:pt x="44" y="115"/>
                      <a:pt x="66" y="137"/>
                      <a:pt x="92" y="137"/>
                    </a:cubicBezTo>
                    <a:cubicBezTo>
                      <a:pt x="108" y="137"/>
                      <a:pt x="122" y="129"/>
                      <a:pt x="130" y="118"/>
                    </a:cubicBezTo>
                    <a:cubicBezTo>
                      <a:pt x="123" y="134"/>
                      <a:pt x="107" y="145"/>
                      <a:pt x="88" y="145"/>
                    </a:cubicBezTo>
                    <a:cubicBezTo>
                      <a:pt x="84" y="145"/>
                      <a:pt x="79" y="144"/>
                      <a:pt x="75" y="143"/>
                    </a:cubicBezTo>
                    <a:cubicBezTo>
                      <a:pt x="78" y="158"/>
                      <a:pt x="80" y="172"/>
                      <a:pt x="80" y="183"/>
                    </a:cubicBezTo>
                    <a:cubicBezTo>
                      <a:pt x="80" y="184"/>
                      <a:pt x="80" y="185"/>
                      <a:pt x="80" y="186"/>
                    </a:cubicBezTo>
                    <a:cubicBezTo>
                      <a:pt x="79" y="189"/>
                      <a:pt x="79" y="193"/>
                      <a:pt x="78" y="196"/>
                    </a:cubicBezTo>
                    <a:cubicBezTo>
                      <a:pt x="93" y="220"/>
                      <a:pt x="116" y="243"/>
                      <a:pt x="146" y="266"/>
                    </a:cubicBezTo>
                    <a:cubicBezTo>
                      <a:pt x="176" y="243"/>
                      <a:pt x="198" y="220"/>
                      <a:pt x="213" y="196"/>
                    </a:cubicBezTo>
                    <a:cubicBezTo>
                      <a:pt x="213" y="193"/>
                      <a:pt x="212" y="189"/>
                      <a:pt x="212" y="186"/>
                    </a:cubicBezTo>
                    <a:cubicBezTo>
                      <a:pt x="212" y="185"/>
                      <a:pt x="212" y="184"/>
                      <a:pt x="212" y="183"/>
                    </a:cubicBezTo>
                    <a:cubicBezTo>
                      <a:pt x="211" y="171"/>
                      <a:pt x="214" y="156"/>
                      <a:pt x="217" y="141"/>
                    </a:cubicBezTo>
                    <a:cubicBezTo>
                      <a:pt x="212" y="144"/>
                      <a:pt x="205" y="145"/>
                      <a:pt x="199" y="145"/>
                    </a:cubicBezTo>
                    <a:cubicBezTo>
                      <a:pt x="180" y="145"/>
                      <a:pt x="164" y="134"/>
                      <a:pt x="157" y="118"/>
                    </a:cubicBezTo>
                    <a:cubicBezTo>
                      <a:pt x="166" y="129"/>
                      <a:pt x="179" y="137"/>
                      <a:pt x="195" y="137"/>
                    </a:cubicBezTo>
                    <a:cubicBezTo>
                      <a:pt x="216" y="137"/>
                      <a:pt x="234" y="123"/>
                      <a:pt x="241" y="104"/>
                    </a:cubicBezTo>
                    <a:cubicBezTo>
                      <a:pt x="242" y="107"/>
                      <a:pt x="242" y="110"/>
                      <a:pt x="243" y="114"/>
                    </a:cubicBezTo>
                    <a:cubicBezTo>
                      <a:pt x="243" y="118"/>
                      <a:pt x="244" y="123"/>
                      <a:pt x="244" y="128"/>
                    </a:cubicBezTo>
                    <a:cubicBezTo>
                      <a:pt x="244" y="131"/>
                      <a:pt x="244" y="133"/>
                      <a:pt x="244" y="136"/>
                    </a:cubicBezTo>
                    <a:cubicBezTo>
                      <a:pt x="292" y="122"/>
                      <a:pt x="292" y="122"/>
                      <a:pt x="292" y="122"/>
                    </a:cubicBezTo>
                    <a:cubicBezTo>
                      <a:pt x="291" y="97"/>
                      <a:pt x="284" y="76"/>
                      <a:pt x="274" y="59"/>
                    </a:cubicBezTo>
                    <a:cubicBezTo>
                      <a:pt x="269" y="50"/>
                      <a:pt x="264"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6" y="1"/>
                      <a:pt x="166" y="1"/>
                      <a:pt x="166" y="1"/>
                    </a:cubicBezTo>
                    <a:cubicBezTo>
                      <a:pt x="159" y="0"/>
                      <a:pt x="153" y="0"/>
                      <a:pt x="146" y="0"/>
                    </a:cubicBezTo>
                    <a:cubicBezTo>
                      <a:pt x="139" y="0"/>
                      <a:pt x="132" y="0"/>
                      <a:pt x="126" y="1"/>
                    </a:cubicBezTo>
                    <a:cubicBezTo>
                      <a:pt x="138" y="24"/>
                      <a:pt x="138" y="24"/>
                      <a:pt x="138" y="24"/>
                    </a:cubicBezTo>
                    <a:cubicBezTo>
                      <a:pt x="126" y="60"/>
                      <a:pt x="126" y="60"/>
                      <a:pt x="126" y="60"/>
                    </a:cubicBezTo>
                    <a:cubicBezTo>
                      <a:pt x="94" y="6"/>
                      <a:pt x="94" y="6"/>
                      <a:pt x="94" y="6"/>
                    </a:cubicBezTo>
                    <a:cubicBezTo>
                      <a:pt x="69" y="12"/>
                      <a:pt x="53" y="22"/>
                      <a:pt x="44" y="28"/>
                    </a:cubicBezTo>
                    <a:cubicBezTo>
                      <a:pt x="40" y="31"/>
                      <a:pt x="37" y="34"/>
                      <a:pt x="34" y="37"/>
                    </a:cubicBezTo>
                    <a:cubicBezTo>
                      <a:pt x="17" y="54"/>
                      <a:pt x="2" y="83"/>
                      <a:pt x="0" y="122"/>
                    </a:cubicBezTo>
                    <a:cubicBezTo>
                      <a:pt x="48" y="136"/>
                      <a:pt x="48" y="136"/>
                      <a:pt x="48" y="136"/>
                    </a:cubicBezTo>
                    <a:cubicBezTo>
                      <a:pt x="48" y="133"/>
                      <a:pt x="48" y="131"/>
                      <a:pt x="48" y="128"/>
                    </a:cubicBezTo>
                    <a:close/>
                    <a:moveTo>
                      <a:pt x="146" y="222"/>
                    </a:moveTo>
                    <a:cubicBezTo>
                      <a:pt x="141" y="222"/>
                      <a:pt x="138" y="219"/>
                      <a:pt x="138" y="214"/>
                    </a:cubicBezTo>
                    <a:cubicBezTo>
                      <a:pt x="138" y="210"/>
                      <a:pt x="141" y="206"/>
                      <a:pt x="146" y="206"/>
                    </a:cubicBezTo>
                    <a:cubicBezTo>
                      <a:pt x="150" y="206"/>
                      <a:pt x="154" y="210"/>
                      <a:pt x="154" y="214"/>
                    </a:cubicBezTo>
                    <a:cubicBezTo>
                      <a:pt x="154" y="219"/>
                      <a:pt x="150" y="222"/>
                      <a:pt x="146" y="222"/>
                    </a:cubicBezTo>
                    <a:close/>
                    <a:moveTo>
                      <a:pt x="146" y="163"/>
                    </a:moveTo>
                    <a:cubicBezTo>
                      <a:pt x="141" y="163"/>
                      <a:pt x="138" y="160"/>
                      <a:pt x="138" y="155"/>
                    </a:cubicBezTo>
                    <a:cubicBezTo>
                      <a:pt x="138" y="151"/>
                      <a:pt x="141" y="147"/>
                      <a:pt x="146" y="147"/>
                    </a:cubicBezTo>
                    <a:cubicBezTo>
                      <a:pt x="150" y="147"/>
                      <a:pt x="154" y="151"/>
                      <a:pt x="154" y="155"/>
                    </a:cubicBezTo>
                    <a:cubicBezTo>
                      <a:pt x="154" y="160"/>
                      <a:pt x="150" y="163"/>
                      <a:pt x="146" y="163"/>
                    </a:cubicBezTo>
                    <a:close/>
                    <a:moveTo>
                      <a:pt x="146" y="83"/>
                    </a:moveTo>
                    <a:cubicBezTo>
                      <a:pt x="150" y="83"/>
                      <a:pt x="154" y="87"/>
                      <a:pt x="154" y="91"/>
                    </a:cubicBezTo>
                    <a:cubicBezTo>
                      <a:pt x="154" y="96"/>
                      <a:pt x="150" y="99"/>
                      <a:pt x="146" y="99"/>
                    </a:cubicBezTo>
                    <a:cubicBezTo>
                      <a:pt x="141" y="99"/>
                      <a:pt x="138" y="96"/>
                      <a:pt x="138" y="91"/>
                    </a:cubicBezTo>
                    <a:cubicBezTo>
                      <a:pt x="138" y="87"/>
                      <a:pt x="141" y="83"/>
                      <a:pt x="146"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1" name="Freeform 191">
                <a:extLst>
                  <a:ext uri="{FF2B5EF4-FFF2-40B4-BE49-F238E27FC236}">
                    <a16:creationId xmlns:a16="http://schemas.microsoft.com/office/drawing/2014/main" id="{A8663DFB-606F-4FAF-8EA8-8194ADE54351}"/>
                  </a:ext>
                </a:extLst>
              </p:cNvPr>
              <p:cNvSpPr>
                <a:spLocks/>
              </p:cNvSpPr>
              <p:nvPr/>
            </p:nvSpPr>
            <p:spPr bwMode="auto">
              <a:xfrm>
                <a:off x="2730500" y="1379538"/>
                <a:ext cx="192088"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2" name="Freeform 192">
                <a:extLst>
                  <a:ext uri="{FF2B5EF4-FFF2-40B4-BE49-F238E27FC236}">
                    <a16:creationId xmlns:a16="http://schemas.microsoft.com/office/drawing/2014/main" id="{A230D9D2-DC2D-4652-8FA2-5041A3318055}"/>
                  </a:ext>
                </a:extLst>
              </p:cNvPr>
              <p:cNvSpPr>
                <a:spLocks/>
              </p:cNvSpPr>
              <p:nvPr/>
            </p:nvSpPr>
            <p:spPr bwMode="auto">
              <a:xfrm>
                <a:off x="2673350" y="1719263"/>
                <a:ext cx="146050" cy="198437"/>
              </a:xfrm>
              <a:custGeom>
                <a:avLst/>
                <a:gdLst/>
                <a:ahLst/>
                <a:cxnLst>
                  <a:cxn ang="0">
                    <a:pos x="125" y="189"/>
                  </a:cxn>
                  <a:cxn ang="0">
                    <a:pos x="133"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3" y="145"/>
                    </a:cubicBezTo>
                    <a:cubicBezTo>
                      <a:pt x="135" y="143"/>
                      <a:pt x="137" y="142"/>
                      <a:pt x="139" y="140"/>
                    </a:cubicBezTo>
                    <a:cubicBezTo>
                      <a:pt x="104" y="113"/>
                      <a:pt x="82" y="87"/>
                      <a:pt x="68" y="63"/>
                    </a:cubicBezTo>
                    <a:cubicBezTo>
                      <a:pt x="67" y="62"/>
                      <a:pt x="67"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3" name="Freeform 193">
                <a:extLst>
                  <a:ext uri="{FF2B5EF4-FFF2-40B4-BE49-F238E27FC236}">
                    <a16:creationId xmlns:a16="http://schemas.microsoft.com/office/drawing/2014/main" id="{C8B895E3-DA18-4545-9D6F-10A9EE7585DE}"/>
                  </a:ext>
                </a:extLst>
              </p:cNvPr>
              <p:cNvSpPr>
                <a:spLocks/>
              </p:cNvSpPr>
              <p:nvPr/>
            </p:nvSpPr>
            <p:spPr bwMode="auto">
              <a:xfrm>
                <a:off x="2803525" y="1719263"/>
                <a:ext cx="176213" cy="204787"/>
              </a:xfrm>
              <a:custGeom>
                <a:avLst/>
                <a:gdLst/>
                <a:ahLst/>
                <a:cxnLst>
                  <a:cxn ang="0">
                    <a:pos x="102" y="60"/>
                  </a:cxn>
                  <a:cxn ang="0">
                    <a:pos x="102" y="60"/>
                  </a:cxn>
                  <a:cxn ang="0">
                    <a:pos x="100" y="63"/>
                  </a:cxn>
                  <a:cxn ang="0">
                    <a:pos x="13" y="151"/>
                  </a:cxn>
                  <a:cxn ang="0">
                    <a:pos x="8" y="185"/>
                  </a:cxn>
                  <a:cxn ang="0">
                    <a:pos x="27" y="195"/>
                  </a:cxn>
                  <a:cxn ang="0">
                    <a:pos x="41" y="191"/>
                  </a:cxn>
                  <a:cxn ang="0">
                    <a:pos x="130" y="105"/>
                  </a:cxn>
                  <a:cxn ang="0">
                    <a:pos x="144" y="84"/>
                  </a:cxn>
                  <a:cxn ang="0">
                    <a:pos x="144" y="84"/>
                  </a:cxn>
                  <a:cxn ang="0">
                    <a:pos x="168" y="0"/>
                  </a:cxn>
                  <a:cxn ang="0">
                    <a:pos x="119" y="13"/>
                  </a:cxn>
                  <a:cxn ang="0">
                    <a:pos x="102" y="60"/>
                  </a:cxn>
                </a:cxnLst>
                <a:rect l="0" t="0" r="r" b="b"/>
                <a:pathLst>
                  <a:path w="168" h="195">
                    <a:moveTo>
                      <a:pt x="102" y="60"/>
                    </a:moveTo>
                    <a:cubicBezTo>
                      <a:pt x="102" y="60"/>
                      <a:pt x="102" y="60"/>
                      <a:pt x="102" y="60"/>
                    </a:cubicBezTo>
                    <a:cubicBezTo>
                      <a:pt x="101" y="61"/>
                      <a:pt x="101" y="62"/>
                      <a:pt x="100" y="63"/>
                    </a:cubicBezTo>
                    <a:cubicBezTo>
                      <a:pt x="84" y="90"/>
                      <a:pt x="58" y="120"/>
                      <a:pt x="13" y="151"/>
                    </a:cubicBezTo>
                    <a:cubicBezTo>
                      <a:pt x="2" y="159"/>
                      <a:pt x="0" y="174"/>
                      <a:pt x="8" y="185"/>
                    </a:cubicBezTo>
                    <a:cubicBezTo>
                      <a:pt x="12" y="191"/>
                      <a:pt x="20" y="195"/>
                      <a:pt x="27" y="195"/>
                    </a:cubicBezTo>
                    <a:cubicBezTo>
                      <a:pt x="32" y="195"/>
                      <a:pt x="37" y="194"/>
                      <a:pt x="41" y="191"/>
                    </a:cubicBezTo>
                    <a:cubicBezTo>
                      <a:pt x="81" y="162"/>
                      <a:pt x="110" y="133"/>
                      <a:pt x="130" y="105"/>
                    </a:cubicBezTo>
                    <a:cubicBezTo>
                      <a:pt x="135" y="98"/>
                      <a:pt x="140" y="91"/>
                      <a:pt x="144" y="84"/>
                    </a:cubicBezTo>
                    <a:cubicBezTo>
                      <a:pt x="144" y="84"/>
                      <a:pt x="144" y="84"/>
                      <a:pt x="144" y="84"/>
                    </a:cubicBezTo>
                    <a:cubicBezTo>
                      <a:pt x="160" y="54"/>
                      <a:pt x="167"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4" name="Freeform 45">
                <a:extLst>
                  <a:ext uri="{FF2B5EF4-FFF2-40B4-BE49-F238E27FC236}">
                    <a16:creationId xmlns:a16="http://schemas.microsoft.com/office/drawing/2014/main" id="{D430D035-4182-4A9A-8F50-F9B7B2C29E89}"/>
                  </a:ext>
                </a:extLst>
              </p:cNvPr>
              <p:cNvSpPr>
                <a:spLocks/>
              </p:cNvSpPr>
              <p:nvPr/>
            </p:nvSpPr>
            <p:spPr bwMode="auto">
              <a:xfrm>
                <a:off x="305911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3"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5" name="Freeform 46">
                <a:extLst>
                  <a:ext uri="{FF2B5EF4-FFF2-40B4-BE49-F238E27FC236}">
                    <a16:creationId xmlns:a16="http://schemas.microsoft.com/office/drawing/2014/main" id="{B178623F-9600-4B82-B4E5-3281A9ED943F}"/>
                  </a:ext>
                </a:extLst>
              </p:cNvPr>
              <p:cNvSpPr>
                <a:spLocks/>
              </p:cNvSpPr>
              <p:nvPr/>
            </p:nvSpPr>
            <p:spPr bwMode="auto">
              <a:xfrm>
                <a:off x="3159125" y="1984375"/>
                <a:ext cx="84138" cy="336550"/>
              </a:xfrm>
              <a:custGeom>
                <a:avLst/>
                <a:gdLst/>
                <a:ahLst/>
                <a:cxnLst>
                  <a:cxn ang="0">
                    <a:pos x="42" y="0"/>
                  </a:cxn>
                  <a:cxn ang="0">
                    <a:pos x="31" y="38"/>
                  </a:cxn>
                  <a:cxn ang="0">
                    <a:pos x="0" y="44"/>
                  </a:cxn>
                  <a:cxn ang="0">
                    <a:pos x="0" y="281"/>
                  </a:cxn>
                  <a:cxn ang="0">
                    <a:pos x="40" y="321"/>
                  </a:cxn>
                  <a:cxn ang="0">
                    <a:pos x="80" y="281"/>
                  </a:cxn>
                  <a:cxn ang="0">
                    <a:pos x="80" y="30"/>
                  </a:cxn>
                  <a:cxn ang="0">
                    <a:pos x="47" y="36"/>
                  </a:cxn>
                  <a:cxn ang="0">
                    <a:pos x="42" y="0"/>
                  </a:cxn>
                </a:cxnLst>
                <a:rect l="0" t="0" r="r" b="b"/>
                <a:pathLst>
                  <a:path w="80" h="321">
                    <a:moveTo>
                      <a:pt x="42" y="0"/>
                    </a:moveTo>
                    <a:cubicBezTo>
                      <a:pt x="31" y="38"/>
                      <a:pt x="31" y="38"/>
                      <a:pt x="31"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6" name="Freeform 47">
                <a:extLst>
                  <a:ext uri="{FF2B5EF4-FFF2-40B4-BE49-F238E27FC236}">
                    <a16:creationId xmlns:a16="http://schemas.microsoft.com/office/drawing/2014/main" id="{851F2A19-E351-4DA9-B4B8-32CE2512122D}"/>
                  </a:ext>
                </a:extLst>
              </p:cNvPr>
              <p:cNvSpPr>
                <a:spLocks/>
              </p:cNvSpPr>
              <p:nvPr/>
            </p:nvSpPr>
            <p:spPr bwMode="auto">
              <a:xfrm>
                <a:off x="3044825" y="1860550"/>
                <a:ext cx="212725" cy="161925"/>
              </a:xfrm>
              <a:custGeom>
                <a:avLst/>
                <a:gdLst/>
                <a:ahLst/>
                <a:cxnLst>
                  <a:cxn ang="0">
                    <a:pos x="125" y="63"/>
                  </a:cxn>
                  <a:cxn ang="0">
                    <a:pos x="107" y="69"/>
                  </a:cxn>
                  <a:cxn ang="0">
                    <a:pos x="101" y="68"/>
                  </a:cxn>
                  <a:cxn ang="0">
                    <a:pos x="96" y="69"/>
                  </a:cxn>
                  <a:cxn ang="0">
                    <a:pos x="77" y="63"/>
                  </a:cxn>
                  <a:cxn ang="0">
                    <a:pos x="6" y="0"/>
                  </a:cxn>
                  <a:cxn ang="0">
                    <a:pos x="2" y="17"/>
                  </a:cxn>
                  <a:cxn ang="0">
                    <a:pos x="0" y="42"/>
                  </a:cxn>
                  <a:cxn ang="0">
                    <a:pos x="0" y="45"/>
                  </a:cxn>
                  <a:cxn ang="0">
                    <a:pos x="10" y="139"/>
                  </a:cxn>
                  <a:cxn ang="0">
                    <a:pos x="101" y="155"/>
                  </a:cxn>
                  <a:cxn ang="0">
                    <a:pos x="133" y="150"/>
                  </a:cxn>
                  <a:cxn ang="0">
                    <a:pos x="152" y="96"/>
                  </a:cxn>
                  <a:cxn ang="0">
                    <a:pos x="160" y="145"/>
                  </a:cxn>
                  <a:cxn ang="0">
                    <a:pos x="192" y="139"/>
                  </a:cxn>
                  <a:cxn ang="0">
                    <a:pos x="202" y="45"/>
                  </a:cxn>
                  <a:cxn ang="0">
                    <a:pos x="202" y="42"/>
                  </a:cxn>
                  <a:cxn ang="0">
                    <a:pos x="200" y="17"/>
                  </a:cxn>
                  <a:cxn ang="0">
                    <a:pos x="197" y="0"/>
                  </a:cxn>
                  <a:cxn ang="0">
                    <a:pos x="125" y="63"/>
                  </a:cxn>
                </a:cxnLst>
                <a:rect l="0" t="0" r="r" b="b"/>
                <a:pathLst>
                  <a:path w="202" h="155">
                    <a:moveTo>
                      <a:pt x="125" y="63"/>
                    </a:moveTo>
                    <a:cubicBezTo>
                      <a:pt x="120" y="67"/>
                      <a:pt x="113" y="69"/>
                      <a:pt x="107" y="69"/>
                    </a:cubicBezTo>
                    <a:cubicBezTo>
                      <a:pt x="105" y="69"/>
                      <a:pt x="103" y="69"/>
                      <a:pt x="101" y="68"/>
                    </a:cubicBezTo>
                    <a:cubicBezTo>
                      <a:pt x="100" y="69"/>
                      <a:pt x="98" y="69"/>
                      <a:pt x="96" y="69"/>
                    </a:cubicBezTo>
                    <a:cubicBezTo>
                      <a:pt x="89" y="69"/>
                      <a:pt x="83" y="67"/>
                      <a:pt x="77"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0" y="145"/>
                      <a:pt x="160" y="145"/>
                      <a:pt x="160" y="145"/>
                    </a:cubicBezTo>
                    <a:cubicBezTo>
                      <a:pt x="192" y="139"/>
                      <a:pt x="192" y="139"/>
                      <a:pt x="192" y="139"/>
                    </a:cubicBezTo>
                    <a:cubicBezTo>
                      <a:pt x="192" y="139"/>
                      <a:pt x="202" y="77"/>
                      <a:pt x="202" y="45"/>
                    </a:cubicBezTo>
                    <a:cubicBezTo>
                      <a:pt x="202" y="44"/>
                      <a:pt x="202" y="43"/>
                      <a:pt x="202" y="42"/>
                    </a:cubicBezTo>
                    <a:cubicBezTo>
                      <a:pt x="202" y="30"/>
                      <a:pt x="202" y="22"/>
                      <a:pt x="200" y="17"/>
                    </a:cubicBezTo>
                    <a:cubicBezTo>
                      <a:pt x="200" y="11"/>
                      <a:pt x="198" y="5"/>
                      <a:pt x="197" y="0"/>
                    </a:cubicBezTo>
                    <a:cubicBezTo>
                      <a:pt x="177"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7" name="Freeform 48">
                <a:extLst>
                  <a:ext uri="{FF2B5EF4-FFF2-40B4-BE49-F238E27FC236}">
                    <a16:creationId xmlns:a16="http://schemas.microsoft.com/office/drawing/2014/main" id="{42D12C5C-7DA0-46E5-A81E-A58244C7F225}"/>
                  </a:ext>
                </a:extLst>
              </p:cNvPr>
              <p:cNvSpPr>
                <a:spLocks noEditPoints="1"/>
              </p:cNvSpPr>
              <p:nvPr/>
            </p:nvSpPr>
            <p:spPr bwMode="auto">
              <a:xfrm>
                <a:off x="2998788" y="1581150"/>
                <a:ext cx="306388" cy="279400"/>
              </a:xfrm>
              <a:custGeom>
                <a:avLst/>
                <a:gdLst/>
                <a:ahLst/>
                <a:cxnLst>
                  <a:cxn ang="0">
                    <a:pos x="47" y="128"/>
                  </a:cxn>
                  <a:cxn ang="0">
                    <a:pos x="48" y="122"/>
                  </a:cxn>
                  <a:cxn ang="0">
                    <a:pos x="41" y="98"/>
                  </a:cxn>
                  <a:cxn ang="0">
                    <a:pos x="43" y="83"/>
                  </a:cxn>
                  <a:cxn ang="0">
                    <a:pos x="43" y="88"/>
                  </a:cxn>
                  <a:cxn ang="0">
                    <a:pos x="92" y="137"/>
                  </a:cxn>
                  <a:cxn ang="0">
                    <a:pos x="130" y="118"/>
                  </a:cxn>
                  <a:cxn ang="0">
                    <a:pos x="88" y="145"/>
                  </a:cxn>
                  <a:cxn ang="0">
                    <a:pos x="74" y="143"/>
                  </a:cxn>
                  <a:cxn ang="0">
                    <a:pos x="79" y="183"/>
                  </a:cxn>
                  <a:cxn ang="0">
                    <a:pos x="79" y="186"/>
                  </a:cxn>
                  <a:cxn ang="0">
                    <a:pos x="78" y="196"/>
                  </a:cxn>
                  <a:cxn ang="0">
                    <a:pos x="145" y="266"/>
                  </a:cxn>
                  <a:cxn ang="0">
                    <a:pos x="213" y="196"/>
                  </a:cxn>
                  <a:cxn ang="0">
                    <a:pos x="211" y="186"/>
                  </a:cxn>
                  <a:cxn ang="0">
                    <a:pos x="211" y="183"/>
                  </a:cxn>
                  <a:cxn ang="0">
                    <a:pos x="217" y="141"/>
                  </a:cxn>
                  <a:cxn ang="0">
                    <a:pos x="198" y="145"/>
                  </a:cxn>
                  <a:cxn ang="0">
                    <a:pos x="156" y="118"/>
                  </a:cxn>
                  <a:cxn ang="0">
                    <a:pos x="194" y="137"/>
                  </a:cxn>
                  <a:cxn ang="0">
                    <a:pos x="240" y="104"/>
                  </a:cxn>
                  <a:cxn ang="0">
                    <a:pos x="242" y="114"/>
                  </a:cxn>
                  <a:cxn ang="0">
                    <a:pos x="243" y="128"/>
                  </a:cxn>
                  <a:cxn ang="0">
                    <a:pos x="243" y="136"/>
                  </a:cxn>
                  <a:cxn ang="0">
                    <a:pos x="291" y="122"/>
                  </a:cxn>
                  <a:cxn ang="0">
                    <a:pos x="274" y="59"/>
                  </a:cxn>
                  <a:cxn ang="0">
                    <a:pos x="257" y="37"/>
                  </a:cxn>
                  <a:cxn ang="0">
                    <a:pos x="245" y="27"/>
                  </a:cxn>
                  <a:cxn ang="0">
                    <a:pos x="197" y="6"/>
                  </a:cxn>
                  <a:cxn ang="0">
                    <a:pos x="165" y="60"/>
                  </a:cxn>
                  <a:cxn ang="0">
                    <a:pos x="153" y="24"/>
                  </a:cxn>
                  <a:cxn ang="0">
                    <a:pos x="165" y="1"/>
                  </a:cxn>
                  <a:cxn ang="0">
                    <a:pos x="145" y="0"/>
                  </a:cxn>
                  <a:cxn ang="0">
                    <a:pos x="125" y="1"/>
                  </a:cxn>
                  <a:cxn ang="0">
                    <a:pos x="138" y="24"/>
                  </a:cxn>
                  <a:cxn ang="0">
                    <a:pos x="126" y="60"/>
                  </a:cxn>
                  <a:cxn ang="0">
                    <a:pos x="93" y="6"/>
                  </a:cxn>
                  <a:cxn ang="0">
                    <a:pos x="43" y="28"/>
                  </a:cxn>
                  <a:cxn ang="0">
                    <a:pos x="33" y="37"/>
                  </a:cxn>
                  <a:cxn ang="0">
                    <a:pos x="0" y="122"/>
                  </a:cxn>
                  <a:cxn ang="0">
                    <a:pos x="48" y="136"/>
                  </a:cxn>
                  <a:cxn ang="0">
                    <a:pos x="47"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7" y="128"/>
                    </a:moveTo>
                    <a:cubicBezTo>
                      <a:pt x="47" y="126"/>
                      <a:pt x="47" y="124"/>
                      <a:pt x="48" y="122"/>
                    </a:cubicBezTo>
                    <a:cubicBezTo>
                      <a:pt x="43" y="115"/>
                      <a:pt x="41" y="107"/>
                      <a:pt x="41" y="98"/>
                    </a:cubicBezTo>
                    <a:cubicBezTo>
                      <a:pt x="41" y="93"/>
                      <a:pt x="42" y="88"/>
                      <a:pt x="43" y="83"/>
                    </a:cubicBezTo>
                    <a:cubicBezTo>
                      <a:pt x="43" y="85"/>
                      <a:pt x="43" y="87"/>
                      <a:pt x="43" y="88"/>
                    </a:cubicBezTo>
                    <a:cubicBezTo>
                      <a:pt x="43" y="115"/>
                      <a:pt x="65" y="137"/>
                      <a:pt x="92" y="137"/>
                    </a:cubicBezTo>
                    <a:cubicBezTo>
                      <a:pt x="107" y="137"/>
                      <a:pt x="121" y="129"/>
                      <a:pt x="130" y="118"/>
                    </a:cubicBezTo>
                    <a:cubicBezTo>
                      <a:pt x="122" y="134"/>
                      <a:pt x="106" y="145"/>
                      <a:pt x="88" y="145"/>
                    </a:cubicBezTo>
                    <a:cubicBezTo>
                      <a:pt x="83" y="145"/>
                      <a:pt x="78" y="144"/>
                      <a:pt x="74" y="143"/>
                    </a:cubicBezTo>
                    <a:cubicBezTo>
                      <a:pt x="77" y="158"/>
                      <a:pt x="79" y="172"/>
                      <a:pt x="79" y="183"/>
                    </a:cubicBezTo>
                    <a:cubicBezTo>
                      <a:pt x="79" y="184"/>
                      <a:pt x="79" y="185"/>
                      <a:pt x="79" y="186"/>
                    </a:cubicBezTo>
                    <a:cubicBezTo>
                      <a:pt x="79" y="189"/>
                      <a:pt x="78" y="193"/>
                      <a:pt x="78" y="196"/>
                    </a:cubicBezTo>
                    <a:cubicBezTo>
                      <a:pt x="93" y="220"/>
                      <a:pt x="115" y="243"/>
                      <a:pt x="145" y="266"/>
                    </a:cubicBezTo>
                    <a:cubicBezTo>
                      <a:pt x="175" y="243"/>
                      <a:pt x="198" y="220"/>
                      <a:pt x="213" y="196"/>
                    </a:cubicBezTo>
                    <a:cubicBezTo>
                      <a:pt x="212" y="193"/>
                      <a:pt x="212" y="189"/>
                      <a:pt x="211" y="186"/>
                    </a:cubicBezTo>
                    <a:cubicBezTo>
                      <a:pt x="211" y="185"/>
                      <a:pt x="211" y="184"/>
                      <a:pt x="211" y="183"/>
                    </a:cubicBezTo>
                    <a:cubicBezTo>
                      <a:pt x="211" y="171"/>
                      <a:pt x="213" y="156"/>
                      <a:pt x="217" y="141"/>
                    </a:cubicBezTo>
                    <a:cubicBezTo>
                      <a:pt x="211" y="144"/>
                      <a:pt x="205" y="145"/>
                      <a:pt x="198"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3" y="123"/>
                      <a:pt x="243" y="128"/>
                    </a:cubicBezTo>
                    <a:cubicBezTo>
                      <a:pt x="243" y="131"/>
                      <a:pt x="243" y="133"/>
                      <a:pt x="243" y="136"/>
                    </a:cubicBezTo>
                    <a:cubicBezTo>
                      <a:pt x="291" y="122"/>
                      <a:pt x="291" y="122"/>
                      <a:pt x="291" y="122"/>
                    </a:cubicBezTo>
                    <a:cubicBezTo>
                      <a:pt x="290" y="97"/>
                      <a:pt x="283" y="76"/>
                      <a:pt x="274" y="59"/>
                    </a:cubicBezTo>
                    <a:cubicBezTo>
                      <a:pt x="269" y="50"/>
                      <a:pt x="263" y="43"/>
                      <a:pt x="257" y="37"/>
                    </a:cubicBezTo>
                    <a:cubicBezTo>
                      <a:pt x="253" y="33"/>
                      <a:pt x="250" y="30"/>
                      <a:pt x="245" y="27"/>
                    </a:cubicBezTo>
                    <a:cubicBezTo>
                      <a:pt x="236" y="21"/>
                      <a:pt x="221" y="12"/>
                      <a:pt x="197" y="6"/>
                    </a:cubicBezTo>
                    <a:cubicBezTo>
                      <a:pt x="165" y="60"/>
                      <a:pt x="165" y="60"/>
                      <a:pt x="165" y="60"/>
                    </a:cubicBezTo>
                    <a:cubicBezTo>
                      <a:pt x="153" y="24"/>
                      <a:pt x="153" y="24"/>
                      <a:pt x="153" y="24"/>
                    </a:cubicBezTo>
                    <a:cubicBezTo>
                      <a:pt x="165" y="1"/>
                      <a:pt x="165" y="1"/>
                      <a:pt x="165" y="1"/>
                    </a:cubicBezTo>
                    <a:cubicBezTo>
                      <a:pt x="159" y="0"/>
                      <a:pt x="152" y="0"/>
                      <a:pt x="145" y="0"/>
                    </a:cubicBezTo>
                    <a:cubicBezTo>
                      <a:pt x="138" y="0"/>
                      <a:pt x="131" y="0"/>
                      <a:pt x="125" y="1"/>
                    </a:cubicBezTo>
                    <a:cubicBezTo>
                      <a:pt x="138" y="24"/>
                      <a:pt x="138" y="24"/>
                      <a:pt x="138" y="24"/>
                    </a:cubicBezTo>
                    <a:cubicBezTo>
                      <a:pt x="126" y="60"/>
                      <a:pt x="126" y="60"/>
                      <a:pt x="126" y="60"/>
                    </a:cubicBezTo>
                    <a:cubicBezTo>
                      <a:pt x="93" y="6"/>
                      <a:pt x="93" y="6"/>
                      <a:pt x="93" y="6"/>
                    </a:cubicBezTo>
                    <a:cubicBezTo>
                      <a:pt x="68" y="12"/>
                      <a:pt x="52" y="22"/>
                      <a:pt x="43" y="28"/>
                    </a:cubicBezTo>
                    <a:cubicBezTo>
                      <a:pt x="40" y="31"/>
                      <a:pt x="37" y="34"/>
                      <a:pt x="33" y="37"/>
                    </a:cubicBezTo>
                    <a:cubicBezTo>
                      <a:pt x="17" y="54"/>
                      <a:pt x="1" y="83"/>
                      <a:pt x="0" y="122"/>
                    </a:cubicBezTo>
                    <a:cubicBezTo>
                      <a:pt x="48" y="136"/>
                      <a:pt x="48" y="136"/>
                      <a:pt x="48" y="136"/>
                    </a:cubicBezTo>
                    <a:cubicBezTo>
                      <a:pt x="47" y="133"/>
                      <a:pt x="47" y="131"/>
                      <a:pt x="47"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8" name="Freeform 49">
                <a:extLst>
                  <a:ext uri="{FF2B5EF4-FFF2-40B4-BE49-F238E27FC236}">
                    <a16:creationId xmlns:a16="http://schemas.microsoft.com/office/drawing/2014/main" id="{572F23A1-E0A2-4A68-90D1-95D684389FF6}"/>
                  </a:ext>
                </a:extLst>
              </p:cNvPr>
              <p:cNvSpPr>
                <a:spLocks/>
              </p:cNvSpPr>
              <p:nvPr/>
            </p:nvSpPr>
            <p:spPr bwMode="auto">
              <a:xfrm>
                <a:off x="3054350" y="1379538"/>
                <a:ext cx="193675"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69" name="Freeform 50">
                <a:extLst>
                  <a:ext uri="{FF2B5EF4-FFF2-40B4-BE49-F238E27FC236}">
                    <a16:creationId xmlns:a16="http://schemas.microsoft.com/office/drawing/2014/main" id="{89B61035-4FAE-4932-B94C-8B69327C25A3}"/>
                  </a:ext>
                </a:extLst>
              </p:cNvPr>
              <p:cNvSpPr>
                <a:spLocks/>
              </p:cNvSpPr>
              <p:nvPr/>
            </p:nvSpPr>
            <p:spPr bwMode="auto">
              <a:xfrm>
                <a:off x="2997200" y="1719263"/>
                <a:ext cx="147638" cy="198437"/>
              </a:xfrm>
              <a:custGeom>
                <a:avLst/>
                <a:gdLst/>
                <a:ahLst/>
                <a:cxnLst>
                  <a:cxn ang="0">
                    <a:pos x="125" y="189"/>
                  </a:cxn>
                  <a:cxn ang="0">
                    <a:pos x="133" y="145"/>
                  </a:cxn>
                  <a:cxn ang="0">
                    <a:pos x="140" y="140"/>
                  </a:cxn>
                  <a:cxn ang="0">
                    <a:pos x="68" y="63"/>
                  </a:cxn>
                  <a:cxn ang="0">
                    <a:pos x="66" y="60"/>
                  </a:cxn>
                  <a:cxn ang="0">
                    <a:pos x="66" y="60"/>
                  </a:cxn>
                  <a:cxn ang="0">
                    <a:pos x="50" y="13"/>
                  </a:cxn>
                  <a:cxn ang="0">
                    <a:pos x="0" y="0"/>
                  </a:cxn>
                  <a:cxn ang="0">
                    <a:pos x="24" y="84"/>
                  </a:cxn>
                  <a:cxn ang="0">
                    <a:pos x="25" y="84"/>
                  </a:cxn>
                  <a:cxn ang="0">
                    <a:pos x="38" y="105"/>
                  </a:cxn>
                  <a:cxn ang="0">
                    <a:pos x="125" y="189"/>
                  </a:cxn>
                </a:cxnLst>
                <a:rect l="0" t="0" r="r" b="b"/>
                <a:pathLst>
                  <a:path w="140" h="189">
                    <a:moveTo>
                      <a:pt x="125" y="189"/>
                    </a:moveTo>
                    <a:cubicBezTo>
                      <a:pt x="115" y="175"/>
                      <a:pt x="119" y="155"/>
                      <a:pt x="133" y="145"/>
                    </a:cubicBezTo>
                    <a:cubicBezTo>
                      <a:pt x="135" y="143"/>
                      <a:pt x="137" y="142"/>
                      <a:pt x="140" y="140"/>
                    </a:cubicBezTo>
                    <a:cubicBezTo>
                      <a:pt x="104" y="113"/>
                      <a:pt x="82" y="87"/>
                      <a:pt x="68" y="63"/>
                    </a:cubicBezTo>
                    <a:cubicBezTo>
                      <a:pt x="68" y="62"/>
                      <a:pt x="67" y="61"/>
                      <a:pt x="66" y="60"/>
                    </a:cubicBezTo>
                    <a:cubicBezTo>
                      <a:pt x="66" y="60"/>
                      <a:pt x="66" y="60"/>
                      <a:pt x="66" y="60"/>
                    </a:cubicBezTo>
                    <a:cubicBezTo>
                      <a:pt x="57" y="43"/>
                      <a:pt x="52" y="27"/>
                      <a:pt x="50" y="13"/>
                    </a:cubicBezTo>
                    <a:cubicBezTo>
                      <a:pt x="0" y="0"/>
                      <a:pt x="0" y="0"/>
                      <a:pt x="0" y="0"/>
                    </a:cubicBezTo>
                    <a:cubicBezTo>
                      <a:pt x="1" y="25"/>
                      <a:pt x="8" y="54"/>
                      <a:pt x="24" y="84"/>
                    </a:cubicBezTo>
                    <a:cubicBezTo>
                      <a:pt x="24" y="84"/>
                      <a:pt x="25" y="84"/>
                      <a:pt x="25" y="84"/>
                    </a:cubicBezTo>
                    <a:cubicBezTo>
                      <a:pt x="29"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0" name="Freeform 51">
                <a:extLst>
                  <a:ext uri="{FF2B5EF4-FFF2-40B4-BE49-F238E27FC236}">
                    <a16:creationId xmlns:a16="http://schemas.microsoft.com/office/drawing/2014/main" id="{93AF66C8-5D57-4692-A5E0-36D02BFA59E6}"/>
                  </a:ext>
                </a:extLst>
              </p:cNvPr>
              <p:cNvSpPr>
                <a:spLocks/>
              </p:cNvSpPr>
              <p:nvPr/>
            </p:nvSpPr>
            <p:spPr bwMode="auto">
              <a:xfrm>
                <a:off x="3127375" y="1719263"/>
                <a:ext cx="177800" cy="204787"/>
              </a:xfrm>
              <a:custGeom>
                <a:avLst/>
                <a:gdLst/>
                <a:ahLst/>
                <a:cxnLst>
                  <a:cxn ang="0">
                    <a:pos x="102" y="60"/>
                  </a:cxn>
                  <a:cxn ang="0">
                    <a:pos x="102" y="60"/>
                  </a:cxn>
                  <a:cxn ang="0">
                    <a:pos x="100" y="63"/>
                  </a:cxn>
                  <a:cxn ang="0">
                    <a:pos x="14" y="151"/>
                  </a:cxn>
                  <a:cxn ang="0">
                    <a:pos x="8" y="185"/>
                  </a:cxn>
                  <a:cxn ang="0">
                    <a:pos x="28" y="195"/>
                  </a:cxn>
                  <a:cxn ang="0">
                    <a:pos x="41" y="191"/>
                  </a:cxn>
                  <a:cxn ang="0">
                    <a:pos x="130" y="105"/>
                  </a:cxn>
                  <a:cxn ang="0">
                    <a:pos x="144" y="84"/>
                  </a:cxn>
                  <a:cxn ang="0">
                    <a:pos x="144" y="83"/>
                  </a:cxn>
                  <a:cxn ang="0">
                    <a:pos x="168" y="0"/>
                  </a:cxn>
                  <a:cxn ang="0">
                    <a:pos x="119" y="13"/>
                  </a:cxn>
                  <a:cxn ang="0">
                    <a:pos x="102" y="60"/>
                  </a:cxn>
                </a:cxnLst>
                <a:rect l="0" t="0" r="r" b="b"/>
                <a:pathLst>
                  <a:path w="168" h="195">
                    <a:moveTo>
                      <a:pt x="102" y="60"/>
                    </a:moveTo>
                    <a:cubicBezTo>
                      <a:pt x="102" y="60"/>
                      <a:pt x="102" y="60"/>
                      <a:pt x="102" y="60"/>
                    </a:cubicBezTo>
                    <a:cubicBezTo>
                      <a:pt x="102" y="61"/>
                      <a:pt x="101" y="62"/>
                      <a:pt x="100" y="63"/>
                    </a:cubicBezTo>
                    <a:cubicBezTo>
                      <a:pt x="85" y="90"/>
                      <a:pt x="58" y="120"/>
                      <a:pt x="14" y="151"/>
                    </a:cubicBezTo>
                    <a:cubicBezTo>
                      <a:pt x="3" y="159"/>
                      <a:pt x="0" y="174"/>
                      <a:pt x="8" y="185"/>
                    </a:cubicBezTo>
                    <a:cubicBezTo>
                      <a:pt x="13" y="191"/>
                      <a:pt x="20" y="195"/>
                      <a:pt x="28" y="195"/>
                    </a:cubicBezTo>
                    <a:cubicBezTo>
                      <a:pt x="32" y="195"/>
                      <a:pt x="37" y="194"/>
                      <a:pt x="41" y="191"/>
                    </a:cubicBezTo>
                    <a:cubicBezTo>
                      <a:pt x="82" y="162"/>
                      <a:pt x="110" y="133"/>
                      <a:pt x="130" y="105"/>
                    </a:cubicBezTo>
                    <a:cubicBezTo>
                      <a:pt x="135" y="98"/>
                      <a:pt x="140" y="91"/>
                      <a:pt x="144" y="84"/>
                    </a:cubicBezTo>
                    <a:cubicBezTo>
                      <a:pt x="144" y="84"/>
                      <a:pt x="144" y="84"/>
                      <a:pt x="144" y="83"/>
                    </a:cubicBezTo>
                    <a:cubicBezTo>
                      <a:pt x="161" y="54"/>
                      <a:pt x="168"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1" name="Freeform 53">
                <a:extLst>
                  <a:ext uri="{FF2B5EF4-FFF2-40B4-BE49-F238E27FC236}">
                    <a16:creationId xmlns:a16="http://schemas.microsoft.com/office/drawing/2014/main" id="{15721054-8213-4685-A10D-AB8A9E40BED7}"/>
                  </a:ext>
                </a:extLst>
              </p:cNvPr>
              <p:cNvSpPr>
                <a:spLocks/>
              </p:cNvSpPr>
              <p:nvPr/>
            </p:nvSpPr>
            <p:spPr bwMode="auto">
              <a:xfrm>
                <a:off x="3386138"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2" name="Freeform 54">
                <a:extLst>
                  <a:ext uri="{FF2B5EF4-FFF2-40B4-BE49-F238E27FC236}">
                    <a16:creationId xmlns:a16="http://schemas.microsoft.com/office/drawing/2014/main" id="{C039ADB8-BB0B-4546-AE22-1BAA489F9175}"/>
                  </a:ext>
                </a:extLst>
              </p:cNvPr>
              <p:cNvSpPr>
                <a:spLocks/>
              </p:cNvSpPr>
              <p:nvPr/>
            </p:nvSpPr>
            <p:spPr bwMode="auto">
              <a:xfrm>
                <a:off x="3482975"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3" name="Freeform 55">
                <a:extLst>
                  <a:ext uri="{FF2B5EF4-FFF2-40B4-BE49-F238E27FC236}">
                    <a16:creationId xmlns:a16="http://schemas.microsoft.com/office/drawing/2014/main" id="{183B4F22-8B89-4C75-9B3F-1A4FBCBD74D6}"/>
                  </a:ext>
                </a:extLst>
              </p:cNvPr>
              <p:cNvSpPr>
                <a:spLocks/>
              </p:cNvSpPr>
              <p:nvPr/>
            </p:nvSpPr>
            <p:spPr bwMode="auto">
              <a:xfrm>
                <a:off x="3370263" y="1860550"/>
                <a:ext cx="212725" cy="161925"/>
              </a:xfrm>
              <a:custGeom>
                <a:avLst/>
                <a:gdLst/>
                <a:ahLst/>
                <a:cxnLst>
                  <a:cxn ang="0">
                    <a:pos x="125" y="63"/>
                  </a:cxn>
                  <a:cxn ang="0">
                    <a:pos x="107" y="69"/>
                  </a:cxn>
                  <a:cxn ang="0">
                    <a:pos x="102" y="68"/>
                  </a:cxn>
                  <a:cxn ang="0">
                    <a:pos x="96" y="69"/>
                  </a:cxn>
                  <a:cxn ang="0">
                    <a:pos x="78" y="63"/>
                  </a:cxn>
                  <a:cxn ang="0">
                    <a:pos x="6" y="0"/>
                  </a:cxn>
                  <a:cxn ang="0">
                    <a:pos x="2" y="17"/>
                  </a:cxn>
                  <a:cxn ang="0">
                    <a:pos x="0" y="42"/>
                  </a:cxn>
                  <a:cxn ang="0">
                    <a:pos x="0" y="45"/>
                  </a:cxn>
                  <a:cxn ang="0">
                    <a:pos x="10" y="139"/>
                  </a:cxn>
                  <a:cxn ang="0">
                    <a:pos x="101" y="155"/>
                  </a:cxn>
                  <a:cxn ang="0">
                    <a:pos x="133" y="150"/>
                  </a:cxn>
                  <a:cxn ang="0">
                    <a:pos x="152" y="96"/>
                  </a:cxn>
                  <a:cxn ang="0">
                    <a:pos x="161" y="145"/>
                  </a:cxn>
                  <a:cxn ang="0">
                    <a:pos x="193" y="139"/>
                  </a:cxn>
                  <a:cxn ang="0">
                    <a:pos x="203" y="45"/>
                  </a:cxn>
                  <a:cxn ang="0">
                    <a:pos x="203" y="42"/>
                  </a:cxn>
                  <a:cxn ang="0">
                    <a:pos x="201" y="17"/>
                  </a:cxn>
                  <a:cxn ang="0">
                    <a:pos x="197" y="0"/>
                  </a:cxn>
                  <a:cxn ang="0">
                    <a:pos x="125" y="63"/>
                  </a:cxn>
                </a:cxnLst>
                <a:rect l="0" t="0" r="r" b="b"/>
                <a:pathLst>
                  <a:path w="203" h="155">
                    <a:moveTo>
                      <a:pt x="125" y="63"/>
                    </a:moveTo>
                    <a:cubicBezTo>
                      <a:pt x="120" y="67"/>
                      <a:pt x="114" y="69"/>
                      <a:pt x="107" y="69"/>
                    </a:cubicBezTo>
                    <a:cubicBezTo>
                      <a:pt x="105" y="69"/>
                      <a:pt x="103" y="69"/>
                      <a:pt x="102" y="68"/>
                    </a:cubicBezTo>
                    <a:cubicBezTo>
                      <a:pt x="100" y="69"/>
                      <a:pt x="98" y="69"/>
                      <a:pt x="96" y="69"/>
                    </a:cubicBezTo>
                    <a:cubicBezTo>
                      <a:pt x="90" y="69"/>
                      <a:pt x="83" y="67"/>
                      <a:pt x="78"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1" y="145"/>
                      <a:pt x="161" y="145"/>
                      <a:pt x="161" y="145"/>
                    </a:cubicBezTo>
                    <a:cubicBezTo>
                      <a:pt x="193" y="139"/>
                      <a:pt x="193" y="139"/>
                      <a:pt x="193" y="139"/>
                    </a:cubicBezTo>
                    <a:cubicBezTo>
                      <a:pt x="193" y="139"/>
                      <a:pt x="202" y="77"/>
                      <a:pt x="203" y="45"/>
                    </a:cubicBezTo>
                    <a:cubicBezTo>
                      <a:pt x="203" y="44"/>
                      <a:pt x="203" y="43"/>
                      <a:pt x="203" y="42"/>
                    </a:cubicBezTo>
                    <a:cubicBezTo>
                      <a:pt x="203" y="30"/>
                      <a:pt x="202" y="22"/>
                      <a:pt x="201" y="17"/>
                    </a:cubicBezTo>
                    <a:cubicBezTo>
                      <a:pt x="200" y="11"/>
                      <a:pt x="199" y="5"/>
                      <a:pt x="197" y="0"/>
                    </a:cubicBezTo>
                    <a:cubicBezTo>
                      <a:pt x="178"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4" name="Freeform 56">
                <a:extLst>
                  <a:ext uri="{FF2B5EF4-FFF2-40B4-BE49-F238E27FC236}">
                    <a16:creationId xmlns:a16="http://schemas.microsoft.com/office/drawing/2014/main" id="{3DA6B419-F1EA-4B80-8944-CCDD2F3C4F39}"/>
                  </a:ext>
                </a:extLst>
              </p:cNvPr>
              <p:cNvSpPr>
                <a:spLocks noEditPoints="1"/>
              </p:cNvSpPr>
              <p:nvPr/>
            </p:nvSpPr>
            <p:spPr bwMode="auto">
              <a:xfrm>
                <a:off x="3324225" y="1581150"/>
                <a:ext cx="304800" cy="279400"/>
              </a:xfrm>
              <a:custGeom>
                <a:avLst/>
                <a:gdLst/>
                <a:ahLst/>
                <a:cxnLst>
                  <a:cxn ang="0">
                    <a:pos x="48" y="128"/>
                  </a:cxn>
                  <a:cxn ang="0">
                    <a:pos x="48" y="122"/>
                  </a:cxn>
                  <a:cxn ang="0">
                    <a:pos x="41" y="98"/>
                  </a:cxn>
                  <a:cxn ang="0">
                    <a:pos x="44" y="83"/>
                  </a:cxn>
                  <a:cxn ang="0">
                    <a:pos x="43" y="88"/>
                  </a:cxn>
                  <a:cxn ang="0">
                    <a:pos x="92" y="137"/>
                  </a:cxn>
                  <a:cxn ang="0">
                    <a:pos x="130" y="118"/>
                  </a:cxn>
                  <a:cxn ang="0">
                    <a:pos x="88" y="145"/>
                  </a:cxn>
                  <a:cxn ang="0">
                    <a:pos x="74" y="143"/>
                  </a:cxn>
                  <a:cxn ang="0">
                    <a:pos x="79" y="183"/>
                  </a:cxn>
                  <a:cxn ang="0">
                    <a:pos x="79" y="186"/>
                  </a:cxn>
                  <a:cxn ang="0">
                    <a:pos x="78" y="196"/>
                  </a:cxn>
                  <a:cxn ang="0">
                    <a:pos x="146" y="266"/>
                  </a:cxn>
                  <a:cxn ang="0">
                    <a:pos x="213" y="196"/>
                  </a:cxn>
                  <a:cxn ang="0">
                    <a:pos x="212" y="186"/>
                  </a:cxn>
                  <a:cxn ang="0">
                    <a:pos x="212" y="183"/>
                  </a:cxn>
                  <a:cxn ang="0">
                    <a:pos x="217" y="141"/>
                  </a:cxn>
                  <a:cxn ang="0">
                    <a:pos x="199" y="145"/>
                  </a:cxn>
                  <a:cxn ang="0">
                    <a:pos x="156" y="118"/>
                  </a:cxn>
                  <a:cxn ang="0">
                    <a:pos x="194" y="137"/>
                  </a:cxn>
                  <a:cxn ang="0">
                    <a:pos x="240" y="104"/>
                  </a:cxn>
                  <a:cxn ang="0">
                    <a:pos x="242" y="114"/>
                  </a:cxn>
                  <a:cxn ang="0">
                    <a:pos x="244" y="128"/>
                  </a:cxn>
                  <a:cxn ang="0">
                    <a:pos x="243" y="136"/>
                  </a:cxn>
                  <a:cxn ang="0">
                    <a:pos x="291" y="122"/>
                  </a:cxn>
                  <a:cxn ang="0">
                    <a:pos x="274" y="59"/>
                  </a:cxn>
                  <a:cxn ang="0">
                    <a:pos x="258" y="37"/>
                  </a:cxn>
                  <a:cxn ang="0">
                    <a:pos x="246" y="27"/>
                  </a:cxn>
                  <a:cxn ang="0">
                    <a:pos x="198" y="6"/>
                  </a:cxn>
                  <a:cxn ang="0">
                    <a:pos x="165" y="60"/>
                  </a:cxn>
                  <a:cxn ang="0">
                    <a:pos x="153" y="24"/>
                  </a:cxn>
                  <a:cxn ang="0">
                    <a:pos x="165" y="1"/>
                  </a:cxn>
                  <a:cxn ang="0">
                    <a:pos x="145" y="0"/>
                  </a:cxn>
                  <a:cxn ang="0">
                    <a:pos x="126" y="1"/>
                  </a:cxn>
                  <a:cxn ang="0">
                    <a:pos x="138" y="24"/>
                  </a:cxn>
                  <a:cxn ang="0">
                    <a:pos x="126" y="60"/>
                  </a:cxn>
                  <a:cxn ang="0">
                    <a:pos x="93" y="6"/>
                  </a:cxn>
                  <a:cxn ang="0">
                    <a:pos x="44" y="28"/>
                  </a:cxn>
                  <a:cxn ang="0">
                    <a:pos x="34" y="37"/>
                  </a:cxn>
                  <a:cxn ang="0">
                    <a:pos x="0" y="122"/>
                  </a:cxn>
                  <a:cxn ang="0">
                    <a:pos x="48" y="136"/>
                  </a:cxn>
                  <a:cxn ang="0">
                    <a:pos x="48"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8" y="128"/>
                    </a:moveTo>
                    <a:cubicBezTo>
                      <a:pt x="48" y="126"/>
                      <a:pt x="48" y="124"/>
                      <a:pt x="48" y="122"/>
                    </a:cubicBezTo>
                    <a:cubicBezTo>
                      <a:pt x="44" y="115"/>
                      <a:pt x="41" y="107"/>
                      <a:pt x="41" y="98"/>
                    </a:cubicBezTo>
                    <a:cubicBezTo>
                      <a:pt x="41" y="93"/>
                      <a:pt x="42" y="88"/>
                      <a:pt x="44" y="83"/>
                    </a:cubicBezTo>
                    <a:cubicBezTo>
                      <a:pt x="44" y="85"/>
                      <a:pt x="43" y="87"/>
                      <a:pt x="43" y="88"/>
                    </a:cubicBezTo>
                    <a:cubicBezTo>
                      <a:pt x="43" y="115"/>
                      <a:pt x="65" y="137"/>
                      <a:pt x="92" y="137"/>
                    </a:cubicBezTo>
                    <a:cubicBezTo>
                      <a:pt x="107" y="137"/>
                      <a:pt x="121" y="129"/>
                      <a:pt x="130" y="118"/>
                    </a:cubicBezTo>
                    <a:cubicBezTo>
                      <a:pt x="123" y="134"/>
                      <a:pt x="107" y="145"/>
                      <a:pt x="88" y="145"/>
                    </a:cubicBezTo>
                    <a:cubicBezTo>
                      <a:pt x="83" y="145"/>
                      <a:pt x="79" y="144"/>
                      <a:pt x="74" y="143"/>
                    </a:cubicBezTo>
                    <a:cubicBezTo>
                      <a:pt x="78" y="158"/>
                      <a:pt x="80" y="172"/>
                      <a:pt x="79" y="183"/>
                    </a:cubicBezTo>
                    <a:cubicBezTo>
                      <a:pt x="79" y="184"/>
                      <a:pt x="79" y="185"/>
                      <a:pt x="79" y="186"/>
                    </a:cubicBezTo>
                    <a:cubicBezTo>
                      <a:pt x="79" y="189"/>
                      <a:pt x="78" y="193"/>
                      <a:pt x="78" y="196"/>
                    </a:cubicBezTo>
                    <a:cubicBezTo>
                      <a:pt x="93" y="220"/>
                      <a:pt x="116" y="243"/>
                      <a:pt x="146" y="266"/>
                    </a:cubicBezTo>
                    <a:cubicBezTo>
                      <a:pt x="175" y="243"/>
                      <a:pt x="198" y="220"/>
                      <a:pt x="213" y="196"/>
                    </a:cubicBezTo>
                    <a:cubicBezTo>
                      <a:pt x="213" y="193"/>
                      <a:pt x="212" y="189"/>
                      <a:pt x="212" y="186"/>
                    </a:cubicBezTo>
                    <a:cubicBezTo>
                      <a:pt x="212" y="185"/>
                      <a:pt x="212" y="184"/>
                      <a:pt x="212" y="183"/>
                    </a:cubicBezTo>
                    <a:cubicBezTo>
                      <a:pt x="211" y="171"/>
                      <a:pt x="213" y="156"/>
                      <a:pt x="217" y="141"/>
                    </a:cubicBezTo>
                    <a:cubicBezTo>
                      <a:pt x="211" y="144"/>
                      <a:pt x="205" y="145"/>
                      <a:pt x="199"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4" y="123"/>
                      <a:pt x="244" y="128"/>
                    </a:cubicBezTo>
                    <a:cubicBezTo>
                      <a:pt x="244" y="131"/>
                      <a:pt x="243" y="133"/>
                      <a:pt x="243" y="136"/>
                    </a:cubicBezTo>
                    <a:cubicBezTo>
                      <a:pt x="291" y="122"/>
                      <a:pt x="291" y="122"/>
                      <a:pt x="291" y="122"/>
                    </a:cubicBezTo>
                    <a:cubicBezTo>
                      <a:pt x="290" y="97"/>
                      <a:pt x="283" y="76"/>
                      <a:pt x="274" y="59"/>
                    </a:cubicBezTo>
                    <a:cubicBezTo>
                      <a:pt x="269" y="50"/>
                      <a:pt x="263"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5" y="1"/>
                      <a:pt x="165" y="1"/>
                      <a:pt x="165" y="1"/>
                    </a:cubicBezTo>
                    <a:cubicBezTo>
                      <a:pt x="159" y="0"/>
                      <a:pt x="153" y="0"/>
                      <a:pt x="145" y="0"/>
                    </a:cubicBezTo>
                    <a:cubicBezTo>
                      <a:pt x="138" y="0"/>
                      <a:pt x="132" y="0"/>
                      <a:pt x="126" y="1"/>
                    </a:cubicBezTo>
                    <a:cubicBezTo>
                      <a:pt x="138" y="24"/>
                      <a:pt x="138" y="24"/>
                      <a:pt x="138" y="24"/>
                    </a:cubicBezTo>
                    <a:cubicBezTo>
                      <a:pt x="126" y="60"/>
                      <a:pt x="126" y="60"/>
                      <a:pt x="126" y="60"/>
                    </a:cubicBezTo>
                    <a:cubicBezTo>
                      <a:pt x="93" y="6"/>
                      <a:pt x="93" y="6"/>
                      <a:pt x="93" y="6"/>
                    </a:cubicBezTo>
                    <a:cubicBezTo>
                      <a:pt x="68" y="12"/>
                      <a:pt x="52" y="22"/>
                      <a:pt x="44" y="28"/>
                    </a:cubicBezTo>
                    <a:cubicBezTo>
                      <a:pt x="40" y="31"/>
                      <a:pt x="37" y="34"/>
                      <a:pt x="34" y="37"/>
                    </a:cubicBezTo>
                    <a:cubicBezTo>
                      <a:pt x="17" y="54"/>
                      <a:pt x="1" y="83"/>
                      <a:pt x="0" y="122"/>
                    </a:cubicBezTo>
                    <a:cubicBezTo>
                      <a:pt x="48" y="136"/>
                      <a:pt x="48" y="136"/>
                      <a:pt x="48" y="136"/>
                    </a:cubicBezTo>
                    <a:cubicBezTo>
                      <a:pt x="48" y="133"/>
                      <a:pt x="48" y="131"/>
                      <a:pt x="48"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5" name="Freeform 57">
                <a:extLst>
                  <a:ext uri="{FF2B5EF4-FFF2-40B4-BE49-F238E27FC236}">
                    <a16:creationId xmlns:a16="http://schemas.microsoft.com/office/drawing/2014/main" id="{0F89CA7E-5F46-4531-877F-BAC603A8BA3B}"/>
                  </a:ext>
                </a:extLst>
              </p:cNvPr>
              <p:cNvSpPr>
                <a:spLocks/>
              </p:cNvSpPr>
              <p:nvPr/>
            </p:nvSpPr>
            <p:spPr bwMode="auto">
              <a:xfrm>
                <a:off x="3379788" y="1379538"/>
                <a:ext cx="193675" cy="192087"/>
              </a:xfrm>
              <a:custGeom>
                <a:avLst/>
                <a:gdLst/>
                <a:ahLst/>
                <a:cxnLst>
                  <a:cxn ang="0">
                    <a:pos x="73" y="174"/>
                  </a:cxn>
                  <a:cxn ang="0">
                    <a:pos x="174" y="111"/>
                  </a:cxn>
                  <a:cxn ang="0">
                    <a:pos x="112" y="10"/>
                  </a:cxn>
                  <a:cxn ang="0">
                    <a:pos x="11" y="73"/>
                  </a:cxn>
                  <a:cxn ang="0">
                    <a:pos x="73" y="174"/>
                  </a:cxn>
                </a:cxnLst>
                <a:rect l="0" t="0" r="r" b="b"/>
                <a:pathLst>
                  <a:path w="185" h="184">
                    <a:moveTo>
                      <a:pt x="73" y="174"/>
                    </a:moveTo>
                    <a:cubicBezTo>
                      <a:pt x="119" y="184"/>
                      <a:pt x="164" y="156"/>
                      <a:pt x="174" y="111"/>
                    </a:cubicBezTo>
                    <a:cubicBezTo>
                      <a:pt x="185" y="66"/>
                      <a:pt x="157" y="21"/>
                      <a:pt x="112" y="10"/>
                    </a:cubicBezTo>
                    <a:cubicBezTo>
                      <a:pt x="66" y="0"/>
                      <a:pt x="21" y="28"/>
                      <a:pt x="11"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6" name="Freeform 58">
                <a:extLst>
                  <a:ext uri="{FF2B5EF4-FFF2-40B4-BE49-F238E27FC236}">
                    <a16:creationId xmlns:a16="http://schemas.microsoft.com/office/drawing/2014/main" id="{20FA3798-C691-475D-92EB-FD99C5193BC5}"/>
                  </a:ext>
                </a:extLst>
              </p:cNvPr>
              <p:cNvSpPr>
                <a:spLocks/>
              </p:cNvSpPr>
              <p:nvPr/>
            </p:nvSpPr>
            <p:spPr bwMode="auto">
              <a:xfrm>
                <a:off x="3324225" y="1719263"/>
                <a:ext cx="146050" cy="198437"/>
              </a:xfrm>
              <a:custGeom>
                <a:avLst/>
                <a:gdLst/>
                <a:ahLst/>
                <a:cxnLst>
                  <a:cxn ang="0">
                    <a:pos x="125" y="189"/>
                  </a:cxn>
                  <a:cxn ang="0">
                    <a:pos x="132"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2" y="145"/>
                    </a:cubicBezTo>
                    <a:cubicBezTo>
                      <a:pt x="135" y="143"/>
                      <a:pt x="137" y="142"/>
                      <a:pt x="139" y="140"/>
                    </a:cubicBezTo>
                    <a:cubicBezTo>
                      <a:pt x="104" y="113"/>
                      <a:pt x="81" y="87"/>
                      <a:pt x="68" y="63"/>
                    </a:cubicBezTo>
                    <a:cubicBezTo>
                      <a:pt x="67" y="62"/>
                      <a:pt x="66"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2" y="98"/>
                      <a:pt x="38" y="105"/>
                    </a:cubicBezTo>
                    <a:cubicBezTo>
                      <a:pt x="57" y="133"/>
                      <a:pt x="85"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77" name="Freeform 59">
                <a:extLst>
                  <a:ext uri="{FF2B5EF4-FFF2-40B4-BE49-F238E27FC236}">
                    <a16:creationId xmlns:a16="http://schemas.microsoft.com/office/drawing/2014/main" id="{BFE163C0-1A84-4BB4-ADB1-077237C47554}"/>
                  </a:ext>
                </a:extLst>
              </p:cNvPr>
              <p:cNvSpPr>
                <a:spLocks/>
              </p:cNvSpPr>
              <p:nvPr/>
            </p:nvSpPr>
            <p:spPr bwMode="auto">
              <a:xfrm>
                <a:off x="3454400" y="1719263"/>
                <a:ext cx="174625" cy="204787"/>
              </a:xfrm>
              <a:custGeom>
                <a:avLst/>
                <a:gdLst/>
                <a:ahLst/>
                <a:cxnLst>
                  <a:cxn ang="0">
                    <a:pos x="102" y="60"/>
                  </a:cxn>
                  <a:cxn ang="0">
                    <a:pos x="102" y="60"/>
                  </a:cxn>
                  <a:cxn ang="0">
                    <a:pos x="100" y="63"/>
                  </a:cxn>
                  <a:cxn ang="0">
                    <a:pos x="13" y="151"/>
                  </a:cxn>
                  <a:cxn ang="0">
                    <a:pos x="7" y="185"/>
                  </a:cxn>
                  <a:cxn ang="0">
                    <a:pos x="27" y="195"/>
                  </a:cxn>
                  <a:cxn ang="0">
                    <a:pos x="41" y="191"/>
                  </a:cxn>
                  <a:cxn ang="0">
                    <a:pos x="130" y="105"/>
                  </a:cxn>
                  <a:cxn ang="0">
                    <a:pos x="143" y="84"/>
                  </a:cxn>
                  <a:cxn ang="0">
                    <a:pos x="143" y="84"/>
                  </a:cxn>
                  <a:cxn ang="0">
                    <a:pos x="143" y="84"/>
                  </a:cxn>
                  <a:cxn ang="0">
                    <a:pos x="167" y="0"/>
                  </a:cxn>
                  <a:cxn ang="0">
                    <a:pos x="118" y="13"/>
                  </a:cxn>
                  <a:cxn ang="0">
                    <a:pos x="102" y="60"/>
                  </a:cxn>
                </a:cxnLst>
                <a:rect l="0" t="0" r="r" b="b"/>
                <a:pathLst>
                  <a:path w="167" h="195">
                    <a:moveTo>
                      <a:pt x="102" y="60"/>
                    </a:moveTo>
                    <a:cubicBezTo>
                      <a:pt x="102" y="60"/>
                      <a:pt x="102" y="60"/>
                      <a:pt x="102" y="60"/>
                    </a:cubicBezTo>
                    <a:cubicBezTo>
                      <a:pt x="101" y="61"/>
                      <a:pt x="100" y="62"/>
                      <a:pt x="100" y="63"/>
                    </a:cubicBezTo>
                    <a:cubicBezTo>
                      <a:pt x="84" y="90"/>
                      <a:pt x="57" y="120"/>
                      <a:pt x="13" y="151"/>
                    </a:cubicBezTo>
                    <a:cubicBezTo>
                      <a:pt x="2" y="159"/>
                      <a:pt x="0" y="174"/>
                      <a:pt x="7" y="185"/>
                    </a:cubicBezTo>
                    <a:cubicBezTo>
                      <a:pt x="12" y="191"/>
                      <a:pt x="19" y="195"/>
                      <a:pt x="27" y="195"/>
                    </a:cubicBezTo>
                    <a:cubicBezTo>
                      <a:pt x="32" y="195"/>
                      <a:pt x="37" y="194"/>
                      <a:pt x="41" y="191"/>
                    </a:cubicBezTo>
                    <a:cubicBezTo>
                      <a:pt x="81" y="162"/>
                      <a:pt x="110" y="133"/>
                      <a:pt x="130" y="105"/>
                    </a:cubicBezTo>
                    <a:cubicBezTo>
                      <a:pt x="135" y="98"/>
                      <a:pt x="139" y="91"/>
                      <a:pt x="143" y="84"/>
                    </a:cubicBezTo>
                    <a:cubicBezTo>
                      <a:pt x="143" y="84"/>
                      <a:pt x="143" y="84"/>
                      <a:pt x="143" y="84"/>
                    </a:cubicBezTo>
                    <a:cubicBezTo>
                      <a:pt x="143" y="84"/>
                      <a:pt x="143" y="84"/>
                      <a:pt x="143" y="84"/>
                    </a:cubicBezTo>
                    <a:cubicBezTo>
                      <a:pt x="160" y="54"/>
                      <a:pt x="167" y="25"/>
                      <a:pt x="167" y="0"/>
                    </a:cubicBezTo>
                    <a:cubicBezTo>
                      <a:pt x="118" y="13"/>
                      <a:pt x="118" y="13"/>
                      <a:pt x="118" y="13"/>
                    </a:cubicBezTo>
                    <a:cubicBezTo>
                      <a:pt x="116" y="27"/>
                      <a:pt x="111"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grpSp>
      </p:grpSp>
      <p:sp>
        <p:nvSpPr>
          <p:cNvPr id="78" name="Rounded Rectangle 208">
            <a:extLst>
              <a:ext uri="{FF2B5EF4-FFF2-40B4-BE49-F238E27FC236}">
                <a16:creationId xmlns:a16="http://schemas.microsoft.com/office/drawing/2014/main" id="{D69CD03F-5105-43FF-84A6-7E5572CD6B01}"/>
              </a:ext>
            </a:extLst>
          </p:cNvPr>
          <p:cNvSpPr/>
          <p:nvPr/>
        </p:nvSpPr>
        <p:spPr>
          <a:xfrm>
            <a:off x="3679428" y="3981669"/>
            <a:ext cx="1400426" cy="235211"/>
          </a:xfrm>
          <a:prstGeom prst="roundRect">
            <a:avLst>
              <a:gd name="adj" fmla="val 0"/>
            </a:avLst>
          </a:prstGeom>
          <a:solidFill>
            <a:schemeClr val="bg2"/>
          </a:solidFill>
          <a:ln w="2857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Weekly driver meeting (care group and specialty)</a:t>
            </a:r>
          </a:p>
        </p:txBody>
      </p:sp>
      <p:sp>
        <p:nvSpPr>
          <p:cNvPr id="79" name="Rounded Rectangle 240">
            <a:extLst>
              <a:ext uri="{FF2B5EF4-FFF2-40B4-BE49-F238E27FC236}">
                <a16:creationId xmlns:a16="http://schemas.microsoft.com/office/drawing/2014/main" id="{40F051CC-EB9A-46BD-BE0F-A948D4800803}"/>
              </a:ext>
            </a:extLst>
          </p:cNvPr>
          <p:cNvSpPr/>
          <p:nvPr/>
        </p:nvSpPr>
        <p:spPr>
          <a:xfrm>
            <a:off x="1431226" y="1330704"/>
            <a:ext cx="1906847"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Daily</a:t>
            </a:r>
          </a:p>
        </p:txBody>
      </p:sp>
      <p:sp>
        <p:nvSpPr>
          <p:cNvPr id="81" name="Rounded Rectangle 243">
            <a:hlinkClick r:id="" action="ppaction://noaction"/>
            <a:extLst>
              <a:ext uri="{FF2B5EF4-FFF2-40B4-BE49-F238E27FC236}">
                <a16:creationId xmlns:a16="http://schemas.microsoft.com/office/drawing/2014/main" id="{AE0BA141-499F-4BE7-879B-5470DA4BC1CE}"/>
              </a:ext>
            </a:extLst>
          </p:cNvPr>
          <p:cNvSpPr/>
          <p:nvPr/>
        </p:nvSpPr>
        <p:spPr>
          <a:xfrm>
            <a:off x="6842506" y="2069194"/>
            <a:ext cx="1371600" cy="395938"/>
          </a:xfrm>
          <a:prstGeom prst="roundRect">
            <a:avLst>
              <a:gd name="adj" fmla="val 0"/>
            </a:avLst>
          </a:prstGeom>
          <a:solidFill>
            <a:schemeClr val="bg2"/>
          </a:solidFill>
          <a:ln w="2857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Exec </a:t>
            </a:r>
            <a:r>
              <a:rPr lang="en-GB" sz="700" b="1" kern="0" dirty="0">
                <a:solidFill>
                  <a:srgbClr val="000000"/>
                </a:solidFill>
                <a:latin typeface="Arial"/>
              </a:rPr>
              <a:t>Performance</a:t>
            </a:r>
            <a:r>
              <a:rPr kumimoji="0" lang="en-GB" sz="700" b="1" i="0" u="none" strike="noStrike" kern="0" cap="none" spc="0" normalizeH="0" baseline="0" noProof="0" dirty="0">
                <a:ln>
                  <a:noFill/>
                </a:ln>
                <a:solidFill>
                  <a:srgbClr val="000000"/>
                </a:solidFill>
                <a:effectLst/>
                <a:uLnTx/>
                <a:uFillTx/>
                <a:latin typeface="Arial"/>
                <a:ea typeface="+mn-ea"/>
                <a:cs typeface="+mn-cs"/>
              </a:rPr>
              <a:t> Review meeting (Breakthrough Objectives)</a:t>
            </a:r>
          </a:p>
        </p:txBody>
      </p:sp>
      <p:sp>
        <p:nvSpPr>
          <p:cNvPr id="82" name="Rounded Rectangle 245">
            <a:extLst>
              <a:ext uri="{FF2B5EF4-FFF2-40B4-BE49-F238E27FC236}">
                <a16:creationId xmlns:a16="http://schemas.microsoft.com/office/drawing/2014/main" id="{0EB5E509-3B22-44CD-94D3-1E047D4DD9FF}"/>
              </a:ext>
            </a:extLst>
          </p:cNvPr>
          <p:cNvSpPr/>
          <p:nvPr/>
        </p:nvSpPr>
        <p:spPr>
          <a:xfrm>
            <a:off x="1316328" y="5428066"/>
            <a:ext cx="1081981" cy="235211"/>
          </a:xfrm>
          <a:prstGeom prst="roundRect">
            <a:avLst>
              <a:gd name="adj" fmla="val 0"/>
            </a:avLst>
          </a:prstGeom>
          <a:solidFill>
            <a:schemeClr val="bg2"/>
          </a:solidFill>
          <a:ln w="2857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Improvement huddle</a:t>
            </a:r>
          </a:p>
        </p:txBody>
      </p:sp>
      <p:sp>
        <p:nvSpPr>
          <p:cNvPr id="85" name="Rounded Rectangle 248">
            <a:extLst>
              <a:ext uri="{FF2B5EF4-FFF2-40B4-BE49-F238E27FC236}">
                <a16:creationId xmlns:a16="http://schemas.microsoft.com/office/drawing/2014/main" id="{90B7138A-B8BD-42D5-A43B-63BAD3C19536}"/>
              </a:ext>
            </a:extLst>
          </p:cNvPr>
          <p:cNvSpPr/>
          <p:nvPr/>
        </p:nvSpPr>
        <p:spPr>
          <a:xfrm>
            <a:off x="6842506" y="5930093"/>
            <a:ext cx="1371600" cy="235211"/>
          </a:xfrm>
          <a:prstGeom prst="roundRect">
            <a:avLst>
              <a:gd name="adj" fmla="val 0"/>
            </a:avLst>
          </a:prstGeom>
          <a:solidFill>
            <a:schemeClr val="accent4">
              <a:lumMod val="20000"/>
              <a:lumOff val="80000"/>
            </a:schemeClr>
          </a:solidFill>
          <a:ln w="28575" cap="flat" cmpd="sng" algn="ctr">
            <a:solidFill>
              <a:schemeClr val="accent4">
                <a:lumMod val="60000"/>
                <a:lumOff val="40000"/>
              </a:schemeClr>
            </a:solidFill>
            <a:prstDash val="solid"/>
          </a:ln>
          <a:effectLst/>
        </p:spPr>
        <p:txBody>
          <a:bodyPr rtlCol="0" anchor="ctr"/>
          <a:lstStyle/>
          <a:p>
            <a:pPr lvl="0" algn="ctr" eaLnBrk="0" fontAlgn="base" hangingPunct="0">
              <a:spcBef>
                <a:spcPct val="0"/>
              </a:spcBef>
              <a:spcAft>
                <a:spcPct val="0"/>
              </a:spcAft>
              <a:defRPr/>
            </a:pPr>
            <a:r>
              <a:rPr lang="en-GB" sz="700" b="1" kern="0" dirty="0">
                <a:solidFill>
                  <a:srgbClr val="000000"/>
                </a:solidFill>
                <a:latin typeface="Arial"/>
              </a:rPr>
              <a:t>Ward Performance Review Meeting</a:t>
            </a:r>
          </a:p>
        </p:txBody>
      </p:sp>
      <p:sp>
        <p:nvSpPr>
          <p:cNvPr id="86" name="TextBox 85">
            <a:extLst>
              <a:ext uri="{FF2B5EF4-FFF2-40B4-BE49-F238E27FC236}">
                <a16:creationId xmlns:a16="http://schemas.microsoft.com/office/drawing/2014/main" id="{2F9CFF83-CCF8-4F9D-A00A-6472F41442F9}"/>
              </a:ext>
            </a:extLst>
          </p:cNvPr>
          <p:cNvSpPr txBox="1"/>
          <p:nvPr/>
        </p:nvSpPr>
        <p:spPr>
          <a:xfrm>
            <a:off x="3809105" y="4752683"/>
            <a:ext cx="601075"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cxnSp>
        <p:nvCxnSpPr>
          <p:cNvPr id="87" name="Curved Connector 78">
            <a:extLst>
              <a:ext uri="{FF2B5EF4-FFF2-40B4-BE49-F238E27FC236}">
                <a16:creationId xmlns:a16="http://schemas.microsoft.com/office/drawing/2014/main" id="{9421B40A-4E90-4AE9-BB6A-E2A7D18B2406}"/>
              </a:ext>
            </a:extLst>
          </p:cNvPr>
          <p:cNvCxnSpPr>
            <a:cxnSpLocks/>
          </p:cNvCxnSpPr>
          <p:nvPr/>
        </p:nvCxnSpPr>
        <p:spPr>
          <a:xfrm>
            <a:off x="8117409" y="5105878"/>
            <a:ext cx="0" cy="789379"/>
          </a:xfrm>
          <a:prstGeom prst="straightConnector1">
            <a:avLst/>
          </a:prstGeom>
          <a:noFill/>
          <a:ln w="28575" cap="flat" cmpd="sng" algn="ctr">
            <a:solidFill>
              <a:srgbClr val="F99D1C"/>
            </a:solidFill>
            <a:prstDash val="solid"/>
            <a:headEnd type="triangle"/>
            <a:tailEnd type="triangle"/>
          </a:ln>
          <a:effectLst/>
        </p:spPr>
      </p:cxnSp>
      <p:sp>
        <p:nvSpPr>
          <p:cNvPr id="89" name="Rounded Rectangle 252">
            <a:extLst>
              <a:ext uri="{FF2B5EF4-FFF2-40B4-BE49-F238E27FC236}">
                <a16:creationId xmlns:a16="http://schemas.microsoft.com/office/drawing/2014/main" id="{33606B86-4AFE-454F-BACA-0C1DC0188406}"/>
              </a:ext>
            </a:extLst>
          </p:cNvPr>
          <p:cNvSpPr/>
          <p:nvPr/>
        </p:nvSpPr>
        <p:spPr>
          <a:xfrm>
            <a:off x="6842506" y="4970511"/>
            <a:ext cx="1371600" cy="235211"/>
          </a:xfrm>
          <a:prstGeom prst="roundRect">
            <a:avLst>
              <a:gd name="adj" fmla="val 0"/>
            </a:avLst>
          </a:prstGeom>
          <a:solidFill>
            <a:schemeClr val="accent4">
              <a:lumMod val="20000"/>
              <a:lumOff val="80000"/>
            </a:schemeClr>
          </a:solidFill>
          <a:ln w="28575" cap="flat" cmpd="sng" algn="ctr">
            <a:solidFill>
              <a:schemeClr val="accent4">
                <a:lumMod val="60000"/>
                <a:lumOff val="40000"/>
              </a:scheme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Specialty Performance Review Meeting</a:t>
            </a:r>
          </a:p>
        </p:txBody>
      </p:sp>
      <p:sp>
        <p:nvSpPr>
          <p:cNvPr id="90" name="Freeform 93">
            <a:extLst>
              <a:ext uri="{FF2B5EF4-FFF2-40B4-BE49-F238E27FC236}">
                <a16:creationId xmlns:a16="http://schemas.microsoft.com/office/drawing/2014/main" id="{0A0BD79B-C2D4-44FF-95DF-1DC04A083B49}"/>
              </a:ext>
            </a:extLst>
          </p:cNvPr>
          <p:cNvSpPr>
            <a:spLocks noEditPoints="1"/>
          </p:cNvSpPr>
          <p:nvPr/>
        </p:nvSpPr>
        <p:spPr bwMode="auto">
          <a:xfrm>
            <a:off x="7128394" y="3495829"/>
            <a:ext cx="723308" cy="423990"/>
          </a:xfrm>
          <a:custGeom>
            <a:avLst/>
            <a:gdLst/>
            <a:ahLst/>
            <a:cxnLst>
              <a:cxn ang="0">
                <a:pos x="62" y="34"/>
              </a:cxn>
              <a:cxn ang="0">
                <a:pos x="88" y="65"/>
              </a:cxn>
              <a:cxn ang="0">
                <a:pos x="115" y="148"/>
              </a:cxn>
              <a:cxn ang="0">
                <a:pos x="67" y="204"/>
              </a:cxn>
              <a:cxn ang="0">
                <a:pos x="39" y="106"/>
              </a:cxn>
              <a:cxn ang="0">
                <a:pos x="69" y="119"/>
              </a:cxn>
              <a:cxn ang="0">
                <a:pos x="76" y="118"/>
              </a:cxn>
              <a:cxn ang="0">
                <a:pos x="75" y="108"/>
              </a:cxn>
              <a:cxn ang="0">
                <a:pos x="81" y="115"/>
              </a:cxn>
              <a:cxn ang="0">
                <a:pos x="86" y="116"/>
              </a:cxn>
              <a:cxn ang="0">
                <a:pos x="335" y="65"/>
              </a:cxn>
              <a:cxn ang="0">
                <a:pos x="391" y="64"/>
              </a:cxn>
              <a:cxn ang="0">
                <a:pos x="335" y="105"/>
              </a:cxn>
              <a:cxn ang="0">
                <a:pos x="339" y="198"/>
              </a:cxn>
              <a:cxn ang="0">
                <a:pos x="402" y="204"/>
              </a:cxn>
              <a:cxn ang="0">
                <a:pos x="365" y="116"/>
              </a:cxn>
              <a:cxn ang="0">
                <a:pos x="341" y="134"/>
              </a:cxn>
              <a:cxn ang="0">
                <a:pos x="352" y="115"/>
              </a:cxn>
              <a:cxn ang="0">
                <a:pos x="341" y="110"/>
              </a:cxn>
              <a:cxn ang="0">
                <a:pos x="335" y="132"/>
              </a:cxn>
              <a:cxn ang="0">
                <a:pos x="335" y="105"/>
              </a:cxn>
              <a:cxn ang="0">
                <a:pos x="211" y="0"/>
              </a:cxn>
              <a:cxn ang="0">
                <a:pos x="236" y="25"/>
              </a:cxn>
              <a:cxn ang="0">
                <a:pos x="160" y="85"/>
              </a:cxn>
              <a:cxn ang="0">
                <a:pos x="190" y="65"/>
              </a:cxn>
              <a:cxn ang="0">
                <a:pos x="206" y="77"/>
              </a:cxn>
              <a:cxn ang="0">
                <a:pos x="211" y="69"/>
              </a:cxn>
              <a:cxn ang="0">
                <a:pos x="215" y="77"/>
              </a:cxn>
              <a:cxn ang="0">
                <a:pos x="232" y="65"/>
              </a:cxn>
              <a:cxn ang="0">
                <a:pos x="262" y="85"/>
              </a:cxn>
              <a:cxn ang="0">
                <a:pos x="152" y="124"/>
              </a:cxn>
              <a:cxn ang="0">
                <a:pos x="288" y="132"/>
              </a:cxn>
              <a:cxn ang="0">
                <a:pos x="136" y="132"/>
              </a:cxn>
              <a:cxn ang="0">
                <a:pos x="81" y="219"/>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dirty="0">
              <a:solidFill>
                <a:srgbClr val="000000"/>
              </a:solidFill>
              <a:latin typeface="Arial" panose="020B0604020202020204" pitchFamily="34" charset="0"/>
            </a:endParaRPr>
          </a:p>
        </p:txBody>
      </p:sp>
      <p:sp>
        <p:nvSpPr>
          <p:cNvPr id="91" name="Rounded Rectangle 254">
            <a:hlinkClick r:id="" action="ppaction://noaction"/>
            <a:extLst>
              <a:ext uri="{FF2B5EF4-FFF2-40B4-BE49-F238E27FC236}">
                <a16:creationId xmlns:a16="http://schemas.microsoft.com/office/drawing/2014/main" id="{18C71DD6-6B0C-4D28-BE96-8D6B92195599}"/>
              </a:ext>
            </a:extLst>
          </p:cNvPr>
          <p:cNvSpPr/>
          <p:nvPr/>
        </p:nvSpPr>
        <p:spPr>
          <a:xfrm>
            <a:off x="6804248" y="3986684"/>
            <a:ext cx="1371600" cy="235211"/>
          </a:xfrm>
          <a:prstGeom prst="roundRect">
            <a:avLst>
              <a:gd name="adj" fmla="val 0"/>
            </a:avLst>
          </a:prstGeom>
          <a:solidFill>
            <a:schemeClr val="accent4">
              <a:lumMod val="20000"/>
              <a:lumOff val="80000"/>
            </a:schemeClr>
          </a:solidFill>
          <a:ln w="28575" cap="flat" cmpd="sng" algn="ctr">
            <a:solidFill>
              <a:schemeClr val="accent4">
                <a:lumMod val="60000"/>
                <a:lumOff val="40000"/>
              </a:scheme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Care</a:t>
            </a:r>
            <a:r>
              <a:rPr kumimoji="0" lang="en-GB" sz="700" b="1" i="0" u="none" strike="noStrike" kern="0" cap="none" spc="0" normalizeH="0" noProof="0" dirty="0">
                <a:ln>
                  <a:noFill/>
                </a:ln>
                <a:solidFill>
                  <a:srgbClr val="000000"/>
                </a:solidFill>
                <a:effectLst/>
                <a:uLnTx/>
                <a:uFillTx/>
                <a:latin typeface="Arial"/>
                <a:ea typeface="+mn-ea"/>
                <a:cs typeface="+mn-cs"/>
              </a:rPr>
              <a:t> Group</a:t>
            </a:r>
            <a:r>
              <a:rPr kumimoji="0" lang="en-GB" sz="700" b="1" i="0" u="none" strike="noStrike" kern="0" cap="none" spc="0" normalizeH="0" baseline="0" noProof="0" dirty="0">
                <a:ln>
                  <a:noFill/>
                </a:ln>
                <a:solidFill>
                  <a:srgbClr val="000000"/>
                </a:solidFill>
                <a:effectLst/>
                <a:uLnTx/>
                <a:uFillTx/>
                <a:latin typeface="Arial"/>
                <a:ea typeface="+mn-ea"/>
                <a:cs typeface="+mn-cs"/>
              </a:rPr>
              <a:t> Performance Review Meeting</a:t>
            </a:r>
          </a:p>
        </p:txBody>
      </p:sp>
      <p:cxnSp>
        <p:nvCxnSpPr>
          <p:cNvPr id="92" name="Curved Connector 78">
            <a:extLst>
              <a:ext uri="{FF2B5EF4-FFF2-40B4-BE49-F238E27FC236}">
                <a16:creationId xmlns:a16="http://schemas.microsoft.com/office/drawing/2014/main" id="{A277787E-1A9C-4124-9DF0-58B6DF4C192B}"/>
              </a:ext>
            </a:extLst>
          </p:cNvPr>
          <p:cNvCxnSpPr>
            <a:cxnSpLocks/>
          </p:cNvCxnSpPr>
          <p:nvPr/>
        </p:nvCxnSpPr>
        <p:spPr>
          <a:xfrm>
            <a:off x="8117409" y="4216880"/>
            <a:ext cx="0" cy="753631"/>
          </a:xfrm>
          <a:prstGeom prst="straightConnector1">
            <a:avLst/>
          </a:prstGeom>
          <a:noFill/>
          <a:ln w="28575" cap="flat" cmpd="sng" algn="ctr">
            <a:solidFill>
              <a:srgbClr val="F99D1C"/>
            </a:solidFill>
            <a:prstDash val="solid"/>
            <a:headEnd type="triangle"/>
            <a:tailEnd type="triangle"/>
          </a:ln>
          <a:effectLst/>
        </p:spPr>
      </p:cxnSp>
      <p:cxnSp>
        <p:nvCxnSpPr>
          <p:cNvPr id="93" name="Curved Connector 78">
            <a:extLst>
              <a:ext uri="{FF2B5EF4-FFF2-40B4-BE49-F238E27FC236}">
                <a16:creationId xmlns:a16="http://schemas.microsoft.com/office/drawing/2014/main" id="{D71CBAF4-0820-4C5C-A8AB-AA2A2BB5D27E}"/>
              </a:ext>
            </a:extLst>
          </p:cNvPr>
          <p:cNvCxnSpPr>
            <a:cxnSpLocks/>
          </p:cNvCxnSpPr>
          <p:nvPr/>
        </p:nvCxnSpPr>
        <p:spPr>
          <a:xfrm>
            <a:off x="8117409" y="3339048"/>
            <a:ext cx="0" cy="642621"/>
          </a:xfrm>
          <a:prstGeom prst="straightConnector1">
            <a:avLst/>
          </a:prstGeom>
          <a:noFill/>
          <a:ln w="28575" cap="flat" cmpd="sng" algn="ctr">
            <a:solidFill>
              <a:srgbClr val="F99D1C"/>
            </a:solidFill>
            <a:prstDash val="solid"/>
            <a:headEnd type="triangle"/>
            <a:tailEnd type="triangle"/>
          </a:ln>
          <a:effectLst/>
        </p:spPr>
      </p:cxnSp>
      <p:sp>
        <p:nvSpPr>
          <p:cNvPr id="94" name="TextBox 93">
            <a:extLst>
              <a:ext uri="{FF2B5EF4-FFF2-40B4-BE49-F238E27FC236}">
                <a16:creationId xmlns:a16="http://schemas.microsoft.com/office/drawing/2014/main" id="{554A44E9-5E15-4926-AE25-36A1F266CC23}"/>
              </a:ext>
            </a:extLst>
          </p:cNvPr>
          <p:cNvSpPr txBox="1"/>
          <p:nvPr/>
        </p:nvSpPr>
        <p:spPr>
          <a:xfrm>
            <a:off x="8170866" y="5591122"/>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95" name="TextBox 94">
            <a:extLst>
              <a:ext uri="{FF2B5EF4-FFF2-40B4-BE49-F238E27FC236}">
                <a16:creationId xmlns:a16="http://schemas.microsoft.com/office/drawing/2014/main" id="{47B764DA-9FFB-4954-80A1-272A775FBB2A}"/>
              </a:ext>
            </a:extLst>
          </p:cNvPr>
          <p:cNvSpPr txBox="1"/>
          <p:nvPr/>
        </p:nvSpPr>
        <p:spPr>
          <a:xfrm>
            <a:off x="8170866" y="4660489"/>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97" name="TextBox 96">
            <a:extLst>
              <a:ext uri="{FF2B5EF4-FFF2-40B4-BE49-F238E27FC236}">
                <a16:creationId xmlns:a16="http://schemas.microsoft.com/office/drawing/2014/main" id="{1A777E8E-FFB7-4F28-AB77-E502DE6EBEE9}"/>
              </a:ext>
            </a:extLst>
          </p:cNvPr>
          <p:cNvSpPr txBox="1"/>
          <p:nvPr/>
        </p:nvSpPr>
        <p:spPr>
          <a:xfrm>
            <a:off x="8165602" y="3673471"/>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98" name="Rounded Rectangle 260">
            <a:extLst>
              <a:ext uri="{FF2B5EF4-FFF2-40B4-BE49-F238E27FC236}">
                <a16:creationId xmlns:a16="http://schemas.microsoft.com/office/drawing/2014/main" id="{4B4186AF-18C0-408E-9601-C960F95FA2AE}"/>
              </a:ext>
            </a:extLst>
          </p:cNvPr>
          <p:cNvSpPr/>
          <p:nvPr/>
        </p:nvSpPr>
        <p:spPr>
          <a:xfrm>
            <a:off x="395536" y="1340518"/>
            <a:ext cx="803699"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Level</a:t>
            </a:r>
          </a:p>
        </p:txBody>
      </p:sp>
      <p:sp>
        <p:nvSpPr>
          <p:cNvPr id="100" name="Rounded Rectangle 261">
            <a:extLst>
              <a:ext uri="{FF2B5EF4-FFF2-40B4-BE49-F238E27FC236}">
                <a16:creationId xmlns:a16="http://schemas.microsoft.com/office/drawing/2014/main" id="{EC2F0F11-A9D8-46F2-A867-6A22FA51F1D5}"/>
              </a:ext>
            </a:extLst>
          </p:cNvPr>
          <p:cNvSpPr/>
          <p:nvPr/>
        </p:nvSpPr>
        <p:spPr>
          <a:xfrm>
            <a:off x="395536" y="3073573"/>
            <a:ext cx="803699"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Exec</a:t>
            </a:r>
          </a:p>
        </p:txBody>
      </p:sp>
      <p:sp>
        <p:nvSpPr>
          <p:cNvPr id="101" name="Rounded Rectangle 262">
            <a:extLst>
              <a:ext uri="{FF2B5EF4-FFF2-40B4-BE49-F238E27FC236}">
                <a16:creationId xmlns:a16="http://schemas.microsoft.com/office/drawing/2014/main" id="{61C52961-2A97-4CFB-90A9-791FBBA0F09E}"/>
              </a:ext>
            </a:extLst>
          </p:cNvPr>
          <p:cNvSpPr/>
          <p:nvPr/>
        </p:nvSpPr>
        <p:spPr>
          <a:xfrm>
            <a:off x="395536" y="3807033"/>
            <a:ext cx="803699" cy="281854"/>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Care Group</a:t>
            </a:r>
          </a:p>
        </p:txBody>
      </p:sp>
      <p:sp>
        <p:nvSpPr>
          <p:cNvPr id="103" name="Rounded Rectangle 263">
            <a:extLst>
              <a:ext uri="{FF2B5EF4-FFF2-40B4-BE49-F238E27FC236}">
                <a16:creationId xmlns:a16="http://schemas.microsoft.com/office/drawing/2014/main" id="{411FFDD1-F008-4622-BD4F-9B75018A6098}"/>
              </a:ext>
            </a:extLst>
          </p:cNvPr>
          <p:cNvSpPr/>
          <p:nvPr/>
        </p:nvSpPr>
        <p:spPr>
          <a:xfrm>
            <a:off x="395536" y="4850175"/>
            <a:ext cx="803699"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Speciality</a:t>
            </a:r>
          </a:p>
        </p:txBody>
      </p:sp>
      <p:sp>
        <p:nvSpPr>
          <p:cNvPr id="104" name="Rounded Rectangle 264">
            <a:extLst>
              <a:ext uri="{FF2B5EF4-FFF2-40B4-BE49-F238E27FC236}">
                <a16:creationId xmlns:a16="http://schemas.microsoft.com/office/drawing/2014/main" id="{2AE6A3DA-536F-449D-8BAC-E9B93CA00639}"/>
              </a:ext>
            </a:extLst>
          </p:cNvPr>
          <p:cNvSpPr/>
          <p:nvPr/>
        </p:nvSpPr>
        <p:spPr>
          <a:xfrm>
            <a:off x="395536" y="5895257"/>
            <a:ext cx="803699"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Unit</a:t>
            </a:r>
          </a:p>
        </p:txBody>
      </p:sp>
      <p:grpSp>
        <p:nvGrpSpPr>
          <p:cNvPr id="105" name="Group 104">
            <a:extLst>
              <a:ext uri="{FF2B5EF4-FFF2-40B4-BE49-F238E27FC236}">
                <a16:creationId xmlns:a16="http://schemas.microsoft.com/office/drawing/2014/main" id="{3ACFA451-168C-417F-9B46-0EC5F96EAEE7}"/>
              </a:ext>
            </a:extLst>
          </p:cNvPr>
          <p:cNvGrpSpPr/>
          <p:nvPr/>
        </p:nvGrpSpPr>
        <p:grpSpPr>
          <a:xfrm>
            <a:off x="1452621" y="5698844"/>
            <a:ext cx="730665" cy="466460"/>
            <a:chOff x="3230087" y="5589369"/>
            <a:chExt cx="730665" cy="466460"/>
          </a:xfrm>
        </p:grpSpPr>
        <p:sp>
          <p:nvSpPr>
            <p:cNvPr id="106" name="Freeform 54">
              <a:extLst>
                <a:ext uri="{FF2B5EF4-FFF2-40B4-BE49-F238E27FC236}">
                  <a16:creationId xmlns:a16="http://schemas.microsoft.com/office/drawing/2014/main" id="{026396E7-AEFE-454E-BC0F-AC14E32D262F}"/>
                </a:ext>
              </a:extLst>
            </p:cNvPr>
            <p:cNvSpPr>
              <a:spLocks/>
            </p:cNvSpPr>
            <p:nvPr/>
          </p:nvSpPr>
          <p:spPr bwMode="auto">
            <a:xfrm>
              <a:off x="3309044" y="5589369"/>
              <a:ext cx="449303" cy="241698"/>
            </a:xfrm>
            <a:custGeom>
              <a:avLst/>
              <a:gdLst/>
              <a:ahLst/>
              <a:cxnLst>
                <a:cxn ang="0">
                  <a:pos x="109" y="335"/>
                </a:cxn>
                <a:cxn ang="0">
                  <a:pos x="113" y="335"/>
                </a:cxn>
                <a:cxn ang="0">
                  <a:pos x="114" y="335"/>
                </a:cxn>
                <a:cxn ang="0">
                  <a:pos x="120" y="335"/>
                </a:cxn>
                <a:cxn ang="0">
                  <a:pos x="171" y="325"/>
                </a:cxn>
                <a:cxn ang="0">
                  <a:pos x="230" y="272"/>
                </a:cxn>
                <a:cxn ang="0">
                  <a:pos x="254" y="186"/>
                </a:cxn>
                <a:cxn ang="0">
                  <a:pos x="294" y="150"/>
                </a:cxn>
                <a:cxn ang="0">
                  <a:pos x="298" y="150"/>
                </a:cxn>
                <a:cxn ang="0">
                  <a:pos x="310" y="106"/>
                </a:cxn>
                <a:cxn ang="0">
                  <a:pos x="333" y="113"/>
                </a:cxn>
                <a:cxn ang="0">
                  <a:pos x="320" y="159"/>
                </a:cxn>
                <a:cxn ang="0">
                  <a:pos x="325" y="165"/>
                </a:cxn>
                <a:cxn ang="0">
                  <a:pos x="334" y="194"/>
                </a:cxn>
                <a:cxn ang="0">
                  <a:pos x="237" y="380"/>
                </a:cxn>
                <a:cxn ang="0">
                  <a:pos x="144" y="414"/>
                </a:cxn>
                <a:cxn ang="0">
                  <a:pos x="144" y="592"/>
                </a:cxn>
                <a:cxn ang="0">
                  <a:pos x="956" y="592"/>
                </a:cxn>
                <a:cxn ang="0">
                  <a:pos x="956" y="0"/>
                </a:cxn>
                <a:cxn ang="0">
                  <a:pos x="0" y="0"/>
                </a:cxn>
                <a:cxn ang="0">
                  <a:pos x="0" y="123"/>
                </a:cxn>
                <a:cxn ang="0">
                  <a:pos x="22" y="120"/>
                </a:cxn>
                <a:cxn ang="0">
                  <a:pos x="44" y="123"/>
                </a:cxn>
                <a:cxn ang="0">
                  <a:pos x="105" y="166"/>
                </a:cxn>
                <a:cxn ang="0">
                  <a:pos x="118" y="240"/>
                </a:cxn>
                <a:cxn ang="0">
                  <a:pos x="22" y="316"/>
                </a:cxn>
                <a:cxn ang="0">
                  <a:pos x="0" y="313"/>
                </a:cxn>
                <a:cxn ang="0">
                  <a:pos x="0" y="335"/>
                </a:cxn>
                <a:cxn ang="0">
                  <a:pos x="105" y="335"/>
                </a:cxn>
                <a:cxn ang="0">
                  <a:pos x="109" y="335"/>
                </a:cxn>
              </a:cxnLst>
              <a:rect l="0" t="0" r="r" b="b"/>
              <a:pathLst>
                <a:path w="956" h="592">
                  <a:moveTo>
                    <a:pt x="109" y="335"/>
                  </a:moveTo>
                  <a:cubicBezTo>
                    <a:pt x="110" y="335"/>
                    <a:pt x="112" y="335"/>
                    <a:pt x="113" y="335"/>
                  </a:cubicBezTo>
                  <a:cubicBezTo>
                    <a:pt x="114" y="335"/>
                    <a:pt x="114" y="335"/>
                    <a:pt x="114" y="335"/>
                  </a:cubicBezTo>
                  <a:cubicBezTo>
                    <a:pt x="115" y="335"/>
                    <a:pt x="117" y="335"/>
                    <a:pt x="120" y="335"/>
                  </a:cubicBezTo>
                  <a:cubicBezTo>
                    <a:pt x="128" y="335"/>
                    <a:pt x="149" y="334"/>
                    <a:pt x="171" y="325"/>
                  </a:cubicBezTo>
                  <a:cubicBezTo>
                    <a:pt x="197" y="314"/>
                    <a:pt x="216" y="297"/>
                    <a:pt x="230" y="272"/>
                  </a:cubicBezTo>
                  <a:cubicBezTo>
                    <a:pt x="243" y="249"/>
                    <a:pt x="251" y="220"/>
                    <a:pt x="254" y="186"/>
                  </a:cubicBezTo>
                  <a:cubicBezTo>
                    <a:pt x="256" y="166"/>
                    <a:pt x="273" y="150"/>
                    <a:pt x="294" y="150"/>
                  </a:cubicBezTo>
                  <a:cubicBezTo>
                    <a:pt x="295" y="150"/>
                    <a:pt x="296" y="150"/>
                    <a:pt x="298" y="150"/>
                  </a:cubicBezTo>
                  <a:cubicBezTo>
                    <a:pt x="310" y="106"/>
                    <a:pt x="310" y="106"/>
                    <a:pt x="310" y="106"/>
                  </a:cubicBezTo>
                  <a:cubicBezTo>
                    <a:pt x="333" y="113"/>
                    <a:pt x="333" y="113"/>
                    <a:pt x="333" y="113"/>
                  </a:cubicBezTo>
                  <a:cubicBezTo>
                    <a:pt x="320" y="159"/>
                    <a:pt x="320" y="159"/>
                    <a:pt x="320" y="159"/>
                  </a:cubicBezTo>
                  <a:cubicBezTo>
                    <a:pt x="322" y="161"/>
                    <a:pt x="323" y="163"/>
                    <a:pt x="325" y="165"/>
                  </a:cubicBezTo>
                  <a:cubicBezTo>
                    <a:pt x="332" y="173"/>
                    <a:pt x="335" y="183"/>
                    <a:pt x="334" y="194"/>
                  </a:cubicBezTo>
                  <a:cubicBezTo>
                    <a:pt x="326" y="278"/>
                    <a:pt x="292" y="344"/>
                    <a:pt x="237" y="380"/>
                  </a:cubicBezTo>
                  <a:cubicBezTo>
                    <a:pt x="210" y="399"/>
                    <a:pt x="178" y="410"/>
                    <a:pt x="144" y="414"/>
                  </a:cubicBezTo>
                  <a:cubicBezTo>
                    <a:pt x="144" y="592"/>
                    <a:pt x="144" y="592"/>
                    <a:pt x="144" y="592"/>
                  </a:cubicBezTo>
                  <a:cubicBezTo>
                    <a:pt x="956" y="592"/>
                    <a:pt x="956" y="592"/>
                    <a:pt x="956" y="592"/>
                  </a:cubicBezTo>
                  <a:cubicBezTo>
                    <a:pt x="956" y="0"/>
                    <a:pt x="956" y="0"/>
                    <a:pt x="956" y="0"/>
                  </a:cubicBezTo>
                  <a:cubicBezTo>
                    <a:pt x="0" y="0"/>
                    <a:pt x="0" y="0"/>
                    <a:pt x="0" y="0"/>
                  </a:cubicBezTo>
                  <a:cubicBezTo>
                    <a:pt x="0" y="123"/>
                    <a:pt x="0" y="123"/>
                    <a:pt x="0" y="123"/>
                  </a:cubicBezTo>
                  <a:cubicBezTo>
                    <a:pt x="7" y="121"/>
                    <a:pt x="15" y="120"/>
                    <a:pt x="22" y="120"/>
                  </a:cubicBezTo>
                  <a:cubicBezTo>
                    <a:pt x="30" y="120"/>
                    <a:pt x="37" y="121"/>
                    <a:pt x="44" y="123"/>
                  </a:cubicBezTo>
                  <a:cubicBezTo>
                    <a:pt x="70" y="128"/>
                    <a:pt x="92" y="144"/>
                    <a:pt x="105" y="166"/>
                  </a:cubicBezTo>
                  <a:cubicBezTo>
                    <a:pt x="119" y="188"/>
                    <a:pt x="124" y="215"/>
                    <a:pt x="118" y="240"/>
                  </a:cubicBezTo>
                  <a:cubicBezTo>
                    <a:pt x="107" y="285"/>
                    <a:pt x="68" y="316"/>
                    <a:pt x="22" y="316"/>
                  </a:cubicBezTo>
                  <a:cubicBezTo>
                    <a:pt x="15" y="316"/>
                    <a:pt x="7" y="315"/>
                    <a:pt x="0" y="313"/>
                  </a:cubicBezTo>
                  <a:cubicBezTo>
                    <a:pt x="0" y="335"/>
                    <a:pt x="0" y="335"/>
                    <a:pt x="0" y="335"/>
                  </a:cubicBezTo>
                  <a:cubicBezTo>
                    <a:pt x="105" y="335"/>
                    <a:pt x="105" y="335"/>
                    <a:pt x="105" y="335"/>
                  </a:cubicBezTo>
                  <a:cubicBezTo>
                    <a:pt x="106" y="335"/>
                    <a:pt x="108" y="335"/>
                    <a:pt x="109" y="335"/>
                  </a:cubicBezTo>
                  <a:close/>
                </a:path>
              </a:pathLst>
            </a:custGeom>
            <a:solidFill>
              <a:srgbClr val="FFFFFF"/>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07" name="Freeform 55">
              <a:extLst>
                <a:ext uri="{FF2B5EF4-FFF2-40B4-BE49-F238E27FC236}">
                  <a16:creationId xmlns:a16="http://schemas.microsoft.com/office/drawing/2014/main" id="{4B5069ED-C4D3-4FF7-866A-37BD46881402}"/>
                </a:ext>
              </a:extLst>
            </p:cNvPr>
            <p:cNvSpPr>
              <a:spLocks/>
            </p:cNvSpPr>
            <p:nvPr/>
          </p:nvSpPr>
          <p:spPr bwMode="auto">
            <a:xfrm>
              <a:off x="3272855" y="5641336"/>
              <a:ext cx="93057" cy="77441"/>
            </a:xfrm>
            <a:custGeom>
              <a:avLst/>
              <a:gdLst/>
              <a:ahLst/>
              <a:cxnLst>
                <a:cxn ang="0">
                  <a:pos x="187" y="111"/>
                </a:cxn>
                <a:cxn ang="0">
                  <a:pos x="120" y="3"/>
                </a:cxn>
                <a:cxn ang="0">
                  <a:pos x="77" y="4"/>
                </a:cxn>
                <a:cxn ang="0">
                  <a:pos x="12" y="71"/>
                </a:cxn>
                <a:cxn ang="0">
                  <a:pos x="77" y="178"/>
                </a:cxn>
                <a:cxn ang="0">
                  <a:pos x="79" y="179"/>
                </a:cxn>
                <a:cxn ang="0">
                  <a:pos x="187" y="111"/>
                </a:cxn>
              </a:cxnLst>
              <a:rect l="0" t="0" r="r" b="b"/>
              <a:pathLst>
                <a:path w="198" h="190">
                  <a:moveTo>
                    <a:pt x="187" y="111"/>
                  </a:moveTo>
                  <a:cubicBezTo>
                    <a:pt x="198" y="63"/>
                    <a:pt x="168" y="15"/>
                    <a:pt x="120" y="3"/>
                  </a:cubicBezTo>
                  <a:cubicBezTo>
                    <a:pt x="105" y="0"/>
                    <a:pt x="91" y="0"/>
                    <a:pt x="77" y="4"/>
                  </a:cubicBezTo>
                  <a:cubicBezTo>
                    <a:pt x="46" y="12"/>
                    <a:pt x="19" y="37"/>
                    <a:pt x="12" y="71"/>
                  </a:cubicBezTo>
                  <a:cubicBezTo>
                    <a:pt x="0" y="118"/>
                    <a:pt x="30" y="166"/>
                    <a:pt x="77" y="178"/>
                  </a:cubicBezTo>
                  <a:cubicBezTo>
                    <a:pt x="78" y="178"/>
                    <a:pt x="78" y="178"/>
                    <a:pt x="79" y="179"/>
                  </a:cubicBezTo>
                  <a:cubicBezTo>
                    <a:pt x="127" y="190"/>
                    <a:pt x="176" y="160"/>
                    <a:pt x="187" y="111"/>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08" name="Freeform 56">
              <a:extLst>
                <a:ext uri="{FF2B5EF4-FFF2-40B4-BE49-F238E27FC236}">
                  <a16:creationId xmlns:a16="http://schemas.microsoft.com/office/drawing/2014/main" id="{97E9851C-EAA8-4F5F-B2C9-5539812523B5}"/>
                </a:ext>
              </a:extLst>
            </p:cNvPr>
            <p:cNvSpPr>
              <a:spLocks/>
            </p:cNvSpPr>
            <p:nvPr/>
          </p:nvSpPr>
          <p:spPr bwMode="auto">
            <a:xfrm>
              <a:off x="3230087" y="5653564"/>
              <a:ext cx="232641" cy="360916"/>
            </a:xfrm>
            <a:custGeom>
              <a:avLst/>
              <a:gdLst/>
              <a:ahLst/>
              <a:cxnLst>
                <a:cxn ang="0">
                  <a:pos x="88" y="463"/>
                </a:cxn>
                <a:cxn ang="0">
                  <a:pos x="112" y="475"/>
                </a:cxn>
                <a:cxn ang="0">
                  <a:pos x="125" y="480"/>
                </a:cxn>
                <a:cxn ang="0">
                  <a:pos x="140" y="484"/>
                </a:cxn>
                <a:cxn ang="0">
                  <a:pos x="179" y="463"/>
                </a:cxn>
                <a:cxn ang="0">
                  <a:pos x="168" y="428"/>
                </a:cxn>
                <a:cxn ang="0">
                  <a:pos x="151" y="421"/>
                </a:cxn>
                <a:cxn ang="0">
                  <a:pos x="145" y="419"/>
                </a:cxn>
                <a:cxn ang="0">
                  <a:pos x="139" y="417"/>
                </a:cxn>
                <a:cxn ang="0">
                  <a:pos x="133" y="414"/>
                </a:cxn>
                <a:cxn ang="0">
                  <a:pos x="128" y="412"/>
                </a:cxn>
                <a:cxn ang="0">
                  <a:pos x="123" y="409"/>
                </a:cxn>
                <a:cxn ang="0">
                  <a:pos x="118" y="407"/>
                </a:cxn>
                <a:cxn ang="0">
                  <a:pos x="114" y="404"/>
                </a:cxn>
                <a:cxn ang="0">
                  <a:pos x="110" y="402"/>
                </a:cxn>
                <a:cxn ang="0">
                  <a:pos x="84" y="378"/>
                </a:cxn>
                <a:cxn ang="0">
                  <a:pos x="64" y="324"/>
                </a:cxn>
                <a:cxn ang="0">
                  <a:pos x="82" y="270"/>
                </a:cxn>
                <a:cxn ang="0">
                  <a:pos x="88" y="370"/>
                </a:cxn>
                <a:cxn ang="0">
                  <a:pos x="160" y="415"/>
                </a:cxn>
                <a:cxn ang="0">
                  <a:pos x="184" y="434"/>
                </a:cxn>
                <a:cxn ang="0">
                  <a:pos x="187" y="465"/>
                </a:cxn>
                <a:cxn ang="0">
                  <a:pos x="137" y="492"/>
                </a:cxn>
                <a:cxn ang="0">
                  <a:pos x="88" y="834"/>
                </a:cxn>
                <a:cxn ang="0">
                  <a:pos x="186" y="834"/>
                </a:cxn>
                <a:cxn ang="0">
                  <a:pos x="205" y="521"/>
                </a:cxn>
                <a:cxn ang="0">
                  <a:pos x="254" y="884"/>
                </a:cxn>
                <a:cxn ang="0">
                  <a:pos x="304" y="435"/>
                </a:cxn>
                <a:cxn ang="0">
                  <a:pos x="400" y="217"/>
                </a:cxn>
                <a:cxn ang="0">
                  <a:pos x="485" y="11"/>
                </a:cxn>
                <a:cxn ang="0">
                  <a:pos x="463" y="1"/>
                </a:cxn>
                <a:cxn ang="0">
                  <a:pos x="405" y="119"/>
                </a:cxn>
                <a:cxn ang="0">
                  <a:pos x="288" y="186"/>
                </a:cxn>
                <a:cxn ang="0">
                  <a:pos x="280" y="186"/>
                </a:cxn>
                <a:cxn ang="0">
                  <a:pos x="277" y="186"/>
                </a:cxn>
                <a:cxn ang="0">
                  <a:pos x="168" y="186"/>
                </a:cxn>
                <a:cxn ang="0">
                  <a:pos x="112" y="186"/>
                </a:cxn>
                <a:cxn ang="0">
                  <a:pos x="32" y="231"/>
                </a:cxn>
                <a:cxn ang="0">
                  <a:pos x="34" y="419"/>
                </a:cxn>
              </a:cxnLst>
              <a:rect l="0" t="0" r="r" b="b"/>
              <a:pathLst>
                <a:path w="495" h="884">
                  <a:moveTo>
                    <a:pt x="80" y="458"/>
                  </a:moveTo>
                  <a:cubicBezTo>
                    <a:pt x="82" y="460"/>
                    <a:pt x="85" y="461"/>
                    <a:pt x="88" y="463"/>
                  </a:cubicBezTo>
                  <a:cubicBezTo>
                    <a:pt x="88" y="463"/>
                    <a:pt x="88" y="463"/>
                    <a:pt x="88" y="463"/>
                  </a:cubicBezTo>
                  <a:cubicBezTo>
                    <a:pt x="95" y="467"/>
                    <a:pt x="103" y="471"/>
                    <a:pt x="112" y="475"/>
                  </a:cubicBezTo>
                  <a:cubicBezTo>
                    <a:pt x="112" y="475"/>
                    <a:pt x="112" y="475"/>
                    <a:pt x="112" y="475"/>
                  </a:cubicBezTo>
                  <a:cubicBezTo>
                    <a:pt x="116" y="477"/>
                    <a:pt x="121" y="478"/>
                    <a:pt x="125" y="480"/>
                  </a:cubicBezTo>
                  <a:cubicBezTo>
                    <a:pt x="125" y="480"/>
                    <a:pt x="126" y="480"/>
                    <a:pt x="127" y="480"/>
                  </a:cubicBezTo>
                  <a:cubicBezTo>
                    <a:pt x="131" y="482"/>
                    <a:pt x="135" y="483"/>
                    <a:pt x="140" y="484"/>
                  </a:cubicBezTo>
                  <a:cubicBezTo>
                    <a:pt x="143" y="485"/>
                    <a:pt x="146" y="486"/>
                    <a:pt x="149" y="486"/>
                  </a:cubicBezTo>
                  <a:cubicBezTo>
                    <a:pt x="163" y="486"/>
                    <a:pt x="175" y="477"/>
                    <a:pt x="179" y="463"/>
                  </a:cubicBezTo>
                  <a:cubicBezTo>
                    <a:pt x="182" y="453"/>
                    <a:pt x="180" y="443"/>
                    <a:pt x="175" y="435"/>
                  </a:cubicBezTo>
                  <a:cubicBezTo>
                    <a:pt x="173" y="432"/>
                    <a:pt x="171" y="430"/>
                    <a:pt x="168" y="428"/>
                  </a:cubicBezTo>
                  <a:cubicBezTo>
                    <a:pt x="165" y="426"/>
                    <a:pt x="161" y="424"/>
                    <a:pt x="158" y="423"/>
                  </a:cubicBezTo>
                  <a:cubicBezTo>
                    <a:pt x="155" y="422"/>
                    <a:pt x="153" y="422"/>
                    <a:pt x="151" y="421"/>
                  </a:cubicBezTo>
                  <a:cubicBezTo>
                    <a:pt x="150" y="421"/>
                    <a:pt x="150" y="420"/>
                    <a:pt x="149" y="420"/>
                  </a:cubicBezTo>
                  <a:cubicBezTo>
                    <a:pt x="148" y="420"/>
                    <a:pt x="146" y="419"/>
                    <a:pt x="145" y="419"/>
                  </a:cubicBezTo>
                  <a:cubicBezTo>
                    <a:pt x="144" y="418"/>
                    <a:pt x="143" y="418"/>
                    <a:pt x="142" y="418"/>
                  </a:cubicBezTo>
                  <a:cubicBezTo>
                    <a:pt x="141" y="417"/>
                    <a:pt x="140" y="417"/>
                    <a:pt x="139" y="417"/>
                  </a:cubicBezTo>
                  <a:cubicBezTo>
                    <a:pt x="138" y="416"/>
                    <a:pt x="137" y="416"/>
                    <a:pt x="136" y="415"/>
                  </a:cubicBezTo>
                  <a:cubicBezTo>
                    <a:pt x="135" y="415"/>
                    <a:pt x="134" y="415"/>
                    <a:pt x="133" y="414"/>
                  </a:cubicBezTo>
                  <a:cubicBezTo>
                    <a:pt x="132" y="414"/>
                    <a:pt x="131" y="413"/>
                    <a:pt x="131" y="413"/>
                  </a:cubicBezTo>
                  <a:cubicBezTo>
                    <a:pt x="130" y="413"/>
                    <a:pt x="129" y="412"/>
                    <a:pt x="128" y="412"/>
                  </a:cubicBezTo>
                  <a:cubicBezTo>
                    <a:pt x="127" y="411"/>
                    <a:pt x="126" y="411"/>
                    <a:pt x="125" y="411"/>
                  </a:cubicBezTo>
                  <a:cubicBezTo>
                    <a:pt x="124" y="410"/>
                    <a:pt x="124" y="410"/>
                    <a:pt x="123" y="409"/>
                  </a:cubicBezTo>
                  <a:cubicBezTo>
                    <a:pt x="122" y="409"/>
                    <a:pt x="121" y="408"/>
                    <a:pt x="120" y="408"/>
                  </a:cubicBezTo>
                  <a:cubicBezTo>
                    <a:pt x="120" y="408"/>
                    <a:pt x="119" y="407"/>
                    <a:pt x="118" y="407"/>
                  </a:cubicBezTo>
                  <a:cubicBezTo>
                    <a:pt x="117" y="406"/>
                    <a:pt x="116" y="406"/>
                    <a:pt x="115" y="405"/>
                  </a:cubicBezTo>
                  <a:cubicBezTo>
                    <a:pt x="115" y="405"/>
                    <a:pt x="114" y="405"/>
                    <a:pt x="114" y="404"/>
                  </a:cubicBezTo>
                  <a:cubicBezTo>
                    <a:pt x="113" y="404"/>
                    <a:pt x="112" y="403"/>
                    <a:pt x="111" y="403"/>
                  </a:cubicBezTo>
                  <a:cubicBezTo>
                    <a:pt x="111" y="402"/>
                    <a:pt x="110" y="402"/>
                    <a:pt x="110" y="402"/>
                  </a:cubicBezTo>
                  <a:cubicBezTo>
                    <a:pt x="101" y="396"/>
                    <a:pt x="93" y="390"/>
                    <a:pt x="88" y="383"/>
                  </a:cubicBezTo>
                  <a:cubicBezTo>
                    <a:pt x="86" y="382"/>
                    <a:pt x="85" y="380"/>
                    <a:pt x="84" y="378"/>
                  </a:cubicBezTo>
                  <a:cubicBezTo>
                    <a:pt x="82" y="377"/>
                    <a:pt x="81" y="375"/>
                    <a:pt x="80" y="373"/>
                  </a:cubicBezTo>
                  <a:cubicBezTo>
                    <a:pt x="69" y="357"/>
                    <a:pt x="64" y="341"/>
                    <a:pt x="64" y="324"/>
                  </a:cubicBezTo>
                  <a:cubicBezTo>
                    <a:pt x="64" y="306"/>
                    <a:pt x="70" y="288"/>
                    <a:pt x="80" y="274"/>
                  </a:cubicBezTo>
                  <a:cubicBezTo>
                    <a:pt x="80" y="273"/>
                    <a:pt x="81" y="271"/>
                    <a:pt x="82" y="270"/>
                  </a:cubicBezTo>
                  <a:cubicBezTo>
                    <a:pt x="84" y="268"/>
                    <a:pt x="86" y="266"/>
                    <a:pt x="88" y="265"/>
                  </a:cubicBezTo>
                  <a:cubicBezTo>
                    <a:pt x="88" y="370"/>
                    <a:pt x="88" y="370"/>
                    <a:pt x="88" y="370"/>
                  </a:cubicBezTo>
                  <a:cubicBezTo>
                    <a:pt x="88" y="371"/>
                    <a:pt x="89" y="372"/>
                    <a:pt x="90" y="373"/>
                  </a:cubicBezTo>
                  <a:cubicBezTo>
                    <a:pt x="105" y="392"/>
                    <a:pt x="128" y="406"/>
                    <a:pt x="160" y="415"/>
                  </a:cubicBezTo>
                  <a:cubicBezTo>
                    <a:pt x="163" y="416"/>
                    <a:pt x="165" y="417"/>
                    <a:pt x="168" y="419"/>
                  </a:cubicBezTo>
                  <a:cubicBezTo>
                    <a:pt x="175" y="422"/>
                    <a:pt x="180" y="428"/>
                    <a:pt x="184" y="434"/>
                  </a:cubicBezTo>
                  <a:cubicBezTo>
                    <a:pt x="184" y="435"/>
                    <a:pt x="184" y="435"/>
                    <a:pt x="184" y="435"/>
                  </a:cubicBezTo>
                  <a:cubicBezTo>
                    <a:pt x="189" y="444"/>
                    <a:pt x="190" y="455"/>
                    <a:pt x="187" y="465"/>
                  </a:cubicBezTo>
                  <a:cubicBezTo>
                    <a:pt x="182" y="482"/>
                    <a:pt x="166" y="494"/>
                    <a:pt x="149" y="494"/>
                  </a:cubicBezTo>
                  <a:cubicBezTo>
                    <a:pt x="145" y="494"/>
                    <a:pt x="141" y="493"/>
                    <a:pt x="137" y="492"/>
                  </a:cubicBezTo>
                  <a:cubicBezTo>
                    <a:pt x="119" y="487"/>
                    <a:pt x="103" y="480"/>
                    <a:pt x="88" y="472"/>
                  </a:cubicBezTo>
                  <a:cubicBezTo>
                    <a:pt x="88" y="834"/>
                    <a:pt x="88" y="834"/>
                    <a:pt x="88" y="834"/>
                  </a:cubicBezTo>
                  <a:cubicBezTo>
                    <a:pt x="88" y="862"/>
                    <a:pt x="110" y="884"/>
                    <a:pt x="137" y="884"/>
                  </a:cubicBezTo>
                  <a:cubicBezTo>
                    <a:pt x="164" y="884"/>
                    <a:pt x="186" y="862"/>
                    <a:pt x="186" y="834"/>
                  </a:cubicBezTo>
                  <a:cubicBezTo>
                    <a:pt x="186" y="521"/>
                    <a:pt x="186" y="521"/>
                    <a:pt x="186" y="521"/>
                  </a:cubicBezTo>
                  <a:cubicBezTo>
                    <a:pt x="205" y="521"/>
                    <a:pt x="205" y="521"/>
                    <a:pt x="205" y="521"/>
                  </a:cubicBezTo>
                  <a:cubicBezTo>
                    <a:pt x="205" y="834"/>
                    <a:pt x="205" y="834"/>
                    <a:pt x="205" y="834"/>
                  </a:cubicBezTo>
                  <a:cubicBezTo>
                    <a:pt x="205" y="862"/>
                    <a:pt x="227" y="884"/>
                    <a:pt x="254" y="884"/>
                  </a:cubicBezTo>
                  <a:cubicBezTo>
                    <a:pt x="282" y="884"/>
                    <a:pt x="304" y="862"/>
                    <a:pt x="304" y="834"/>
                  </a:cubicBezTo>
                  <a:cubicBezTo>
                    <a:pt x="304" y="435"/>
                    <a:pt x="304" y="435"/>
                    <a:pt x="304" y="435"/>
                  </a:cubicBezTo>
                  <a:cubicBezTo>
                    <a:pt x="304" y="250"/>
                    <a:pt x="304" y="250"/>
                    <a:pt x="304" y="250"/>
                  </a:cubicBezTo>
                  <a:cubicBezTo>
                    <a:pt x="328" y="248"/>
                    <a:pt x="365" y="241"/>
                    <a:pt x="400" y="217"/>
                  </a:cubicBezTo>
                  <a:cubicBezTo>
                    <a:pt x="445" y="187"/>
                    <a:pt x="485" y="129"/>
                    <a:pt x="494" y="36"/>
                  </a:cubicBezTo>
                  <a:cubicBezTo>
                    <a:pt x="495" y="27"/>
                    <a:pt x="491" y="18"/>
                    <a:pt x="485" y="11"/>
                  </a:cubicBezTo>
                  <a:cubicBezTo>
                    <a:pt x="480" y="6"/>
                    <a:pt x="473" y="2"/>
                    <a:pt x="465" y="1"/>
                  </a:cubicBezTo>
                  <a:cubicBezTo>
                    <a:pt x="465" y="1"/>
                    <a:pt x="464" y="1"/>
                    <a:pt x="463" y="1"/>
                  </a:cubicBezTo>
                  <a:cubicBezTo>
                    <a:pt x="446" y="0"/>
                    <a:pt x="432" y="13"/>
                    <a:pt x="430" y="30"/>
                  </a:cubicBezTo>
                  <a:cubicBezTo>
                    <a:pt x="426" y="69"/>
                    <a:pt x="417" y="98"/>
                    <a:pt x="405" y="119"/>
                  </a:cubicBezTo>
                  <a:cubicBezTo>
                    <a:pt x="387" y="150"/>
                    <a:pt x="365" y="166"/>
                    <a:pt x="342" y="176"/>
                  </a:cubicBezTo>
                  <a:cubicBezTo>
                    <a:pt x="320" y="185"/>
                    <a:pt x="299" y="186"/>
                    <a:pt x="288" y="186"/>
                  </a:cubicBezTo>
                  <a:cubicBezTo>
                    <a:pt x="285" y="186"/>
                    <a:pt x="283" y="186"/>
                    <a:pt x="281" y="186"/>
                  </a:cubicBezTo>
                  <a:cubicBezTo>
                    <a:pt x="281" y="186"/>
                    <a:pt x="280" y="186"/>
                    <a:pt x="280" y="186"/>
                  </a:cubicBezTo>
                  <a:cubicBezTo>
                    <a:pt x="280" y="186"/>
                    <a:pt x="280" y="186"/>
                    <a:pt x="280" y="186"/>
                  </a:cubicBezTo>
                  <a:cubicBezTo>
                    <a:pt x="279" y="186"/>
                    <a:pt x="278" y="186"/>
                    <a:pt x="277" y="186"/>
                  </a:cubicBezTo>
                  <a:cubicBezTo>
                    <a:pt x="276" y="186"/>
                    <a:pt x="274" y="186"/>
                    <a:pt x="273" y="186"/>
                  </a:cubicBezTo>
                  <a:cubicBezTo>
                    <a:pt x="168" y="186"/>
                    <a:pt x="168" y="186"/>
                    <a:pt x="168" y="186"/>
                  </a:cubicBezTo>
                  <a:cubicBezTo>
                    <a:pt x="118" y="186"/>
                    <a:pt x="118" y="186"/>
                    <a:pt x="118" y="186"/>
                  </a:cubicBezTo>
                  <a:cubicBezTo>
                    <a:pt x="116" y="186"/>
                    <a:pt x="114" y="186"/>
                    <a:pt x="112" y="186"/>
                  </a:cubicBezTo>
                  <a:cubicBezTo>
                    <a:pt x="104" y="187"/>
                    <a:pt x="97" y="188"/>
                    <a:pt x="90" y="190"/>
                  </a:cubicBezTo>
                  <a:cubicBezTo>
                    <a:pt x="67" y="197"/>
                    <a:pt x="47" y="212"/>
                    <a:pt x="32" y="231"/>
                  </a:cubicBezTo>
                  <a:cubicBezTo>
                    <a:pt x="12" y="256"/>
                    <a:pt x="0" y="289"/>
                    <a:pt x="0" y="324"/>
                  </a:cubicBezTo>
                  <a:cubicBezTo>
                    <a:pt x="0" y="356"/>
                    <a:pt x="10" y="390"/>
                    <a:pt x="34" y="419"/>
                  </a:cubicBezTo>
                  <a:cubicBezTo>
                    <a:pt x="46" y="434"/>
                    <a:pt x="61" y="447"/>
                    <a:pt x="80" y="458"/>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grpSp>
          <p:nvGrpSpPr>
            <p:cNvPr id="109" name="Group 108">
              <a:extLst>
                <a:ext uri="{FF2B5EF4-FFF2-40B4-BE49-F238E27FC236}">
                  <a16:creationId xmlns:a16="http://schemas.microsoft.com/office/drawing/2014/main" id="{AE589E5A-C92C-4375-B113-B5DBA160AAD1}"/>
                </a:ext>
              </a:extLst>
            </p:cNvPr>
            <p:cNvGrpSpPr/>
            <p:nvPr/>
          </p:nvGrpSpPr>
          <p:grpSpPr>
            <a:xfrm>
              <a:off x="3549104" y="5708024"/>
              <a:ext cx="411648" cy="347805"/>
              <a:chOff x="2673350" y="1379538"/>
              <a:chExt cx="955675" cy="941387"/>
            </a:xfrm>
            <a:solidFill>
              <a:srgbClr val="2D2D8A">
                <a:lumMod val="60000"/>
                <a:lumOff val="40000"/>
              </a:srgbClr>
            </a:solidFill>
          </p:grpSpPr>
          <p:sp>
            <p:nvSpPr>
              <p:cNvPr id="110" name="Freeform 278">
                <a:extLst>
                  <a:ext uri="{FF2B5EF4-FFF2-40B4-BE49-F238E27FC236}">
                    <a16:creationId xmlns:a16="http://schemas.microsoft.com/office/drawing/2014/main" id="{1D9B8515-6D48-4B64-9CF4-2E746135D7D7}"/>
                  </a:ext>
                </a:extLst>
              </p:cNvPr>
              <p:cNvSpPr>
                <a:spLocks/>
              </p:cNvSpPr>
              <p:nvPr/>
            </p:nvSpPr>
            <p:spPr bwMode="auto">
              <a:xfrm>
                <a:off x="273526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1" name="Freeform 279">
                <a:extLst>
                  <a:ext uri="{FF2B5EF4-FFF2-40B4-BE49-F238E27FC236}">
                    <a16:creationId xmlns:a16="http://schemas.microsoft.com/office/drawing/2014/main" id="{9701322D-263B-44B8-B7BD-5FF846582955}"/>
                  </a:ext>
                </a:extLst>
              </p:cNvPr>
              <p:cNvSpPr>
                <a:spLocks/>
              </p:cNvSpPr>
              <p:nvPr/>
            </p:nvSpPr>
            <p:spPr bwMode="auto">
              <a:xfrm>
                <a:off x="2832100"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3"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2" name="Freeform 280">
                <a:extLst>
                  <a:ext uri="{FF2B5EF4-FFF2-40B4-BE49-F238E27FC236}">
                    <a16:creationId xmlns:a16="http://schemas.microsoft.com/office/drawing/2014/main" id="{D38E53C2-34BA-4559-BACB-A5F5664C12D4}"/>
                  </a:ext>
                </a:extLst>
              </p:cNvPr>
              <p:cNvSpPr>
                <a:spLocks/>
              </p:cNvSpPr>
              <p:nvPr/>
            </p:nvSpPr>
            <p:spPr bwMode="auto">
              <a:xfrm>
                <a:off x="2720975" y="1860550"/>
                <a:ext cx="211138" cy="161925"/>
              </a:xfrm>
              <a:custGeom>
                <a:avLst/>
                <a:gdLst/>
                <a:ahLst/>
                <a:cxnLst>
                  <a:cxn ang="0">
                    <a:pos x="125" y="63"/>
                  </a:cxn>
                  <a:cxn ang="0">
                    <a:pos x="106" y="69"/>
                  </a:cxn>
                  <a:cxn ang="0">
                    <a:pos x="101" y="68"/>
                  </a:cxn>
                  <a:cxn ang="0">
                    <a:pos x="96" y="69"/>
                  </a:cxn>
                  <a:cxn ang="0">
                    <a:pos x="77" y="63"/>
                  </a:cxn>
                  <a:cxn ang="0">
                    <a:pos x="5" y="0"/>
                  </a:cxn>
                  <a:cxn ang="0">
                    <a:pos x="2" y="17"/>
                  </a:cxn>
                  <a:cxn ang="0">
                    <a:pos x="0" y="42"/>
                  </a:cxn>
                  <a:cxn ang="0">
                    <a:pos x="0" y="45"/>
                  </a:cxn>
                  <a:cxn ang="0">
                    <a:pos x="10" y="139"/>
                  </a:cxn>
                  <a:cxn ang="0">
                    <a:pos x="101" y="155"/>
                  </a:cxn>
                  <a:cxn ang="0">
                    <a:pos x="132" y="150"/>
                  </a:cxn>
                  <a:cxn ang="0">
                    <a:pos x="152" y="96"/>
                  </a:cxn>
                  <a:cxn ang="0">
                    <a:pos x="160" y="145"/>
                  </a:cxn>
                  <a:cxn ang="0">
                    <a:pos x="192" y="139"/>
                  </a:cxn>
                  <a:cxn ang="0">
                    <a:pos x="202" y="45"/>
                  </a:cxn>
                  <a:cxn ang="0">
                    <a:pos x="202" y="42"/>
                  </a:cxn>
                  <a:cxn ang="0">
                    <a:pos x="200" y="17"/>
                  </a:cxn>
                  <a:cxn ang="0">
                    <a:pos x="196" y="0"/>
                  </a:cxn>
                  <a:cxn ang="0">
                    <a:pos x="125" y="63"/>
                  </a:cxn>
                </a:cxnLst>
                <a:rect l="0" t="0" r="r" b="b"/>
                <a:pathLst>
                  <a:path w="202" h="155">
                    <a:moveTo>
                      <a:pt x="125" y="63"/>
                    </a:moveTo>
                    <a:cubicBezTo>
                      <a:pt x="119" y="67"/>
                      <a:pt x="113" y="69"/>
                      <a:pt x="106" y="69"/>
                    </a:cubicBezTo>
                    <a:cubicBezTo>
                      <a:pt x="104" y="69"/>
                      <a:pt x="103" y="69"/>
                      <a:pt x="101" y="68"/>
                    </a:cubicBezTo>
                    <a:cubicBezTo>
                      <a:pt x="99" y="69"/>
                      <a:pt x="97" y="69"/>
                      <a:pt x="96" y="69"/>
                    </a:cubicBezTo>
                    <a:cubicBezTo>
                      <a:pt x="89" y="69"/>
                      <a:pt x="83" y="67"/>
                      <a:pt x="77" y="63"/>
                    </a:cubicBezTo>
                    <a:cubicBezTo>
                      <a:pt x="49" y="43"/>
                      <a:pt x="25" y="21"/>
                      <a:pt x="5" y="0"/>
                    </a:cubicBezTo>
                    <a:cubicBezTo>
                      <a:pt x="4" y="5"/>
                      <a:pt x="2" y="11"/>
                      <a:pt x="2" y="17"/>
                    </a:cubicBezTo>
                    <a:cubicBezTo>
                      <a:pt x="0" y="22"/>
                      <a:pt x="0" y="30"/>
                      <a:pt x="0" y="42"/>
                    </a:cubicBezTo>
                    <a:cubicBezTo>
                      <a:pt x="0" y="43"/>
                      <a:pt x="0" y="44"/>
                      <a:pt x="0" y="45"/>
                    </a:cubicBezTo>
                    <a:cubicBezTo>
                      <a:pt x="0" y="77"/>
                      <a:pt x="10" y="139"/>
                      <a:pt x="10" y="139"/>
                    </a:cubicBezTo>
                    <a:cubicBezTo>
                      <a:pt x="101" y="155"/>
                      <a:pt x="101" y="155"/>
                      <a:pt x="101" y="155"/>
                    </a:cubicBezTo>
                    <a:cubicBezTo>
                      <a:pt x="132" y="150"/>
                      <a:pt x="132" y="150"/>
                      <a:pt x="132" y="150"/>
                    </a:cubicBezTo>
                    <a:cubicBezTo>
                      <a:pt x="152" y="96"/>
                      <a:pt x="152" y="96"/>
                      <a:pt x="152" y="96"/>
                    </a:cubicBezTo>
                    <a:cubicBezTo>
                      <a:pt x="160" y="145"/>
                      <a:pt x="160" y="145"/>
                      <a:pt x="160" y="145"/>
                    </a:cubicBezTo>
                    <a:cubicBezTo>
                      <a:pt x="192" y="139"/>
                      <a:pt x="192" y="139"/>
                      <a:pt x="192" y="139"/>
                    </a:cubicBezTo>
                    <a:cubicBezTo>
                      <a:pt x="192" y="139"/>
                      <a:pt x="201" y="77"/>
                      <a:pt x="202" y="45"/>
                    </a:cubicBezTo>
                    <a:cubicBezTo>
                      <a:pt x="202" y="44"/>
                      <a:pt x="202" y="43"/>
                      <a:pt x="202" y="42"/>
                    </a:cubicBezTo>
                    <a:cubicBezTo>
                      <a:pt x="202" y="30"/>
                      <a:pt x="201" y="22"/>
                      <a:pt x="200" y="17"/>
                    </a:cubicBezTo>
                    <a:cubicBezTo>
                      <a:pt x="199" y="11"/>
                      <a:pt x="198" y="5"/>
                      <a:pt x="196" y="0"/>
                    </a:cubicBezTo>
                    <a:cubicBezTo>
                      <a:pt x="177" y="22"/>
                      <a:pt x="153"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3" name="Freeform 281">
                <a:extLst>
                  <a:ext uri="{FF2B5EF4-FFF2-40B4-BE49-F238E27FC236}">
                    <a16:creationId xmlns:a16="http://schemas.microsoft.com/office/drawing/2014/main" id="{2EC2AC8B-CA54-4BD7-9021-6985E99BCE6D}"/>
                  </a:ext>
                </a:extLst>
              </p:cNvPr>
              <p:cNvSpPr>
                <a:spLocks noEditPoints="1"/>
              </p:cNvSpPr>
              <p:nvPr/>
            </p:nvSpPr>
            <p:spPr bwMode="auto">
              <a:xfrm>
                <a:off x="2673350" y="1581150"/>
                <a:ext cx="306388" cy="279400"/>
              </a:xfrm>
              <a:custGeom>
                <a:avLst/>
                <a:gdLst/>
                <a:ahLst/>
                <a:cxnLst>
                  <a:cxn ang="0">
                    <a:pos x="48" y="128"/>
                  </a:cxn>
                  <a:cxn ang="0">
                    <a:pos x="48" y="122"/>
                  </a:cxn>
                  <a:cxn ang="0">
                    <a:pos x="42" y="98"/>
                  </a:cxn>
                  <a:cxn ang="0">
                    <a:pos x="44" y="83"/>
                  </a:cxn>
                  <a:cxn ang="0">
                    <a:pos x="44" y="88"/>
                  </a:cxn>
                  <a:cxn ang="0">
                    <a:pos x="92" y="137"/>
                  </a:cxn>
                  <a:cxn ang="0">
                    <a:pos x="130" y="118"/>
                  </a:cxn>
                  <a:cxn ang="0">
                    <a:pos x="88" y="145"/>
                  </a:cxn>
                  <a:cxn ang="0">
                    <a:pos x="75" y="143"/>
                  </a:cxn>
                  <a:cxn ang="0">
                    <a:pos x="80" y="183"/>
                  </a:cxn>
                  <a:cxn ang="0">
                    <a:pos x="80" y="186"/>
                  </a:cxn>
                  <a:cxn ang="0">
                    <a:pos x="78" y="196"/>
                  </a:cxn>
                  <a:cxn ang="0">
                    <a:pos x="146" y="266"/>
                  </a:cxn>
                  <a:cxn ang="0">
                    <a:pos x="213" y="196"/>
                  </a:cxn>
                  <a:cxn ang="0">
                    <a:pos x="212" y="186"/>
                  </a:cxn>
                  <a:cxn ang="0">
                    <a:pos x="212" y="183"/>
                  </a:cxn>
                  <a:cxn ang="0">
                    <a:pos x="217" y="141"/>
                  </a:cxn>
                  <a:cxn ang="0">
                    <a:pos x="199" y="145"/>
                  </a:cxn>
                  <a:cxn ang="0">
                    <a:pos x="157" y="118"/>
                  </a:cxn>
                  <a:cxn ang="0">
                    <a:pos x="195" y="137"/>
                  </a:cxn>
                  <a:cxn ang="0">
                    <a:pos x="241" y="104"/>
                  </a:cxn>
                  <a:cxn ang="0">
                    <a:pos x="243" y="114"/>
                  </a:cxn>
                  <a:cxn ang="0">
                    <a:pos x="244" y="128"/>
                  </a:cxn>
                  <a:cxn ang="0">
                    <a:pos x="244" y="136"/>
                  </a:cxn>
                  <a:cxn ang="0">
                    <a:pos x="292" y="122"/>
                  </a:cxn>
                  <a:cxn ang="0">
                    <a:pos x="274" y="59"/>
                  </a:cxn>
                  <a:cxn ang="0">
                    <a:pos x="258" y="37"/>
                  </a:cxn>
                  <a:cxn ang="0">
                    <a:pos x="246" y="27"/>
                  </a:cxn>
                  <a:cxn ang="0">
                    <a:pos x="198" y="6"/>
                  </a:cxn>
                  <a:cxn ang="0">
                    <a:pos x="165" y="60"/>
                  </a:cxn>
                  <a:cxn ang="0">
                    <a:pos x="153" y="24"/>
                  </a:cxn>
                  <a:cxn ang="0">
                    <a:pos x="166" y="1"/>
                  </a:cxn>
                  <a:cxn ang="0">
                    <a:pos x="146" y="0"/>
                  </a:cxn>
                  <a:cxn ang="0">
                    <a:pos x="126" y="1"/>
                  </a:cxn>
                  <a:cxn ang="0">
                    <a:pos x="138" y="24"/>
                  </a:cxn>
                  <a:cxn ang="0">
                    <a:pos x="126" y="60"/>
                  </a:cxn>
                  <a:cxn ang="0">
                    <a:pos x="94" y="6"/>
                  </a:cxn>
                  <a:cxn ang="0">
                    <a:pos x="44" y="28"/>
                  </a:cxn>
                  <a:cxn ang="0">
                    <a:pos x="34" y="37"/>
                  </a:cxn>
                  <a:cxn ang="0">
                    <a:pos x="0" y="122"/>
                  </a:cxn>
                  <a:cxn ang="0">
                    <a:pos x="48" y="136"/>
                  </a:cxn>
                  <a:cxn ang="0">
                    <a:pos x="48" y="128"/>
                  </a:cxn>
                  <a:cxn ang="0">
                    <a:pos x="146" y="222"/>
                  </a:cxn>
                  <a:cxn ang="0">
                    <a:pos x="138" y="214"/>
                  </a:cxn>
                  <a:cxn ang="0">
                    <a:pos x="146" y="206"/>
                  </a:cxn>
                  <a:cxn ang="0">
                    <a:pos x="154" y="214"/>
                  </a:cxn>
                  <a:cxn ang="0">
                    <a:pos x="146" y="222"/>
                  </a:cxn>
                  <a:cxn ang="0">
                    <a:pos x="146" y="163"/>
                  </a:cxn>
                  <a:cxn ang="0">
                    <a:pos x="138" y="155"/>
                  </a:cxn>
                  <a:cxn ang="0">
                    <a:pos x="146" y="147"/>
                  </a:cxn>
                  <a:cxn ang="0">
                    <a:pos x="154" y="155"/>
                  </a:cxn>
                  <a:cxn ang="0">
                    <a:pos x="146" y="163"/>
                  </a:cxn>
                  <a:cxn ang="0">
                    <a:pos x="146" y="83"/>
                  </a:cxn>
                  <a:cxn ang="0">
                    <a:pos x="154" y="91"/>
                  </a:cxn>
                  <a:cxn ang="0">
                    <a:pos x="146" y="99"/>
                  </a:cxn>
                  <a:cxn ang="0">
                    <a:pos x="138" y="91"/>
                  </a:cxn>
                  <a:cxn ang="0">
                    <a:pos x="146" y="83"/>
                  </a:cxn>
                </a:cxnLst>
                <a:rect l="0" t="0" r="r" b="b"/>
                <a:pathLst>
                  <a:path w="292" h="266">
                    <a:moveTo>
                      <a:pt x="48" y="128"/>
                    </a:moveTo>
                    <a:cubicBezTo>
                      <a:pt x="48" y="126"/>
                      <a:pt x="48" y="124"/>
                      <a:pt x="48" y="122"/>
                    </a:cubicBezTo>
                    <a:cubicBezTo>
                      <a:pt x="44" y="115"/>
                      <a:pt x="42" y="107"/>
                      <a:pt x="42" y="98"/>
                    </a:cubicBezTo>
                    <a:cubicBezTo>
                      <a:pt x="42" y="93"/>
                      <a:pt x="42" y="88"/>
                      <a:pt x="44" y="83"/>
                    </a:cubicBezTo>
                    <a:cubicBezTo>
                      <a:pt x="44" y="85"/>
                      <a:pt x="44" y="87"/>
                      <a:pt x="44" y="88"/>
                    </a:cubicBezTo>
                    <a:cubicBezTo>
                      <a:pt x="44" y="115"/>
                      <a:pt x="66" y="137"/>
                      <a:pt x="92" y="137"/>
                    </a:cubicBezTo>
                    <a:cubicBezTo>
                      <a:pt x="108" y="137"/>
                      <a:pt x="122" y="129"/>
                      <a:pt x="130" y="118"/>
                    </a:cubicBezTo>
                    <a:cubicBezTo>
                      <a:pt x="123" y="134"/>
                      <a:pt x="107" y="145"/>
                      <a:pt x="88" y="145"/>
                    </a:cubicBezTo>
                    <a:cubicBezTo>
                      <a:pt x="84" y="145"/>
                      <a:pt x="79" y="144"/>
                      <a:pt x="75" y="143"/>
                    </a:cubicBezTo>
                    <a:cubicBezTo>
                      <a:pt x="78" y="158"/>
                      <a:pt x="80" y="172"/>
                      <a:pt x="80" y="183"/>
                    </a:cubicBezTo>
                    <a:cubicBezTo>
                      <a:pt x="80" y="184"/>
                      <a:pt x="80" y="185"/>
                      <a:pt x="80" y="186"/>
                    </a:cubicBezTo>
                    <a:cubicBezTo>
                      <a:pt x="79" y="189"/>
                      <a:pt x="79" y="193"/>
                      <a:pt x="78" y="196"/>
                    </a:cubicBezTo>
                    <a:cubicBezTo>
                      <a:pt x="93" y="220"/>
                      <a:pt x="116" y="243"/>
                      <a:pt x="146" y="266"/>
                    </a:cubicBezTo>
                    <a:cubicBezTo>
                      <a:pt x="176" y="243"/>
                      <a:pt x="198" y="220"/>
                      <a:pt x="213" y="196"/>
                    </a:cubicBezTo>
                    <a:cubicBezTo>
                      <a:pt x="213" y="193"/>
                      <a:pt x="212" y="189"/>
                      <a:pt x="212" y="186"/>
                    </a:cubicBezTo>
                    <a:cubicBezTo>
                      <a:pt x="212" y="185"/>
                      <a:pt x="212" y="184"/>
                      <a:pt x="212" y="183"/>
                    </a:cubicBezTo>
                    <a:cubicBezTo>
                      <a:pt x="211" y="171"/>
                      <a:pt x="214" y="156"/>
                      <a:pt x="217" y="141"/>
                    </a:cubicBezTo>
                    <a:cubicBezTo>
                      <a:pt x="212" y="144"/>
                      <a:pt x="205" y="145"/>
                      <a:pt x="199" y="145"/>
                    </a:cubicBezTo>
                    <a:cubicBezTo>
                      <a:pt x="180" y="145"/>
                      <a:pt x="164" y="134"/>
                      <a:pt x="157" y="118"/>
                    </a:cubicBezTo>
                    <a:cubicBezTo>
                      <a:pt x="166" y="129"/>
                      <a:pt x="179" y="137"/>
                      <a:pt x="195" y="137"/>
                    </a:cubicBezTo>
                    <a:cubicBezTo>
                      <a:pt x="216" y="137"/>
                      <a:pt x="234" y="123"/>
                      <a:pt x="241" y="104"/>
                    </a:cubicBezTo>
                    <a:cubicBezTo>
                      <a:pt x="242" y="107"/>
                      <a:pt x="242" y="110"/>
                      <a:pt x="243" y="114"/>
                    </a:cubicBezTo>
                    <a:cubicBezTo>
                      <a:pt x="243" y="118"/>
                      <a:pt x="244" y="123"/>
                      <a:pt x="244" y="128"/>
                    </a:cubicBezTo>
                    <a:cubicBezTo>
                      <a:pt x="244" y="131"/>
                      <a:pt x="244" y="133"/>
                      <a:pt x="244" y="136"/>
                    </a:cubicBezTo>
                    <a:cubicBezTo>
                      <a:pt x="292" y="122"/>
                      <a:pt x="292" y="122"/>
                      <a:pt x="292" y="122"/>
                    </a:cubicBezTo>
                    <a:cubicBezTo>
                      <a:pt x="291" y="97"/>
                      <a:pt x="284" y="76"/>
                      <a:pt x="274" y="59"/>
                    </a:cubicBezTo>
                    <a:cubicBezTo>
                      <a:pt x="269" y="50"/>
                      <a:pt x="264"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6" y="1"/>
                      <a:pt x="166" y="1"/>
                      <a:pt x="166" y="1"/>
                    </a:cubicBezTo>
                    <a:cubicBezTo>
                      <a:pt x="159" y="0"/>
                      <a:pt x="153" y="0"/>
                      <a:pt x="146" y="0"/>
                    </a:cubicBezTo>
                    <a:cubicBezTo>
                      <a:pt x="139" y="0"/>
                      <a:pt x="132" y="0"/>
                      <a:pt x="126" y="1"/>
                    </a:cubicBezTo>
                    <a:cubicBezTo>
                      <a:pt x="138" y="24"/>
                      <a:pt x="138" y="24"/>
                      <a:pt x="138" y="24"/>
                    </a:cubicBezTo>
                    <a:cubicBezTo>
                      <a:pt x="126" y="60"/>
                      <a:pt x="126" y="60"/>
                      <a:pt x="126" y="60"/>
                    </a:cubicBezTo>
                    <a:cubicBezTo>
                      <a:pt x="94" y="6"/>
                      <a:pt x="94" y="6"/>
                      <a:pt x="94" y="6"/>
                    </a:cubicBezTo>
                    <a:cubicBezTo>
                      <a:pt x="69" y="12"/>
                      <a:pt x="53" y="22"/>
                      <a:pt x="44" y="28"/>
                    </a:cubicBezTo>
                    <a:cubicBezTo>
                      <a:pt x="40" y="31"/>
                      <a:pt x="37" y="34"/>
                      <a:pt x="34" y="37"/>
                    </a:cubicBezTo>
                    <a:cubicBezTo>
                      <a:pt x="17" y="54"/>
                      <a:pt x="2" y="83"/>
                      <a:pt x="0" y="122"/>
                    </a:cubicBezTo>
                    <a:cubicBezTo>
                      <a:pt x="48" y="136"/>
                      <a:pt x="48" y="136"/>
                      <a:pt x="48" y="136"/>
                    </a:cubicBezTo>
                    <a:cubicBezTo>
                      <a:pt x="48" y="133"/>
                      <a:pt x="48" y="131"/>
                      <a:pt x="48" y="128"/>
                    </a:cubicBezTo>
                    <a:close/>
                    <a:moveTo>
                      <a:pt x="146" y="222"/>
                    </a:moveTo>
                    <a:cubicBezTo>
                      <a:pt x="141" y="222"/>
                      <a:pt x="138" y="219"/>
                      <a:pt x="138" y="214"/>
                    </a:cubicBezTo>
                    <a:cubicBezTo>
                      <a:pt x="138" y="210"/>
                      <a:pt x="141" y="206"/>
                      <a:pt x="146" y="206"/>
                    </a:cubicBezTo>
                    <a:cubicBezTo>
                      <a:pt x="150" y="206"/>
                      <a:pt x="154" y="210"/>
                      <a:pt x="154" y="214"/>
                    </a:cubicBezTo>
                    <a:cubicBezTo>
                      <a:pt x="154" y="219"/>
                      <a:pt x="150" y="222"/>
                      <a:pt x="146" y="222"/>
                    </a:cubicBezTo>
                    <a:close/>
                    <a:moveTo>
                      <a:pt x="146" y="163"/>
                    </a:moveTo>
                    <a:cubicBezTo>
                      <a:pt x="141" y="163"/>
                      <a:pt x="138" y="160"/>
                      <a:pt x="138" y="155"/>
                    </a:cubicBezTo>
                    <a:cubicBezTo>
                      <a:pt x="138" y="151"/>
                      <a:pt x="141" y="147"/>
                      <a:pt x="146" y="147"/>
                    </a:cubicBezTo>
                    <a:cubicBezTo>
                      <a:pt x="150" y="147"/>
                      <a:pt x="154" y="151"/>
                      <a:pt x="154" y="155"/>
                    </a:cubicBezTo>
                    <a:cubicBezTo>
                      <a:pt x="154" y="160"/>
                      <a:pt x="150" y="163"/>
                      <a:pt x="146" y="163"/>
                    </a:cubicBezTo>
                    <a:close/>
                    <a:moveTo>
                      <a:pt x="146" y="83"/>
                    </a:moveTo>
                    <a:cubicBezTo>
                      <a:pt x="150" y="83"/>
                      <a:pt x="154" y="87"/>
                      <a:pt x="154" y="91"/>
                    </a:cubicBezTo>
                    <a:cubicBezTo>
                      <a:pt x="154" y="96"/>
                      <a:pt x="150" y="99"/>
                      <a:pt x="146" y="99"/>
                    </a:cubicBezTo>
                    <a:cubicBezTo>
                      <a:pt x="141" y="99"/>
                      <a:pt x="138" y="96"/>
                      <a:pt x="138" y="91"/>
                    </a:cubicBezTo>
                    <a:cubicBezTo>
                      <a:pt x="138" y="87"/>
                      <a:pt x="141" y="83"/>
                      <a:pt x="146"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4" name="Freeform 282">
                <a:extLst>
                  <a:ext uri="{FF2B5EF4-FFF2-40B4-BE49-F238E27FC236}">
                    <a16:creationId xmlns:a16="http://schemas.microsoft.com/office/drawing/2014/main" id="{93104D1C-F91B-4FAF-A595-3BE6D0CCD6CF}"/>
                  </a:ext>
                </a:extLst>
              </p:cNvPr>
              <p:cNvSpPr>
                <a:spLocks/>
              </p:cNvSpPr>
              <p:nvPr/>
            </p:nvSpPr>
            <p:spPr bwMode="auto">
              <a:xfrm>
                <a:off x="2730500" y="1379538"/>
                <a:ext cx="192088"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5" name="Freeform 283">
                <a:extLst>
                  <a:ext uri="{FF2B5EF4-FFF2-40B4-BE49-F238E27FC236}">
                    <a16:creationId xmlns:a16="http://schemas.microsoft.com/office/drawing/2014/main" id="{BC1AF886-2448-4C02-B0BE-1D3FF270B695}"/>
                  </a:ext>
                </a:extLst>
              </p:cNvPr>
              <p:cNvSpPr>
                <a:spLocks/>
              </p:cNvSpPr>
              <p:nvPr/>
            </p:nvSpPr>
            <p:spPr bwMode="auto">
              <a:xfrm>
                <a:off x="2673350" y="1719263"/>
                <a:ext cx="146050" cy="198437"/>
              </a:xfrm>
              <a:custGeom>
                <a:avLst/>
                <a:gdLst/>
                <a:ahLst/>
                <a:cxnLst>
                  <a:cxn ang="0">
                    <a:pos x="125" y="189"/>
                  </a:cxn>
                  <a:cxn ang="0">
                    <a:pos x="133"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3" y="145"/>
                    </a:cubicBezTo>
                    <a:cubicBezTo>
                      <a:pt x="135" y="143"/>
                      <a:pt x="137" y="142"/>
                      <a:pt x="139" y="140"/>
                    </a:cubicBezTo>
                    <a:cubicBezTo>
                      <a:pt x="104" y="113"/>
                      <a:pt x="82" y="87"/>
                      <a:pt x="68" y="63"/>
                    </a:cubicBezTo>
                    <a:cubicBezTo>
                      <a:pt x="67" y="62"/>
                      <a:pt x="67"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6" name="Freeform 284">
                <a:extLst>
                  <a:ext uri="{FF2B5EF4-FFF2-40B4-BE49-F238E27FC236}">
                    <a16:creationId xmlns:a16="http://schemas.microsoft.com/office/drawing/2014/main" id="{E4FAF1ED-010F-4BA1-9622-90D9B206BD26}"/>
                  </a:ext>
                </a:extLst>
              </p:cNvPr>
              <p:cNvSpPr>
                <a:spLocks/>
              </p:cNvSpPr>
              <p:nvPr/>
            </p:nvSpPr>
            <p:spPr bwMode="auto">
              <a:xfrm>
                <a:off x="2803525" y="1719263"/>
                <a:ext cx="176213" cy="204787"/>
              </a:xfrm>
              <a:custGeom>
                <a:avLst/>
                <a:gdLst/>
                <a:ahLst/>
                <a:cxnLst>
                  <a:cxn ang="0">
                    <a:pos x="102" y="60"/>
                  </a:cxn>
                  <a:cxn ang="0">
                    <a:pos x="102" y="60"/>
                  </a:cxn>
                  <a:cxn ang="0">
                    <a:pos x="100" y="63"/>
                  </a:cxn>
                  <a:cxn ang="0">
                    <a:pos x="13" y="151"/>
                  </a:cxn>
                  <a:cxn ang="0">
                    <a:pos x="8" y="185"/>
                  </a:cxn>
                  <a:cxn ang="0">
                    <a:pos x="27" y="195"/>
                  </a:cxn>
                  <a:cxn ang="0">
                    <a:pos x="41" y="191"/>
                  </a:cxn>
                  <a:cxn ang="0">
                    <a:pos x="130" y="105"/>
                  </a:cxn>
                  <a:cxn ang="0">
                    <a:pos x="144" y="84"/>
                  </a:cxn>
                  <a:cxn ang="0">
                    <a:pos x="144" y="84"/>
                  </a:cxn>
                  <a:cxn ang="0">
                    <a:pos x="168" y="0"/>
                  </a:cxn>
                  <a:cxn ang="0">
                    <a:pos x="119" y="13"/>
                  </a:cxn>
                  <a:cxn ang="0">
                    <a:pos x="102" y="60"/>
                  </a:cxn>
                </a:cxnLst>
                <a:rect l="0" t="0" r="r" b="b"/>
                <a:pathLst>
                  <a:path w="168" h="195">
                    <a:moveTo>
                      <a:pt x="102" y="60"/>
                    </a:moveTo>
                    <a:cubicBezTo>
                      <a:pt x="102" y="60"/>
                      <a:pt x="102" y="60"/>
                      <a:pt x="102" y="60"/>
                    </a:cubicBezTo>
                    <a:cubicBezTo>
                      <a:pt x="101" y="61"/>
                      <a:pt x="101" y="62"/>
                      <a:pt x="100" y="63"/>
                    </a:cubicBezTo>
                    <a:cubicBezTo>
                      <a:pt x="84" y="90"/>
                      <a:pt x="58" y="120"/>
                      <a:pt x="13" y="151"/>
                    </a:cubicBezTo>
                    <a:cubicBezTo>
                      <a:pt x="2" y="159"/>
                      <a:pt x="0" y="174"/>
                      <a:pt x="8" y="185"/>
                    </a:cubicBezTo>
                    <a:cubicBezTo>
                      <a:pt x="12" y="191"/>
                      <a:pt x="20" y="195"/>
                      <a:pt x="27" y="195"/>
                    </a:cubicBezTo>
                    <a:cubicBezTo>
                      <a:pt x="32" y="195"/>
                      <a:pt x="37" y="194"/>
                      <a:pt x="41" y="191"/>
                    </a:cubicBezTo>
                    <a:cubicBezTo>
                      <a:pt x="81" y="162"/>
                      <a:pt x="110" y="133"/>
                      <a:pt x="130" y="105"/>
                    </a:cubicBezTo>
                    <a:cubicBezTo>
                      <a:pt x="135" y="98"/>
                      <a:pt x="140" y="91"/>
                      <a:pt x="144" y="84"/>
                    </a:cubicBezTo>
                    <a:cubicBezTo>
                      <a:pt x="144" y="84"/>
                      <a:pt x="144" y="84"/>
                      <a:pt x="144" y="84"/>
                    </a:cubicBezTo>
                    <a:cubicBezTo>
                      <a:pt x="160" y="54"/>
                      <a:pt x="167"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7" name="Freeform 45">
                <a:extLst>
                  <a:ext uri="{FF2B5EF4-FFF2-40B4-BE49-F238E27FC236}">
                    <a16:creationId xmlns:a16="http://schemas.microsoft.com/office/drawing/2014/main" id="{E4C71798-52A9-42F4-8BCA-3C560CD4983C}"/>
                  </a:ext>
                </a:extLst>
              </p:cNvPr>
              <p:cNvSpPr>
                <a:spLocks/>
              </p:cNvSpPr>
              <p:nvPr/>
            </p:nvSpPr>
            <p:spPr bwMode="auto">
              <a:xfrm>
                <a:off x="305911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3"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8" name="Freeform 46">
                <a:extLst>
                  <a:ext uri="{FF2B5EF4-FFF2-40B4-BE49-F238E27FC236}">
                    <a16:creationId xmlns:a16="http://schemas.microsoft.com/office/drawing/2014/main" id="{1797D329-E56B-4979-B153-A48B1BFDD039}"/>
                  </a:ext>
                </a:extLst>
              </p:cNvPr>
              <p:cNvSpPr>
                <a:spLocks/>
              </p:cNvSpPr>
              <p:nvPr/>
            </p:nvSpPr>
            <p:spPr bwMode="auto">
              <a:xfrm>
                <a:off x="3159125" y="1984375"/>
                <a:ext cx="84138" cy="336550"/>
              </a:xfrm>
              <a:custGeom>
                <a:avLst/>
                <a:gdLst/>
                <a:ahLst/>
                <a:cxnLst>
                  <a:cxn ang="0">
                    <a:pos x="42" y="0"/>
                  </a:cxn>
                  <a:cxn ang="0">
                    <a:pos x="31" y="38"/>
                  </a:cxn>
                  <a:cxn ang="0">
                    <a:pos x="0" y="44"/>
                  </a:cxn>
                  <a:cxn ang="0">
                    <a:pos x="0" y="281"/>
                  </a:cxn>
                  <a:cxn ang="0">
                    <a:pos x="40" y="321"/>
                  </a:cxn>
                  <a:cxn ang="0">
                    <a:pos x="80" y="281"/>
                  </a:cxn>
                  <a:cxn ang="0">
                    <a:pos x="80" y="30"/>
                  </a:cxn>
                  <a:cxn ang="0">
                    <a:pos x="47" y="36"/>
                  </a:cxn>
                  <a:cxn ang="0">
                    <a:pos x="42" y="0"/>
                  </a:cxn>
                </a:cxnLst>
                <a:rect l="0" t="0" r="r" b="b"/>
                <a:pathLst>
                  <a:path w="80" h="321">
                    <a:moveTo>
                      <a:pt x="42" y="0"/>
                    </a:moveTo>
                    <a:cubicBezTo>
                      <a:pt x="31" y="38"/>
                      <a:pt x="31" y="38"/>
                      <a:pt x="31"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19" name="Freeform 47">
                <a:extLst>
                  <a:ext uri="{FF2B5EF4-FFF2-40B4-BE49-F238E27FC236}">
                    <a16:creationId xmlns:a16="http://schemas.microsoft.com/office/drawing/2014/main" id="{566CB2F7-F5C8-4A19-BAB8-0424A56E58F4}"/>
                  </a:ext>
                </a:extLst>
              </p:cNvPr>
              <p:cNvSpPr>
                <a:spLocks/>
              </p:cNvSpPr>
              <p:nvPr/>
            </p:nvSpPr>
            <p:spPr bwMode="auto">
              <a:xfrm>
                <a:off x="3044825" y="1860550"/>
                <a:ext cx="212725" cy="161925"/>
              </a:xfrm>
              <a:custGeom>
                <a:avLst/>
                <a:gdLst/>
                <a:ahLst/>
                <a:cxnLst>
                  <a:cxn ang="0">
                    <a:pos x="125" y="63"/>
                  </a:cxn>
                  <a:cxn ang="0">
                    <a:pos x="107" y="69"/>
                  </a:cxn>
                  <a:cxn ang="0">
                    <a:pos x="101" y="68"/>
                  </a:cxn>
                  <a:cxn ang="0">
                    <a:pos x="96" y="69"/>
                  </a:cxn>
                  <a:cxn ang="0">
                    <a:pos x="77" y="63"/>
                  </a:cxn>
                  <a:cxn ang="0">
                    <a:pos x="6" y="0"/>
                  </a:cxn>
                  <a:cxn ang="0">
                    <a:pos x="2" y="17"/>
                  </a:cxn>
                  <a:cxn ang="0">
                    <a:pos x="0" y="42"/>
                  </a:cxn>
                  <a:cxn ang="0">
                    <a:pos x="0" y="45"/>
                  </a:cxn>
                  <a:cxn ang="0">
                    <a:pos x="10" y="139"/>
                  </a:cxn>
                  <a:cxn ang="0">
                    <a:pos x="101" y="155"/>
                  </a:cxn>
                  <a:cxn ang="0">
                    <a:pos x="133" y="150"/>
                  </a:cxn>
                  <a:cxn ang="0">
                    <a:pos x="152" y="96"/>
                  </a:cxn>
                  <a:cxn ang="0">
                    <a:pos x="160" y="145"/>
                  </a:cxn>
                  <a:cxn ang="0">
                    <a:pos x="192" y="139"/>
                  </a:cxn>
                  <a:cxn ang="0">
                    <a:pos x="202" y="45"/>
                  </a:cxn>
                  <a:cxn ang="0">
                    <a:pos x="202" y="42"/>
                  </a:cxn>
                  <a:cxn ang="0">
                    <a:pos x="200" y="17"/>
                  </a:cxn>
                  <a:cxn ang="0">
                    <a:pos x="197" y="0"/>
                  </a:cxn>
                  <a:cxn ang="0">
                    <a:pos x="125" y="63"/>
                  </a:cxn>
                </a:cxnLst>
                <a:rect l="0" t="0" r="r" b="b"/>
                <a:pathLst>
                  <a:path w="202" h="155">
                    <a:moveTo>
                      <a:pt x="125" y="63"/>
                    </a:moveTo>
                    <a:cubicBezTo>
                      <a:pt x="120" y="67"/>
                      <a:pt x="113" y="69"/>
                      <a:pt x="107" y="69"/>
                    </a:cubicBezTo>
                    <a:cubicBezTo>
                      <a:pt x="105" y="69"/>
                      <a:pt x="103" y="69"/>
                      <a:pt x="101" y="68"/>
                    </a:cubicBezTo>
                    <a:cubicBezTo>
                      <a:pt x="100" y="69"/>
                      <a:pt x="98" y="69"/>
                      <a:pt x="96" y="69"/>
                    </a:cubicBezTo>
                    <a:cubicBezTo>
                      <a:pt x="89" y="69"/>
                      <a:pt x="83" y="67"/>
                      <a:pt x="77"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0" y="145"/>
                      <a:pt x="160" y="145"/>
                      <a:pt x="160" y="145"/>
                    </a:cubicBezTo>
                    <a:cubicBezTo>
                      <a:pt x="192" y="139"/>
                      <a:pt x="192" y="139"/>
                      <a:pt x="192" y="139"/>
                    </a:cubicBezTo>
                    <a:cubicBezTo>
                      <a:pt x="192" y="139"/>
                      <a:pt x="202" y="77"/>
                      <a:pt x="202" y="45"/>
                    </a:cubicBezTo>
                    <a:cubicBezTo>
                      <a:pt x="202" y="44"/>
                      <a:pt x="202" y="43"/>
                      <a:pt x="202" y="42"/>
                    </a:cubicBezTo>
                    <a:cubicBezTo>
                      <a:pt x="202" y="30"/>
                      <a:pt x="202" y="22"/>
                      <a:pt x="200" y="17"/>
                    </a:cubicBezTo>
                    <a:cubicBezTo>
                      <a:pt x="200" y="11"/>
                      <a:pt x="198" y="5"/>
                      <a:pt x="197" y="0"/>
                    </a:cubicBezTo>
                    <a:cubicBezTo>
                      <a:pt x="177"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0" name="Freeform 48">
                <a:extLst>
                  <a:ext uri="{FF2B5EF4-FFF2-40B4-BE49-F238E27FC236}">
                    <a16:creationId xmlns:a16="http://schemas.microsoft.com/office/drawing/2014/main" id="{33EAA3DA-075C-4D47-BB2A-9DD331595318}"/>
                  </a:ext>
                </a:extLst>
              </p:cNvPr>
              <p:cNvSpPr>
                <a:spLocks noEditPoints="1"/>
              </p:cNvSpPr>
              <p:nvPr/>
            </p:nvSpPr>
            <p:spPr bwMode="auto">
              <a:xfrm>
                <a:off x="2998788" y="1581150"/>
                <a:ext cx="306388" cy="279400"/>
              </a:xfrm>
              <a:custGeom>
                <a:avLst/>
                <a:gdLst/>
                <a:ahLst/>
                <a:cxnLst>
                  <a:cxn ang="0">
                    <a:pos x="47" y="128"/>
                  </a:cxn>
                  <a:cxn ang="0">
                    <a:pos x="48" y="122"/>
                  </a:cxn>
                  <a:cxn ang="0">
                    <a:pos x="41" y="98"/>
                  </a:cxn>
                  <a:cxn ang="0">
                    <a:pos x="43" y="83"/>
                  </a:cxn>
                  <a:cxn ang="0">
                    <a:pos x="43" y="88"/>
                  </a:cxn>
                  <a:cxn ang="0">
                    <a:pos x="92" y="137"/>
                  </a:cxn>
                  <a:cxn ang="0">
                    <a:pos x="130" y="118"/>
                  </a:cxn>
                  <a:cxn ang="0">
                    <a:pos x="88" y="145"/>
                  </a:cxn>
                  <a:cxn ang="0">
                    <a:pos x="74" y="143"/>
                  </a:cxn>
                  <a:cxn ang="0">
                    <a:pos x="79" y="183"/>
                  </a:cxn>
                  <a:cxn ang="0">
                    <a:pos x="79" y="186"/>
                  </a:cxn>
                  <a:cxn ang="0">
                    <a:pos x="78" y="196"/>
                  </a:cxn>
                  <a:cxn ang="0">
                    <a:pos x="145" y="266"/>
                  </a:cxn>
                  <a:cxn ang="0">
                    <a:pos x="213" y="196"/>
                  </a:cxn>
                  <a:cxn ang="0">
                    <a:pos x="211" y="186"/>
                  </a:cxn>
                  <a:cxn ang="0">
                    <a:pos x="211" y="183"/>
                  </a:cxn>
                  <a:cxn ang="0">
                    <a:pos x="217" y="141"/>
                  </a:cxn>
                  <a:cxn ang="0">
                    <a:pos x="198" y="145"/>
                  </a:cxn>
                  <a:cxn ang="0">
                    <a:pos x="156" y="118"/>
                  </a:cxn>
                  <a:cxn ang="0">
                    <a:pos x="194" y="137"/>
                  </a:cxn>
                  <a:cxn ang="0">
                    <a:pos x="240" y="104"/>
                  </a:cxn>
                  <a:cxn ang="0">
                    <a:pos x="242" y="114"/>
                  </a:cxn>
                  <a:cxn ang="0">
                    <a:pos x="243" y="128"/>
                  </a:cxn>
                  <a:cxn ang="0">
                    <a:pos x="243" y="136"/>
                  </a:cxn>
                  <a:cxn ang="0">
                    <a:pos x="291" y="122"/>
                  </a:cxn>
                  <a:cxn ang="0">
                    <a:pos x="274" y="59"/>
                  </a:cxn>
                  <a:cxn ang="0">
                    <a:pos x="257" y="37"/>
                  </a:cxn>
                  <a:cxn ang="0">
                    <a:pos x="245" y="27"/>
                  </a:cxn>
                  <a:cxn ang="0">
                    <a:pos x="197" y="6"/>
                  </a:cxn>
                  <a:cxn ang="0">
                    <a:pos x="165" y="60"/>
                  </a:cxn>
                  <a:cxn ang="0">
                    <a:pos x="153" y="24"/>
                  </a:cxn>
                  <a:cxn ang="0">
                    <a:pos x="165" y="1"/>
                  </a:cxn>
                  <a:cxn ang="0">
                    <a:pos x="145" y="0"/>
                  </a:cxn>
                  <a:cxn ang="0">
                    <a:pos x="125" y="1"/>
                  </a:cxn>
                  <a:cxn ang="0">
                    <a:pos x="138" y="24"/>
                  </a:cxn>
                  <a:cxn ang="0">
                    <a:pos x="126" y="60"/>
                  </a:cxn>
                  <a:cxn ang="0">
                    <a:pos x="93" y="6"/>
                  </a:cxn>
                  <a:cxn ang="0">
                    <a:pos x="43" y="28"/>
                  </a:cxn>
                  <a:cxn ang="0">
                    <a:pos x="33" y="37"/>
                  </a:cxn>
                  <a:cxn ang="0">
                    <a:pos x="0" y="122"/>
                  </a:cxn>
                  <a:cxn ang="0">
                    <a:pos x="48" y="136"/>
                  </a:cxn>
                  <a:cxn ang="0">
                    <a:pos x="47"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7" y="128"/>
                    </a:moveTo>
                    <a:cubicBezTo>
                      <a:pt x="47" y="126"/>
                      <a:pt x="47" y="124"/>
                      <a:pt x="48" y="122"/>
                    </a:cubicBezTo>
                    <a:cubicBezTo>
                      <a:pt x="43" y="115"/>
                      <a:pt x="41" y="107"/>
                      <a:pt x="41" y="98"/>
                    </a:cubicBezTo>
                    <a:cubicBezTo>
                      <a:pt x="41" y="93"/>
                      <a:pt x="42" y="88"/>
                      <a:pt x="43" y="83"/>
                    </a:cubicBezTo>
                    <a:cubicBezTo>
                      <a:pt x="43" y="85"/>
                      <a:pt x="43" y="87"/>
                      <a:pt x="43" y="88"/>
                    </a:cubicBezTo>
                    <a:cubicBezTo>
                      <a:pt x="43" y="115"/>
                      <a:pt x="65" y="137"/>
                      <a:pt x="92" y="137"/>
                    </a:cubicBezTo>
                    <a:cubicBezTo>
                      <a:pt x="107" y="137"/>
                      <a:pt x="121" y="129"/>
                      <a:pt x="130" y="118"/>
                    </a:cubicBezTo>
                    <a:cubicBezTo>
                      <a:pt x="122" y="134"/>
                      <a:pt x="106" y="145"/>
                      <a:pt x="88" y="145"/>
                    </a:cubicBezTo>
                    <a:cubicBezTo>
                      <a:pt x="83" y="145"/>
                      <a:pt x="78" y="144"/>
                      <a:pt x="74" y="143"/>
                    </a:cubicBezTo>
                    <a:cubicBezTo>
                      <a:pt x="77" y="158"/>
                      <a:pt x="79" y="172"/>
                      <a:pt x="79" y="183"/>
                    </a:cubicBezTo>
                    <a:cubicBezTo>
                      <a:pt x="79" y="184"/>
                      <a:pt x="79" y="185"/>
                      <a:pt x="79" y="186"/>
                    </a:cubicBezTo>
                    <a:cubicBezTo>
                      <a:pt x="79" y="189"/>
                      <a:pt x="78" y="193"/>
                      <a:pt x="78" y="196"/>
                    </a:cubicBezTo>
                    <a:cubicBezTo>
                      <a:pt x="93" y="220"/>
                      <a:pt x="115" y="243"/>
                      <a:pt x="145" y="266"/>
                    </a:cubicBezTo>
                    <a:cubicBezTo>
                      <a:pt x="175" y="243"/>
                      <a:pt x="198" y="220"/>
                      <a:pt x="213" y="196"/>
                    </a:cubicBezTo>
                    <a:cubicBezTo>
                      <a:pt x="212" y="193"/>
                      <a:pt x="212" y="189"/>
                      <a:pt x="211" y="186"/>
                    </a:cubicBezTo>
                    <a:cubicBezTo>
                      <a:pt x="211" y="185"/>
                      <a:pt x="211" y="184"/>
                      <a:pt x="211" y="183"/>
                    </a:cubicBezTo>
                    <a:cubicBezTo>
                      <a:pt x="211" y="171"/>
                      <a:pt x="213" y="156"/>
                      <a:pt x="217" y="141"/>
                    </a:cubicBezTo>
                    <a:cubicBezTo>
                      <a:pt x="211" y="144"/>
                      <a:pt x="205" y="145"/>
                      <a:pt x="198"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3" y="123"/>
                      <a:pt x="243" y="128"/>
                    </a:cubicBezTo>
                    <a:cubicBezTo>
                      <a:pt x="243" y="131"/>
                      <a:pt x="243" y="133"/>
                      <a:pt x="243" y="136"/>
                    </a:cubicBezTo>
                    <a:cubicBezTo>
                      <a:pt x="291" y="122"/>
                      <a:pt x="291" y="122"/>
                      <a:pt x="291" y="122"/>
                    </a:cubicBezTo>
                    <a:cubicBezTo>
                      <a:pt x="290" y="97"/>
                      <a:pt x="283" y="76"/>
                      <a:pt x="274" y="59"/>
                    </a:cubicBezTo>
                    <a:cubicBezTo>
                      <a:pt x="269" y="50"/>
                      <a:pt x="263" y="43"/>
                      <a:pt x="257" y="37"/>
                    </a:cubicBezTo>
                    <a:cubicBezTo>
                      <a:pt x="253" y="33"/>
                      <a:pt x="250" y="30"/>
                      <a:pt x="245" y="27"/>
                    </a:cubicBezTo>
                    <a:cubicBezTo>
                      <a:pt x="236" y="21"/>
                      <a:pt x="221" y="12"/>
                      <a:pt x="197" y="6"/>
                    </a:cubicBezTo>
                    <a:cubicBezTo>
                      <a:pt x="165" y="60"/>
                      <a:pt x="165" y="60"/>
                      <a:pt x="165" y="60"/>
                    </a:cubicBezTo>
                    <a:cubicBezTo>
                      <a:pt x="153" y="24"/>
                      <a:pt x="153" y="24"/>
                      <a:pt x="153" y="24"/>
                    </a:cubicBezTo>
                    <a:cubicBezTo>
                      <a:pt x="165" y="1"/>
                      <a:pt x="165" y="1"/>
                      <a:pt x="165" y="1"/>
                    </a:cubicBezTo>
                    <a:cubicBezTo>
                      <a:pt x="159" y="0"/>
                      <a:pt x="152" y="0"/>
                      <a:pt x="145" y="0"/>
                    </a:cubicBezTo>
                    <a:cubicBezTo>
                      <a:pt x="138" y="0"/>
                      <a:pt x="131" y="0"/>
                      <a:pt x="125" y="1"/>
                    </a:cubicBezTo>
                    <a:cubicBezTo>
                      <a:pt x="138" y="24"/>
                      <a:pt x="138" y="24"/>
                      <a:pt x="138" y="24"/>
                    </a:cubicBezTo>
                    <a:cubicBezTo>
                      <a:pt x="126" y="60"/>
                      <a:pt x="126" y="60"/>
                      <a:pt x="126" y="60"/>
                    </a:cubicBezTo>
                    <a:cubicBezTo>
                      <a:pt x="93" y="6"/>
                      <a:pt x="93" y="6"/>
                      <a:pt x="93" y="6"/>
                    </a:cubicBezTo>
                    <a:cubicBezTo>
                      <a:pt x="68" y="12"/>
                      <a:pt x="52" y="22"/>
                      <a:pt x="43" y="28"/>
                    </a:cubicBezTo>
                    <a:cubicBezTo>
                      <a:pt x="40" y="31"/>
                      <a:pt x="37" y="34"/>
                      <a:pt x="33" y="37"/>
                    </a:cubicBezTo>
                    <a:cubicBezTo>
                      <a:pt x="17" y="54"/>
                      <a:pt x="1" y="83"/>
                      <a:pt x="0" y="122"/>
                    </a:cubicBezTo>
                    <a:cubicBezTo>
                      <a:pt x="48" y="136"/>
                      <a:pt x="48" y="136"/>
                      <a:pt x="48" y="136"/>
                    </a:cubicBezTo>
                    <a:cubicBezTo>
                      <a:pt x="47" y="133"/>
                      <a:pt x="47" y="131"/>
                      <a:pt x="47"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1" name="Freeform 49">
                <a:extLst>
                  <a:ext uri="{FF2B5EF4-FFF2-40B4-BE49-F238E27FC236}">
                    <a16:creationId xmlns:a16="http://schemas.microsoft.com/office/drawing/2014/main" id="{FCC4376D-F45F-4D6B-AB9F-FF9B4EE19D71}"/>
                  </a:ext>
                </a:extLst>
              </p:cNvPr>
              <p:cNvSpPr>
                <a:spLocks/>
              </p:cNvSpPr>
              <p:nvPr/>
            </p:nvSpPr>
            <p:spPr bwMode="auto">
              <a:xfrm>
                <a:off x="3054350" y="1379538"/>
                <a:ext cx="193675"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2" name="Freeform 50">
                <a:extLst>
                  <a:ext uri="{FF2B5EF4-FFF2-40B4-BE49-F238E27FC236}">
                    <a16:creationId xmlns:a16="http://schemas.microsoft.com/office/drawing/2014/main" id="{C0B176EF-4068-4315-9F24-E50C6DCA05B7}"/>
                  </a:ext>
                </a:extLst>
              </p:cNvPr>
              <p:cNvSpPr>
                <a:spLocks/>
              </p:cNvSpPr>
              <p:nvPr/>
            </p:nvSpPr>
            <p:spPr bwMode="auto">
              <a:xfrm>
                <a:off x="2997200" y="1719263"/>
                <a:ext cx="147638" cy="198437"/>
              </a:xfrm>
              <a:custGeom>
                <a:avLst/>
                <a:gdLst/>
                <a:ahLst/>
                <a:cxnLst>
                  <a:cxn ang="0">
                    <a:pos x="125" y="189"/>
                  </a:cxn>
                  <a:cxn ang="0">
                    <a:pos x="133" y="145"/>
                  </a:cxn>
                  <a:cxn ang="0">
                    <a:pos x="140" y="140"/>
                  </a:cxn>
                  <a:cxn ang="0">
                    <a:pos x="68" y="63"/>
                  </a:cxn>
                  <a:cxn ang="0">
                    <a:pos x="66" y="60"/>
                  </a:cxn>
                  <a:cxn ang="0">
                    <a:pos x="66" y="60"/>
                  </a:cxn>
                  <a:cxn ang="0">
                    <a:pos x="50" y="13"/>
                  </a:cxn>
                  <a:cxn ang="0">
                    <a:pos x="0" y="0"/>
                  </a:cxn>
                  <a:cxn ang="0">
                    <a:pos x="24" y="84"/>
                  </a:cxn>
                  <a:cxn ang="0">
                    <a:pos x="25" y="84"/>
                  </a:cxn>
                  <a:cxn ang="0">
                    <a:pos x="38" y="105"/>
                  </a:cxn>
                  <a:cxn ang="0">
                    <a:pos x="125" y="189"/>
                  </a:cxn>
                </a:cxnLst>
                <a:rect l="0" t="0" r="r" b="b"/>
                <a:pathLst>
                  <a:path w="140" h="189">
                    <a:moveTo>
                      <a:pt x="125" y="189"/>
                    </a:moveTo>
                    <a:cubicBezTo>
                      <a:pt x="115" y="175"/>
                      <a:pt x="119" y="155"/>
                      <a:pt x="133" y="145"/>
                    </a:cubicBezTo>
                    <a:cubicBezTo>
                      <a:pt x="135" y="143"/>
                      <a:pt x="137" y="142"/>
                      <a:pt x="140" y="140"/>
                    </a:cubicBezTo>
                    <a:cubicBezTo>
                      <a:pt x="104" y="113"/>
                      <a:pt x="82" y="87"/>
                      <a:pt x="68" y="63"/>
                    </a:cubicBezTo>
                    <a:cubicBezTo>
                      <a:pt x="68" y="62"/>
                      <a:pt x="67" y="61"/>
                      <a:pt x="66" y="60"/>
                    </a:cubicBezTo>
                    <a:cubicBezTo>
                      <a:pt x="66" y="60"/>
                      <a:pt x="66" y="60"/>
                      <a:pt x="66" y="60"/>
                    </a:cubicBezTo>
                    <a:cubicBezTo>
                      <a:pt x="57" y="43"/>
                      <a:pt x="52" y="27"/>
                      <a:pt x="50" y="13"/>
                    </a:cubicBezTo>
                    <a:cubicBezTo>
                      <a:pt x="0" y="0"/>
                      <a:pt x="0" y="0"/>
                      <a:pt x="0" y="0"/>
                    </a:cubicBezTo>
                    <a:cubicBezTo>
                      <a:pt x="1" y="25"/>
                      <a:pt x="8" y="54"/>
                      <a:pt x="24" y="84"/>
                    </a:cubicBezTo>
                    <a:cubicBezTo>
                      <a:pt x="24" y="84"/>
                      <a:pt x="25" y="84"/>
                      <a:pt x="25" y="84"/>
                    </a:cubicBezTo>
                    <a:cubicBezTo>
                      <a:pt x="29"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3" name="Freeform 51">
                <a:extLst>
                  <a:ext uri="{FF2B5EF4-FFF2-40B4-BE49-F238E27FC236}">
                    <a16:creationId xmlns:a16="http://schemas.microsoft.com/office/drawing/2014/main" id="{CE695933-18F6-4DD5-AFF5-203E2893226D}"/>
                  </a:ext>
                </a:extLst>
              </p:cNvPr>
              <p:cNvSpPr>
                <a:spLocks/>
              </p:cNvSpPr>
              <p:nvPr/>
            </p:nvSpPr>
            <p:spPr bwMode="auto">
              <a:xfrm>
                <a:off x="3127375" y="1719263"/>
                <a:ext cx="177800" cy="204787"/>
              </a:xfrm>
              <a:custGeom>
                <a:avLst/>
                <a:gdLst/>
                <a:ahLst/>
                <a:cxnLst>
                  <a:cxn ang="0">
                    <a:pos x="102" y="60"/>
                  </a:cxn>
                  <a:cxn ang="0">
                    <a:pos x="102" y="60"/>
                  </a:cxn>
                  <a:cxn ang="0">
                    <a:pos x="100" y="63"/>
                  </a:cxn>
                  <a:cxn ang="0">
                    <a:pos x="14" y="151"/>
                  </a:cxn>
                  <a:cxn ang="0">
                    <a:pos x="8" y="185"/>
                  </a:cxn>
                  <a:cxn ang="0">
                    <a:pos x="28" y="195"/>
                  </a:cxn>
                  <a:cxn ang="0">
                    <a:pos x="41" y="191"/>
                  </a:cxn>
                  <a:cxn ang="0">
                    <a:pos x="130" y="105"/>
                  </a:cxn>
                  <a:cxn ang="0">
                    <a:pos x="144" y="84"/>
                  </a:cxn>
                  <a:cxn ang="0">
                    <a:pos x="144" y="83"/>
                  </a:cxn>
                  <a:cxn ang="0">
                    <a:pos x="168" y="0"/>
                  </a:cxn>
                  <a:cxn ang="0">
                    <a:pos x="119" y="13"/>
                  </a:cxn>
                  <a:cxn ang="0">
                    <a:pos x="102" y="60"/>
                  </a:cxn>
                </a:cxnLst>
                <a:rect l="0" t="0" r="r" b="b"/>
                <a:pathLst>
                  <a:path w="168" h="195">
                    <a:moveTo>
                      <a:pt x="102" y="60"/>
                    </a:moveTo>
                    <a:cubicBezTo>
                      <a:pt x="102" y="60"/>
                      <a:pt x="102" y="60"/>
                      <a:pt x="102" y="60"/>
                    </a:cubicBezTo>
                    <a:cubicBezTo>
                      <a:pt x="102" y="61"/>
                      <a:pt x="101" y="62"/>
                      <a:pt x="100" y="63"/>
                    </a:cubicBezTo>
                    <a:cubicBezTo>
                      <a:pt x="85" y="90"/>
                      <a:pt x="58" y="120"/>
                      <a:pt x="14" y="151"/>
                    </a:cubicBezTo>
                    <a:cubicBezTo>
                      <a:pt x="3" y="159"/>
                      <a:pt x="0" y="174"/>
                      <a:pt x="8" y="185"/>
                    </a:cubicBezTo>
                    <a:cubicBezTo>
                      <a:pt x="13" y="191"/>
                      <a:pt x="20" y="195"/>
                      <a:pt x="28" y="195"/>
                    </a:cubicBezTo>
                    <a:cubicBezTo>
                      <a:pt x="32" y="195"/>
                      <a:pt x="37" y="194"/>
                      <a:pt x="41" y="191"/>
                    </a:cubicBezTo>
                    <a:cubicBezTo>
                      <a:pt x="82" y="162"/>
                      <a:pt x="110" y="133"/>
                      <a:pt x="130" y="105"/>
                    </a:cubicBezTo>
                    <a:cubicBezTo>
                      <a:pt x="135" y="98"/>
                      <a:pt x="140" y="91"/>
                      <a:pt x="144" y="84"/>
                    </a:cubicBezTo>
                    <a:cubicBezTo>
                      <a:pt x="144" y="84"/>
                      <a:pt x="144" y="84"/>
                      <a:pt x="144" y="83"/>
                    </a:cubicBezTo>
                    <a:cubicBezTo>
                      <a:pt x="161" y="54"/>
                      <a:pt x="168"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4" name="Freeform 53">
                <a:extLst>
                  <a:ext uri="{FF2B5EF4-FFF2-40B4-BE49-F238E27FC236}">
                    <a16:creationId xmlns:a16="http://schemas.microsoft.com/office/drawing/2014/main" id="{FF01813A-0185-4DCE-8330-184CBFFFF6DC}"/>
                  </a:ext>
                </a:extLst>
              </p:cNvPr>
              <p:cNvSpPr>
                <a:spLocks/>
              </p:cNvSpPr>
              <p:nvPr/>
            </p:nvSpPr>
            <p:spPr bwMode="auto">
              <a:xfrm>
                <a:off x="3386138"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5" name="Freeform 54">
                <a:extLst>
                  <a:ext uri="{FF2B5EF4-FFF2-40B4-BE49-F238E27FC236}">
                    <a16:creationId xmlns:a16="http://schemas.microsoft.com/office/drawing/2014/main" id="{B3DABD3B-FACE-4FDA-AD34-8F4DC9D4DBA9}"/>
                  </a:ext>
                </a:extLst>
              </p:cNvPr>
              <p:cNvSpPr>
                <a:spLocks/>
              </p:cNvSpPr>
              <p:nvPr/>
            </p:nvSpPr>
            <p:spPr bwMode="auto">
              <a:xfrm>
                <a:off x="3482975"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6" name="Freeform 55">
                <a:extLst>
                  <a:ext uri="{FF2B5EF4-FFF2-40B4-BE49-F238E27FC236}">
                    <a16:creationId xmlns:a16="http://schemas.microsoft.com/office/drawing/2014/main" id="{13A7B357-D22C-4EF4-A61D-B9EB875A213C}"/>
                  </a:ext>
                </a:extLst>
              </p:cNvPr>
              <p:cNvSpPr>
                <a:spLocks/>
              </p:cNvSpPr>
              <p:nvPr/>
            </p:nvSpPr>
            <p:spPr bwMode="auto">
              <a:xfrm>
                <a:off x="3370263" y="1860550"/>
                <a:ext cx="212725" cy="161925"/>
              </a:xfrm>
              <a:custGeom>
                <a:avLst/>
                <a:gdLst/>
                <a:ahLst/>
                <a:cxnLst>
                  <a:cxn ang="0">
                    <a:pos x="125" y="63"/>
                  </a:cxn>
                  <a:cxn ang="0">
                    <a:pos x="107" y="69"/>
                  </a:cxn>
                  <a:cxn ang="0">
                    <a:pos x="102" y="68"/>
                  </a:cxn>
                  <a:cxn ang="0">
                    <a:pos x="96" y="69"/>
                  </a:cxn>
                  <a:cxn ang="0">
                    <a:pos x="78" y="63"/>
                  </a:cxn>
                  <a:cxn ang="0">
                    <a:pos x="6" y="0"/>
                  </a:cxn>
                  <a:cxn ang="0">
                    <a:pos x="2" y="17"/>
                  </a:cxn>
                  <a:cxn ang="0">
                    <a:pos x="0" y="42"/>
                  </a:cxn>
                  <a:cxn ang="0">
                    <a:pos x="0" y="45"/>
                  </a:cxn>
                  <a:cxn ang="0">
                    <a:pos x="10" y="139"/>
                  </a:cxn>
                  <a:cxn ang="0">
                    <a:pos x="101" y="155"/>
                  </a:cxn>
                  <a:cxn ang="0">
                    <a:pos x="133" y="150"/>
                  </a:cxn>
                  <a:cxn ang="0">
                    <a:pos x="152" y="96"/>
                  </a:cxn>
                  <a:cxn ang="0">
                    <a:pos x="161" y="145"/>
                  </a:cxn>
                  <a:cxn ang="0">
                    <a:pos x="193" y="139"/>
                  </a:cxn>
                  <a:cxn ang="0">
                    <a:pos x="203" y="45"/>
                  </a:cxn>
                  <a:cxn ang="0">
                    <a:pos x="203" y="42"/>
                  </a:cxn>
                  <a:cxn ang="0">
                    <a:pos x="201" y="17"/>
                  </a:cxn>
                  <a:cxn ang="0">
                    <a:pos x="197" y="0"/>
                  </a:cxn>
                  <a:cxn ang="0">
                    <a:pos x="125" y="63"/>
                  </a:cxn>
                </a:cxnLst>
                <a:rect l="0" t="0" r="r" b="b"/>
                <a:pathLst>
                  <a:path w="203" h="155">
                    <a:moveTo>
                      <a:pt x="125" y="63"/>
                    </a:moveTo>
                    <a:cubicBezTo>
                      <a:pt x="120" y="67"/>
                      <a:pt x="114" y="69"/>
                      <a:pt x="107" y="69"/>
                    </a:cubicBezTo>
                    <a:cubicBezTo>
                      <a:pt x="105" y="69"/>
                      <a:pt x="103" y="69"/>
                      <a:pt x="102" y="68"/>
                    </a:cubicBezTo>
                    <a:cubicBezTo>
                      <a:pt x="100" y="69"/>
                      <a:pt x="98" y="69"/>
                      <a:pt x="96" y="69"/>
                    </a:cubicBezTo>
                    <a:cubicBezTo>
                      <a:pt x="90" y="69"/>
                      <a:pt x="83" y="67"/>
                      <a:pt x="78"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1" y="145"/>
                      <a:pt x="161" y="145"/>
                      <a:pt x="161" y="145"/>
                    </a:cubicBezTo>
                    <a:cubicBezTo>
                      <a:pt x="193" y="139"/>
                      <a:pt x="193" y="139"/>
                      <a:pt x="193" y="139"/>
                    </a:cubicBezTo>
                    <a:cubicBezTo>
                      <a:pt x="193" y="139"/>
                      <a:pt x="202" y="77"/>
                      <a:pt x="203" y="45"/>
                    </a:cubicBezTo>
                    <a:cubicBezTo>
                      <a:pt x="203" y="44"/>
                      <a:pt x="203" y="43"/>
                      <a:pt x="203" y="42"/>
                    </a:cubicBezTo>
                    <a:cubicBezTo>
                      <a:pt x="203" y="30"/>
                      <a:pt x="202" y="22"/>
                      <a:pt x="201" y="17"/>
                    </a:cubicBezTo>
                    <a:cubicBezTo>
                      <a:pt x="200" y="11"/>
                      <a:pt x="199" y="5"/>
                      <a:pt x="197" y="0"/>
                    </a:cubicBezTo>
                    <a:cubicBezTo>
                      <a:pt x="178"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7" name="Freeform 56">
                <a:extLst>
                  <a:ext uri="{FF2B5EF4-FFF2-40B4-BE49-F238E27FC236}">
                    <a16:creationId xmlns:a16="http://schemas.microsoft.com/office/drawing/2014/main" id="{A94A5820-C24D-40B1-8338-2FFA797403E2}"/>
                  </a:ext>
                </a:extLst>
              </p:cNvPr>
              <p:cNvSpPr>
                <a:spLocks noEditPoints="1"/>
              </p:cNvSpPr>
              <p:nvPr/>
            </p:nvSpPr>
            <p:spPr bwMode="auto">
              <a:xfrm>
                <a:off x="3324225" y="1581150"/>
                <a:ext cx="304800" cy="279400"/>
              </a:xfrm>
              <a:custGeom>
                <a:avLst/>
                <a:gdLst/>
                <a:ahLst/>
                <a:cxnLst>
                  <a:cxn ang="0">
                    <a:pos x="48" y="128"/>
                  </a:cxn>
                  <a:cxn ang="0">
                    <a:pos x="48" y="122"/>
                  </a:cxn>
                  <a:cxn ang="0">
                    <a:pos x="41" y="98"/>
                  </a:cxn>
                  <a:cxn ang="0">
                    <a:pos x="44" y="83"/>
                  </a:cxn>
                  <a:cxn ang="0">
                    <a:pos x="43" y="88"/>
                  </a:cxn>
                  <a:cxn ang="0">
                    <a:pos x="92" y="137"/>
                  </a:cxn>
                  <a:cxn ang="0">
                    <a:pos x="130" y="118"/>
                  </a:cxn>
                  <a:cxn ang="0">
                    <a:pos x="88" y="145"/>
                  </a:cxn>
                  <a:cxn ang="0">
                    <a:pos x="74" y="143"/>
                  </a:cxn>
                  <a:cxn ang="0">
                    <a:pos x="79" y="183"/>
                  </a:cxn>
                  <a:cxn ang="0">
                    <a:pos x="79" y="186"/>
                  </a:cxn>
                  <a:cxn ang="0">
                    <a:pos x="78" y="196"/>
                  </a:cxn>
                  <a:cxn ang="0">
                    <a:pos x="146" y="266"/>
                  </a:cxn>
                  <a:cxn ang="0">
                    <a:pos x="213" y="196"/>
                  </a:cxn>
                  <a:cxn ang="0">
                    <a:pos x="212" y="186"/>
                  </a:cxn>
                  <a:cxn ang="0">
                    <a:pos x="212" y="183"/>
                  </a:cxn>
                  <a:cxn ang="0">
                    <a:pos x="217" y="141"/>
                  </a:cxn>
                  <a:cxn ang="0">
                    <a:pos x="199" y="145"/>
                  </a:cxn>
                  <a:cxn ang="0">
                    <a:pos x="156" y="118"/>
                  </a:cxn>
                  <a:cxn ang="0">
                    <a:pos x="194" y="137"/>
                  </a:cxn>
                  <a:cxn ang="0">
                    <a:pos x="240" y="104"/>
                  </a:cxn>
                  <a:cxn ang="0">
                    <a:pos x="242" y="114"/>
                  </a:cxn>
                  <a:cxn ang="0">
                    <a:pos x="244" y="128"/>
                  </a:cxn>
                  <a:cxn ang="0">
                    <a:pos x="243" y="136"/>
                  </a:cxn>
                  <a:cxn ang="0">
                    <a:pos x="291" y="122"/>
                  </a:cxn>
                  <a:cxn ang="0">
                    <a:pos x="274" y="59"/>
                  </a:cxn>
                  <a:cxn ang="0">
                    <a:pos x="258" y="37"/>
                  </a:cxn>
                  <a:cxn ang="0">
                    <a:pos x="246" y="27"/>
                  </a:cxn>
                  <a:cxn ang="0">
                    <a:pos x="198" y="6"/>
                  </a:cxn>
                  <a:cxn ang="0">
                    <a:pos x="165" y="60"/>
                  </a:cxn>
                  <a:cxn ang="0">
                    <a:pos x="153" y="24"/>
                  </a:cxn>
                  <a:cxn ang="0">
                    <a:pos x="165" y="1"/>
                  </a:cxn>
                  <a:cxn ang="0">
                    <a:pos x="145" y="0"/>
                  </a:cxn>
                  <a:cxn ang="0">
                    <a:pos x="126" y="1"/>
                  </a:cxn>
                  <a:cxn ang="0">
                    <a:pos x="138" y="24"/>
                  </a:cxn>
                  <a:cxn ang="0">
                    <a:pos x="126" y="60"/>
                  </a:cxn>
                  <a:cxn ang="0">
                    <a:pos x="93" y="6"/>
                  </a:cxn>
                  <a:cxn ang="0">
                    <a:pos x="44" y="28"/>
                  </a:cxn>
                  <a:cxn ang="0">
                    <a:pos x="34" y="37"/>
                  </a:cxn>
                  <a:cxn ang="0">
                    <a:pos x="0" y="122"/>
                  </a:cxn>
                  <a:cxn ang="0">
                    <a:pos x="48" y="136"/>
                  </a:cxn>
                  <a:cxn ang="0">
                    <a:pos x="48"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8" y="128"/>
                    </a:moveTo>
                    <a:cubicBezTo>
                      <a:pt x="48" y="126"/>
                      <a:pt x="48" y="124"/>
                      <a:pt x="48" y="122"/>
                    </a:cubicBezTo>
                    <a:cubicBezTo>
                      <a:pt x="44" y="115"/>
                      <a:pt x="41" y="107"/>
                      <a:pt x="41" y="98"/>
                    </a:cubicBezTo>
                    <a:cubicBezTo>
                      <a:pt x="41" y="93"/>
                      <a:pt x="42" y="88"/>
                      <a:pt x="44" y="83"/>
                    </a:cubicBezTo>
                    <a:cubicBezTo>
                      <a:pt x="44" y="85"/>
                      <a:pt x="43" y="87"/>
                      <a:pt x="43" y="88"/>
                    </a:cubicBezTo>
                    <a:cubicBezTo>
                      <a:pt x="43" y="115"/>
                      <a:pt x="65" y="137"/>
                      <a:pt x="92" y="137"/>
                    </a:cubicBezTo>
                    <a:cubicBezTo>
                      <a:pt x="107" y="137"/>
                      <a:pt x="121" y="129"/>
                      <a:pt x="130" y="118"/>
                    </a:cubicBezTo>
                    <a:cubicBezTo>
                      <a:pt x="123" y="134"/>
                      <a:pt x="107" y="145"/>
                      <a:pt x="88" y="145"/>
                    </a:cubicBezTo>
                    <a:cubicBezTo>
                      <a:pt x="83" y="145"/>
                      <a:pt x="79" y="144"/>
                      <a:pt x="74" y="143"/>
                    </a:cubicBezTo>
                    <a:cubicBezTo>
                      <a:pt x="78" y="158"/>
                      <a:pt x="80" y="172"/>
                      <a:pt x="79" y="183"/>
                    </a:cubicBezTo>
                    <a:cubicBezTo>
                      <a:pt x="79" y="184"/>
                      <a:pt x="79" y="185"/>
                      <a:pt x="79" y="186"/>
                    </a:cubicBezTo>
                    <a:cubicBezTo>
                      <a:pt x="79" y="189"/>
                      <a:pt x="78" y="193"/>
                      <a:pt x="78" y="196"/>
                    </a:cubicBezTo>
                    <a:cubicBezTo>
                      <a:pt x="93" y="220"/>
                      <a:pt x="116" y="243"/>
                      <a:pt x="146" y="266"/>
                    </a:cubicBezTo>
                    <a:cubicBezTo>
                      <a:pt x="175" y="243"/>
                      <a:pt x="198" y="220"/>
                      <a:pt x="213" y="196"/>
                    </a:cubicBezTo>
                    <a:cubicBezTo>
                      <a:pt x="213" y="193"/>
                      <a:pt x="212" y="189"/>
                      <a:pt x="212" y="186"/>
                    </a:cubicBezTo>
                    <a:cubicBezTo>
                      <a:pt x="212" y="185"/>
                      <a:pt x="212" y="184"/>
                      <a:pt x="212" y="183"/>
                    </a:cubicBezTo>
                    <a:cubicBezTo>
                      <a:pt x="211" y="171"/>
                      <a:pt x="213" y="156"/>
                      <a:pt x="217" y="141"/>
                    </a:cubicBezTo>
                    <a:cubicBezTo>
                      <a:pt x="211" y="144"/>
                      <a:pt x="205" y="145"/>
                      <a:pt x="199"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4" y="123"/>
                      <a:pt x="244" y="128"/>
                    </a:cubicBezTo>
                    <a:cubicBezTo>
                      <a:pt x="244" y="131"/>
                      <a:pt x="243" y="133"/>
                      <a:pt x="243" y="136"/>
                    </a:cubicBezTo>
                    <a:cubicBezTo>
                      <a:pt x="291" y="122"/>
                      <a:pt x="291" y="122"/>
                      <a:pt x="291" y="122"/>
                    </a:cubicBezTo>
                    <a:cubicBezTo>
                      <a:pt x="290" y="97"/>
                      <a:pt x="283" y="76"/>
                      <a:pt x="274" y="59"/>
                    </a:cubicBezTo>
                    <a:cubicBezTo>
                      <a:pt x="269" y="50"/>
                      <a:pt x="263"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5" y="1"/>
                      <a:pt x="165" y="1"/>
                      <a:pt x="165" y="1"/>
                    </a:cubicBezTo>
                    <a:cubicBezTo>
                      <a:pt x="159" y="0"/>
                      <a:pt x="153" y="0"/>
                      <a:pt x="145" y="0"/>
                    </a:cubicBezTo>
                    <a:cubicBezTo>
                      <a:pt x="138" y="0"/>
                      <a:pt x="132" y="0"/>
                      <a:pt x="126" y="1"/>
                    </a:cubicBezTo>
                    <a:cubicBezTo>
                      <a:pt x="138" y="24"/>
                      <a:pt x="138" y="24"/>
                      <a:pt x="138" y="24"/>
                    </a:cubicBezTo>
                    <a:cubicBezTo>
                      <a:pt x="126" y="60"/>
                      <a:pt x="126" y="60"/>
                      <a:pt x="126" y="60"/>
                    </a:cubicBezTo>
                    <a:cubicBezTo>
                      <a:pt x="93" y="6"/>
                      <a:pt x="93" y="6"/>
                      <a:pt x="93" y="6"/>
                    </a:cubicBezTo>
                    <a:cubicBezTo>
                      <a:pt x="68" y="12"/>
                      <a:pt x="52" y="22"/>
                      <a:pt x="44" y="28"/>
                    </a:cubicBezTo>
                    <a:cubicBezTo>
                      <a:pt x="40" y="31"/>
                      <a:pt x="37" y="34"/>
                      <a:pt x="34" y="37"/>
                    </a:cubicBezTo>
                    <a:cubicBezTo>
                      <a:pt x="17" y="54"/>
                      <a:pt x="1" y="83"/>
                      <a:pt x="0" y="122"/>
                    </a:cubicBezTo>
                    <a:cubicBezTo>
                      <a:pt x="48" y="136"/>
                      <a:pt x="48" y="136"/>
                      <a:pt x="48" y="136"/>
                    </a:cubicBezTo>
                    <a:cubicBezTo>
                      <a:pt x="48" y="133"/>
                      <a:pt x="48" y="131"/>
                      <a:pt x="48"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28" name="Freeform 57">
                <a:extLst>
                  <a:ext uri="{FF2B5EF4-FFF2-40B4-BE49-F238E27FC236}">
                    <a16:creationId xmlns:a16="http://schemas.microsoft.com/office/drawing/2014/main" id="{D7A18E0E-C8F7-4BCC-B168-34259F93FB9C}"/>
                  </a:ext>
                </a:extLst>
              </p:cNvPr>
              <p:cNvSpPr>
                <a:spLocks/>
              </p:cNvSpPr>
              <p:nvPr/>
            </p:nvSpPr>
            <p:spPr bwMode="auto">
              <a:xfrm>
                <a:off x="3379788" y="1379538"/>
                <a:ext cx="193675" cy="192087"/>
              </a:xfrm>
              <a:custGeom>
                <a:avLst/>
                <a:gdLst/>
                <a:ahLst/>
                <a:cxnLst>
                  <a:cxn ang="0">
                    <a:pos x="73" y="174"/>
                  </a:cxn>
                  <a:cxn ang="0">
                    <a:pos x="174" y="111"/>
                  </a:cxn>
                  <a:cxn ang="0">
                    <a:pos x="112" y="10"/>
                  </a:cxn>
                  <a:cxn ang="0">
                    <a:pos x="11" y="73"/>
                  </a:cxn>
                  <a:cxn ang="0">
                    <a:pos x="73" y="174"/>
                  </a:cxn>
                </a:cxnLst>
                <a:rect l="0" t="0" r="r" b="b"/>
                <a:pathLst>
                  <a:path w="185" h="184">
                    <a:moveTo>
                      <a:pt x="73" y="174"/>
                    </a:moveTo>
                    <a:cubicBezTo>
                      <a:pt x="119" y="184"/>
                      <a:pt x="164" y="156"/>
                      <a:pt x="174" y="111"/>
                    </a:cubicBezTo>
                    <a:cubicBezTo>
                      <a:pt x="185" y="66"/>
                      <a:pt x="157" y="21"/>
                      <a:pt x="112" y="10"/>
                    </a:cubicBezTo>
                    <a:cubicBezTo>
                      <a:pt x="66" y="0"/>
                      <a:pt x="21" y="28"/>
                      <a:pt x="11"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30" name="Freeform 58">
                <a:extLst>
                  <a:ext uri="{FF2B5EF4-FFF2-40B4-BE49-F238E27FC236}">
                    <a16:creationId xmlns:a16="http://schemas.microsoft.com/office/drawing/2014/main" id="{E2935525-65C4-4FD0-8424-49709B7D65D4}"/>
                  </a:ext>
                </a:extLst>
              </p:cNvPr>
              <p:cNvSpPr>
                <a:spLocks/>
              </p:cNvSpPr>
              <p:nvPr/>
            </p:nvSpPr>
            <p:spPr bwMode="auto">
              <a:xfrm>
                <a:off x="3324225" y="1719263"/>
                <a:ext cx="146050" cy="198437"/>
              </a:xfrm>
              <a:custGeom>
                <a:avLst/>
                <a:gdLst/>
                <a:ahLst/>
                <a:cxnLst>
                  <a:cxn ang="0">
                    <a:pos x="125" y="189"/>
                  </a:cxn>
                  <a:cxn ang="0">
                    <a:pos x="132"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2" y="145"/>
                    </a:cubicBezTo>
                    <a:cubicBezTo>
                      <a:pt x="135" y="143"/>
                      <a:pt x="137" y="142"/>
                      <a:pt x="139" y="140"/>
                    </a:cubicBezTo>
                    <a:cubicBezTo>
                      <a:pt x="104" y="113"/>
                      <a:pt x="81" y="87"/>
                      <a:pt x="68" y="63"/>
                    </a:cubicBezTo>
                    <a:cubicBezTo>
                      <a:pt x="67" y="62"/>
                      <a:pt x="66"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2" y="98"/>
                      <a:pt x="38" y="105"/>
                    </a:cubicBezTo>
                    <a:cubicBezTo>
                      <a:pt x="57" y="133"/>
                      <a:pt x="85"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31" name="Freeform 59">
                <a:extLst>
                  <a:ext uri="{FF2B5EF4-FFF2-40B4-BE49-F238E27FC236}">
                    <a16:creationId xmlns:a16="http://schemas.microsoft.com/office/drawing/2014/main" id="{36C89B91-3405-4E18-9042-1D0E6062E27C}"/>
                  </a:ext>
                </a:extLst>
              </p:cNvPr>
              <p:cNvSpPr>
                <a:spLocks/>
              </p:cNvSpPr>
              <p:nvPr/>
            </p:nvSpPr>
            <p:spPr bwMode="auto">
              <a:xfrm>
                <a:off x="3454400" y="1719263"/>
                <a:ext cx="174625" cy="204787"/>
              </a:xfrm>
              <a:custGeom>
                <a:avLst/>
                <a:gdLst/>
                <a:ahLst/>
                <a:cxnLst>
                  <a:cxn ang="0">
                    <a:pos x="102" y="60"/>
                  </a:cxn>
                  <a:cxn ang="0">
                    <a:pos x="102" y="60"/>
                  </a:cxn>
                  <a:cxn ang="0">
                    <a:pos x="100" y="63"/>
                  </a:cxn>
                  <a:cxn ang="0">
                    <a:pos x="13" y="151"/>
                  </a:cxn>
                  <a:cxn ang="0">
                    <a:pos x="7" y="185"/>
                  </a:cxn>
                  <a:cxn ang="0">
                    <a:pos x="27" y="195"/>
                  </a:cxn>
                  <a:cxn ang="0">
                    <a:pos x="41" y="191"/>
                  </a:cxn>
                  <a:cxn ang="0">
                    <a:pos x="130" y="105"/>
                  </a:cxn>
                  <a:cxn ang="0">
                    <a:pos x="143" y="84"/>
                  </a:cxn>
                  <a:cxn ang="0">
                    <a:pos x="143" y="84"/>
                  </a:cxn>
                  <a:cxn ang="0">
                    <a:pos x="143" y="84"/>
                  </a:cxn>
                  <a:cxn ang="0">
                    <a:pos x="167" y="0"/>
                  </a:cxn>
                  <a:cxn ang="0">
                    <a:pos x="118" y="13"/>
                  </a:cxn>
                  <a:cxn ang="0">
                    <a:pos x="102" y="60"/>
                  </a:cxn>
                </a:cxnLst>
                <a:rect l="0" t="0" r="r" b="b"/>
                <a:pathLst>
                  <a:path w="167" h="195">
                    <a:moveTo>
                      <a:pt x="102" y="60"/>
                    </a:moveTo>
                    <a:cubicBezTo>
                      <a:pt x="102" y="60"/>
                      <a:pt x="102" y="60"/>
                      <a:pt x="102" y="60"/>
                    </a:cubicBezTo>
                    <a:cubicBezTo>
                      <a:pt x="101" y="61"/>
                      <a:pt x="100" y="62"/>
                      <a:pt x="100" y="63"/>
                    </a:cubicBezTo>
                    <a:cubicBezTo>
                      <a:pt x="84" y="90"/>
                      <a:pt x="57" y="120"/>
                      <a:pt x="13" y="151"/>
                    </a:cubicBezTo>
                    <a:cubicBezTo>
                      <a:pt x="2" y="159"/>
                      <a:pt x="0" y="174"/>
                      <a:pt x="7" y="185"/>
                    </a:cubicBezTo>
                    <a:cubicBezTo>
                      <a:pt x="12" y="191"/>
                      <a:pt x="19" y="195"/>
                      <a:pt x="27" y="195"/>
                    </a:cubicBezTo>
                    <a:cubicBezTo>
                      <a:pt x="32" y="195"/>
                      <a:pt x="37" y="194"/>
                      <a:pt x="41" y="191"/>
                    </a:cubicBezTo>
                    <a:cubicBezTo>
                      <a:pt x="81" y="162"/>
                      <a:pt x="110" y="133"/>
                      <a:pt x="130" y="105"/>
                    </a:cubicBezTo>
                    <a:cubicBezTo>
                      <a:pt x="135" y="98"/>
                      <a:pt x="139" y="91"/>
                      <a:pt x="143" y="84"/>
                    </a:cubicBezTo>
                    <a:cubicBezTo>
                      <a:pt x="143" y="84"/>
                      <a:pt x="143" y="84"/>
                      <a:pt x="143" y="84"/>
                    </a:cubicBezTo>
                    <a:cubicBezTo>
                      <a:pt x="143" y="84"/>
                      <a:pt x="143" y="84"/>
                      <a:pt x="143" y="84"/>
                    </a:cubicBezTo>
                    <a:cubicBezTo>
                      <a:pt x="160" y="54"/>
                      <a:pt x="167" y="25"/>
                      <a:pt x="167" y="0"/>
                    </a:cubicBezTo>
                    <a:cubicBezTo>
                      <a:pt x="118" y="13"/>
                      <a:pt x="118" y="13"/>
                      <a:pt x="118" y="13"/>
                    </a:cubicBezTo>
                    <a:cubicBezTo>
                      <a:pt x="116" y="27"/>
                      <a:pt x="111"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grpSp>
      </p:grpSp>
      <p:cxnSp>
        <p:nvCxnSpPr>
          <p:cNvPr id="133" name="Curved Connector 78">
            <a:extLst>
              <a:ext uri="{FF2B5EF4-FFF2-40B4-BE49-F238E27FC236}">
                <a16:creationId xmlns:a16="http://schemas.microsoft.com/office/drawing/2014/main" id="{98B2ACB9-B799-486D-B2C2-8761A75CE3A5}"/>
              </a:ext>
            </a:extLst>
          </p:cNvPr>
          <p:cNvCxnSpPr>
            <a:cxnSpLocks/>
          </p:cNvCxnSpPr>
          <p:nvPr/>
        </p:nvCxnSpPr>
        <p:spPr>
          <a:xfrm flipV="1">
            <a:off x="2269751" y="4784618"/>
            <a:ext cx="2143035" cy="953586"/>
          </a:xfrm>
          <a:prstGeom prst="bentConnector3">
            <a:avLst>
              <a:gd name="adj1" fmla="val 99983"/>
            </a:avLst>
          </a:prstGeom>
          <a:noFill/>
          <a:ln w="28575" cap="flat" cmpd="sng" algn="ctr">
            <a:solidFill>
              <a:srgbClr val="F99D1C"/>
            </a:solidFill>
            <a:prstDash val="solid"/>
            <a:headEnd type="triangle"/>
            <a:tailEnd type="triangle"/>
          </a:ln>
          <a:effectLst/>
        </p:spPr>
      </p:cxnSp>
      <p:sp>
        <p:nvSpPr>
          <p:cNvPr id="135" name="TextBox 134">
            <a:extLst>
              <a:ext uri="{FF2B5EF4-FFF2-40B4-BE49-F238E27FC236}">
                <a16:creationId xmlns:a16="http://schemas.microsoft.com/office/drawing/2014/main" id="{272821F8-13F1-4471-9396-82792EB24022}"/>
              </a:ext>
            </a:extLst>
          </p:cNvPr>
          <p:cNvSpPr txBox="1"/>
          <p:nvPr/>
        </p:nvSpPr>
        <p:spPr>
          <a:xfrm>
            <a:off x="1942930" y="5112860"/>
            <a:ext cx="586223"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136" name="Rounded Rectangle 301">
            <a:extLst>
              <a:ext uri="{FF2B5EF4-FFF2-40B4-BE49-F238E27FC236}">
                <a16:creationId xmlns:a16="http://schemas.microsoft.com/office/drawing/2014/main" id="{7DF14F49-CE3C-4923-AC31-5E9840B4794D}"/>
              </a:ext>
            </a:extLst>
          </p:cNvPr>
          <p:cNvSpPr/>
          <p:nvPr/>
        </p:nvSpPr>
        <p:spPr>
          <a:xfrm>
            <a:off x="3368418" y="1330704"/>
            <a:ext cx="1906847"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Weekly</a:t>
            </a:r>
          </a:p>
        </p:txBody>
      </p:sp>
      <p:sp>
        <p:nvSpPr>
          <p:cNvPr id="140" name="Rounded Rectangle 302">
            <a:extLst>
              <a:ext uri="{FF2B5EF4-FFF2-40B4-BE49-F238E27FC236}">
                <a16:creationId xmlns:a16="http://schemas.microsoft.com/office/drawing/2014/main" id="{AEC3B9ED-8DCD-4EA1-9DC8-1F4057F893C8}"/>
              </a:ext>
            </a:extLst>
          </p:cNvPr>
          <p:cNvSpPr/>
          <p:nvPr/>
        </p:nvSpPr>
        <p:spPr>
          <a:xfrm>
            <a:off x="5379968" y="1318118"/>
            <a:ext cx="3368745" cy="247798"/>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GB" sz="800" b="1" kern="0" dirty="0">
                <a:solidFill>
                  <a:schemeClr val="bg1"/>
                </a:solidFill>
                <a:latin typeface="Arial"/>
              </a:rPr>
              <a:t>Monthly</a:t>
            </a:r>
            <a:endParaRPr kumimoji="0" lang="en-GB" sz="800" b="1" i="0" u="none" strike="noStrike" kern="0" cap="none" spc="0" normalizeH="0" baseline="0" noProof="0" dirty="0">
              <a:ln>
                <a:noFill/>
              </a:ln>
              <a:solidFill>
                <a:schemeClr val="bg1"/>
              </a:solidFill>
              <a:effectLst/>
              <a:uLnTx/>
              <a:uFillTx/>
              <a:latin typeface="Arial"/>
            </a:endParaRPr>
          </a:p>
        </p:txBody>
      </p:sp>
      <p:cxnSp>
        <p:nvCxnSpPr>
          <p:cNvPr id="141" name="Curved Connector 78">
            <a:extLst>
              <a:ext uri="{FF2B5EF4-FFF2-40B4-BE49-F238E27FC236}">
                <a16:creationId xmlns:a16="http://schemas.microsoft.com/office/drawing/2014/main" id="{43F8AA26-3A31-4A9B-910D-165E368DE278}"/>
              </a:ext>
            </a:extLst>
          </p:cNvPr>
          <p:cNvCxnSpPr>
            <a:cxnSpLocks/>
            <a:stCxn id="82" idx="0"/>
            <a:endCxn id="78" idx="1"/>
          </p:cNvCxnSpPr>
          <p:nvPr/>
        </p:nvCxnSpPr>
        <p:spPr>
          <a:xfrm rot="5400000" flipH="1" flipV="1">
            <a:off x="2103978" y="3852617"/>
            <a:ext cx="1328791" cy="1822109"/>
          </a:xfrm>
          <a:prstGeom prst="bentConnector2">
            <a:avLst/>
          </a:prstGeom>
          <a:noFill/>
          <a:ln w="28575" cap="flat" cmpd="sng" algn="ctr">
            <a:solidFill>
              <a:srgbClr val="F99D1C"/>
            </a:solidFill>
            <a:prstDash val="solid"/>
            <a:headEnd type="triangle"/>
            <a:tailEnd type="triangle"/>
          </a:ln>
          <a:effectLst/>
        </p:spPr>
      </p:cxnSp>
      <p:sp>
        <p:nvSpPr>
          <p:cNvPr id="142" name="Rounded Rectangle 307">
            <a:extLst>
              <a:ext uri="{FF2B5EF4-FFF2-40B4-BE49-F238E27FC236}">
                <a16:creationId xmlns:a16="http://schemas.microsoft.com/office/drawing/2014/main" id="{DB1B40E6-7EA9-4013-8D13-CF29FB2FBFD7}"/>
              </a:ext>
            </a:extLst>
          </p:cNvPr>
          <p:cNvSpPr/>
          <p:nvPr/>
        </p:nvSpPr>
        <p:spPr>
          <a:xfrm>
            <a:off x="1431225" y="1029685"/>
            <a:ext cx="3844040"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Continuous improvement on drivers</a:t>
            </a:r>
          </a:p>
        </p:txBody>
      </p:sp>
      <p:sp>
        <p:nvSpPr>
          <p:cNvPr id="143" name="Rounded Rectangle 308">
            <a:extLst>
              <a:ext uri="{FF2B5EF4-FFF2-40B4-BE49-F238E27FC236}">
                <a16:creationId xmlns:a16="http://schemas.microsoft.com/office/drawing/2014/main" id="{FDD930F3-BE4C-42A7-903A-741F05AC40E7}"/>
              </a:ext>
            </a:extLst>
          </p:cNvPr>
          <p:cNvSpPr/>
          <p:nvPr/>
        </p:nvSpPr>
        <p:spPr>
          <a:xfrm>
            <a:off x="5379967" y="1029685"/>
            <a:ext cx="3368745"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Performance management on drivers and watch metrics (scorecard)</a:t>
            </a:r>
          </a:p>
        </p:txBody>
      </p:sp>
      <p:sp>
        <p:nvSpPr>
          <p:cNvPr id="158" name="TextBox 157">
            <a:extLst>
              <a:ext uri="{FF2B5EF4-FFF2-40B4-BE49-F238E27FC236}">
                <a16:creationId xmlns:a16="http://schemas.microsoft.com/office/drawing/2014/main" id="{778CD933-B498-4934-932F-1835B927F690}"/>
              </a:ext>
            </a:extLst>
          </p:cNvPr>
          <p:cNvSpPr txBox="1"/>
          <p:nvPr/>
        </p:nvSpPr>
        <p:spPr>
          <a:xfrm>
            <a:off x="6253071" y="2953022"/>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185" name="Freeform 93">
            <a:extLst>
              <a:ext uri="{FF2B5EF4-FFF2-40B4-BE49-F238E27FC236}">
                <a16:creationId xmlns:a16="http://schemas.microsoft.com/office/drawing/2014/main" id="{E6FE6F06-6E89-4AAD-B50A-030FD57429D7}"/>
              </a:ext>
            </a:extLst>
          </p:cNvPr>
          <p:cNvSpPr>
            <a:spLocks noEditPoints="1"/>
          </p:cNvSpPr>
          <p:nvPr/>
        </p:nvSpPr>
        <p:spPr bwMode="auto">
          <a:xfrm>
            <a:off x="7140671" y="2625432"/>
            <a:ext cx="723308" cy="423990"/>
          </a:xfrm>
          <a:custGeom>
            <a:avLst/>
            <a:gdLst/>
            <a:ahLst/>
            <a:cxnLst>
              <a:cxn ang="0">
                <a:pos x="62" y="34"/>
              </a:cxn>
              <a:cxn ang="0">
                <a:pos x="88" y="65"/>
              </a:cxn>
              <a:cxn ang="0">
                <a:pos x="115" y="148"/>
              </a:cxn>
              <a:cxn ang="0">
                <a:pos x="67" y="204"/>
              </a:cxn>
              <a:cxn ang="0">
                <a:pos x="39" y="106"/>
              </a:cxn>
              <a:cxn ang="0">
                <a:pos x="69" y="119"/>
              </a:cxn>
              <a:cxn ang="0">
                <a:pos x="76" y="118"/>
              </a:cxn>
              <a:cxn ang="0">
                <a:pos x="75" y="108"/>
              </a:cxn>
              <a:cxn ang="0">
                <a:pos x="81" y="115"/>
              </a:cxn>
              <a:cxn ang="0">
                <a:pos x="86" y="116"/>
              </a:cxn>
              <a:cxn ang="0">
                <a:pos x="335" y="65"/>
              </a:cxn>
              <a:cxn ang="0">
                <a:pos x="391" y="64"/>
              </a:cxn>
              <a:cxn ang="0">
                <a:pos x="335" y="105"/>
              </a:cxn>
              <a:cxn ang="0">
                <a:pos x="339" y="198"/>
              </a:cxn>
              <a:cxn ang="0">
                <a:pos x="402" y="204"/>
              </a:cxn>
              <a:cxn ang="0">
                <a:pos x="365" y="116"/>
              </a:cxn>
              <a:cxn ang="0">
                <a:pos x="341" y="134"/>
              </a:cxn>
              <a:cxn ang="0">
                <a:pos x="352" y="115"/>
              </a:cxn>
              <a:cxn ang="0">
                <a:pos x="341" y="110"/>
              </a:cxn>
              <a:cxn ang="0">
                <a:pos x="335" y="132"/>
              </a:cxn>
              <a:cxn ang="0">
                <a:pos x="335" y="105"/>
              </a:cxn>
              <a:cxn ang="0">
                <a:pos x="211" y="0"/>
              </a:cxn>
              <a:cxn ang="0">
                <a:pos x="236" y="25"/>
              </a:cxn>
              <a:cxn ang="0">
                <a:pos x="160" y="85"/>
              </a:cxn>
              <a:cxn ang="0">
                <a:pos x="190" y="65"/>
              </a:cxn>
              <a:cxn ang="0">
                <a:pos x="206" y="77"/>
              </a:cxn>
              <a:cxn ang="0">
                <a:pos x="211" y="69"/>
              </a:cxn>
              <a:cxn ang="0">
                <a:pos x="215" y="77"/>
              </a:cxn>
              <a:cxn ang="0">
                <a:pos x="232" y="65"/>
              </a:cxn>
              <a:cxn ang="0">
                <a:pos x="262" y="85"/>
              </a:cxn>
              <a:cxn ang="0">
                <a:pos x="152" y="124"/>
              </a:cxn>
              <a:cxn ang="0">
                <a:pos x="288" y="132"/>
              </a:cxn>
              <a:cxn ang="0">
                <a:pos x="136" y="132"/>
              </a:cxn>
              <a:cxn ang="0">
                <a:pos x="81" y="219"/>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dirty="0">
              <a:solidFill>
                <a:srgbClr val="000000"/>
              </a:solidFill>
              <a:latin typeface="Arial" panose="020B0604020202020204" pitchFamily="34" charset="0"/>
            </a:endParaRPr>
          </a:p>
        </p:txBody>
      </p:sp>
      <p:sp>
        <p:nvSpPr>
          <p:cNvPr id="186" name="Freeform 93">
            <a:extLst>
              <a:ext uri="{FF2B5EF4-FFF2-40B4-BE49-F238E27FC236}">
                <a16:creationId xmlns:a16="http://schemas.microsoft.com/office/drawing/2014/main" id="{C998F006-E40B-4214-875B-77A316073652}"/>
              </a:ext>
            </a:extLst>
          </p:cNvPr>
          <p:cNvSpPr>
            <a:spLocks noEditPoints="1"/>
          </p:cNvSpPr>
          <p:nvPr/>
        </p:nvSpPr>
        <p:spPr bwMode="auto">
          <a:xfrm>
            <a:off x="7128394" y="5422872"/>
            <a:ext cx="723308" cy="423990"/>
          </a:xfrm>
          <a:custGeom>
            <a:avLst/>
            <a:gdLst/>
            <a:ahLst/>
            <a:cxnLst>
              <a:cxn ang="0">
                <a:pos x="62" y="34"/>
              </a:cxn>
              <a:cxn ang="0">
                <a:pos x="88" y="65"/>
              </a:cxn>
              <a:cxn ang="0">
                <a:pos x="115" y="148"/>
              </a:cxn>
              <a:cxn ang="0">
                <a:pos x="67" y="204"/>
              </a:cxn>
              <a:cxn ang="0">
                <a:pos x="39" y="106"/>
              </a:cxn>
              <a:cxn ang="0">
                <a:pos x="69" y="119"/>
              </a:cxn>
              <a:cxn ang="0">
                <a:pos x="76" y="118"/>
              </a:cxn>
              <a:cxn ang="0">
                <a:pos x="75" y="108"/>
              </a:cxn>
              <a:cxn ang="0">
                <a:pos x="81" y="115"/>
              </a:cxn>
              <a:cxn ang="0">
                <a:pos x="86" y="116"/>
              </a:cxn>
              <a:cxn ang="0">
                <a:pos x="335" y="65"/>
              </a:cxn>
              <a:cxn ang="0">
                <a:pos x="391" y="64"/>
              </a:cxn>
              <a:cxn ang="0">
                <a:pos x="335" y="105"/>
              </a:cxn>
              <a:cxn ang="0">
                <a:pos x="339" y="198"/>
              </a:cxn>
              <a:cxn ang="0">
                <a:pos x="402" y="204"/>
              </a:cxn>
              <a:cxn ang="0">
                <a:pos x="365" y="116"/>
              </a:cxn>
              <a:cxn ang="0">
                <a:pos x="341" y="134"/>
              </a:cxn>
              <a:cxn ang="0">
                <a:pos x="352" y="115"/>
              </a:cxn>
              <a:cxn ang="0">
                <a:pos x="341" y="110"/>
              </a:cxn>
              <a:cxn ang="0">
                <a:pos x="335" y="132"/>
              </a:cxn>
              <a:cxn ang="0">
                <a:pos x="335" y="105"/>
              </a:cxn>
              <a:cxn ang="0">
                <a:pos x="211" y="0"/>
              </a:cxn>
              <a:cxn ang="0">
                <a:pos x="236" y="25"/>
              </a:cxn>
              <a:cxn ang="0">
                <a:pos x="160" y="85"/>
              </a:cxn>
              <a:cxn ang="0">
                <a:pos x="190" y="65"/>
              </a:cxn>
              <a:cxn ang="0">
                <a:pos x="206" y="77"/>
              </a:cxn>
              <a:cxn ang="0">
                <a:pos x="211" y="69"/>
              </a:cxn>
              <a:cxn ang="0">
                <a:pos x="215" y="77"/>
              </a:cxn>
              <a:cxn ang="0">
                <a:pos x="232" y="65"/>
              </a:cxn>
              <a:cxn ang="0">
                <a:pos x="262" y="85"/>
              </a:cxn>
              <a:cxn ang="0">
                <a:pos x="152" y="124"/>
              </a:cxn>
              <a:cxn ang="0">
                <a:pos x="288" y="132"/>
              </a:cxn>
              <a:cxn ang="0">
                <a:pos x="136" y="132"/>
              </a:cxn>
              <a:cxn ang="0">
                <a:pos x="81" y="219"/>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2D2D8A">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88" name="Freeform 93">
            <a:extLst>
              <a:ext uri="{FF2B5EF4-FFF2-40B4-BE49-F238E27FC236}">
                <a16:creationId xmlns:a16="http://schemas.microsoft.com/office/drawing/2014/main" id="{389515BB-4226-4A4E-8E92-18D1C8D3FE0F}"/>
              </a:ext>
            </a:extLst>
          </p:cNvPr>
          <p:cNvSpPr>
            <a:spLocks noEditPoints="1"/>
          </p:cNvSpPr>
          <p:nvPr/>
        </p:nvSpPr>
        <p:spPr bwMode="auto">
          <a:xfrm>
            <a:off x="7128394" y="4491926"/>
            <a:ext cx="723308" cy="423990"/>
          </a:xfrm>
          <a:custGeom>
            <a:avLst/>
            <a:gdLst/>
            <a:ahLst/>
            <a:cxnLst>
              <a:cxn ang="0">
                <a:pos x="62" y="34"/>
              </a:cxn>
              <a:cxn ang="0">
                <a:pos x="88" y="65"/>
              </a:cxn>
              <a:cxn ang="0">
                <a:pos x="115" y="148"/>
              </a:cxn>
              <a:cxn ang="0">
                <a:pos x="67" y="204"/>
              </a:cxn>
              <a:cxn ang="0">
                <a:pos x="39" y="106"/>
              </a:cxn>
              <a:cxn ang="0">
                <a:pos x="69" y="119"/>
              </a:cxn>
              <a:cxn ang="0">
                <a:pos x="76" y="118"/>
              </a:cxn>
              <a:cxn ang="0">
                <a:pos x="75" y="108"/>
              </a:cxn>
              <a:cxn ang="0">
                <a:pos x="81" y="115"/>
              </a:cxn>
              <a:cxn ang="0">
                <a:pos x="86" y="116"/>
              </a:cxn>
              <a:cxn ang="0">
                <a:pos x="335" y="65"/>
              </a:cxn>
              <a:cxn ang="0">
                <a:pos x="391" y="64"/>
              </a:cxn>
              <a:cxn ang="0">
                <a:pos x="335" y="105"/>
              </a:cxn>
              <a:cxn ang="0">
                <a:pos x="339" y="198"/>
              </a:cxn>
              <a:cxn ang="0">
                <a:pos x="402" y="204"/>
              </a:cxn>
              <a:cxn ang="0">
                <a:pos x="365" y="116"/>
              </a:cxn>
              <a:cxn ang="0">
                <a:pos x="341" y="134"/>
              </a:cxn>
              <a:cxn ang="0">
                <a:pos x="352" y="115"/>
              </a:cxn>
              <a:cxn ang="0">
                <a:pos x="341" y="110"/>
              </a:cxn>
              <a:cxn ang="0">
                <a:pos x="335" y="132"/>
              </a:cxn>
              <a:cxn ang="0">
                <a:pos x="335" y="105"/>
              </a:cxn>
              <a:cxn ang="0">
                <a:pos x="211" y="0"/>
              </a:cxn>
              <a:cxn ang="0">
                <a:pos x="236" y="25"/>
              </a:cxn>
              <a:cxn ang="0">
                <a:pos x="160" y="85"/>
              </a:cxn>
              <a:cxn ang="0">
                <a:pos x="190" y="65"/>
              </a:cxn>
              <a:cxn ang="0">
                <a:pos x="206" y="77"/>
              </a:cxn>
              <a:cxn ang="0">
                <a:pos x="211" y="69"/>
              </a:cxn>
              <a:cxn ang="0">
                <a:pos x="215" y="77"/>
              </a:cxn>
              <a:cxn ang="0">
                <a:pos x="232" y="65"/>
              </a:cxn>
              <a:cxn ang="0">
                <a:pos x="262" y="85"/>
              </a:cxn>
              <a:cxn ang="0">
                <a:pos x="152" y="124"/>
              </a:cxn>
              <a:cxn ang="0">
                <a:pos x="288" y="132"/>
              </a:cxn>
              <a:cxn ang="0">
                <a:pos x="136" y="132"/>
              </a:cxn>
              <a:cxn ang="0">
                <a:pos x="81" y="219"/>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3C8C93"/>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dirty="0">
              <a:solidFill>
                <a:srgbClr val="000000"/>
              </a:solidFill>
              <a:latin typeface="Arial" panose="020B0604020202020204" pitchFamily="34" charset="0"/>
            </a:endParaRPr>
          </a:p>
        </p:txBody>
      </p:sp>
      <p:cxnSp>
        <p:nvCxnSpPr>
          <p:cNvPr id="191" name="Curved Connector 78">
            <a:extLst>
              <a:ext uri="{FF2B5EF4-FFF2-40B4-BE49-F238E27FC236}">
                <a16:creationId xmlns:a16="http://schemas.microsoft.com/office/drawing/2014/main" id="{5E787CB7-0D2F-4F7C-A799-1D28CD0DC3D5}"/>
              </a:ext>
            </a:extLst>
          </p:cNvPr>
          <p:cNvCxnSpPr>
            <a:cxnSpLocks/>
            <a:endCxn id="85" idx="1"/>
          </p:cNvCxnSpPr>
          <p:nvPr/>
        </p:nvCxnSpPr>
        <p:spPr>
          <a:xfrm flipV="1">
            <a:off x="2183286" y="6047699"/>
            <a:ext cx="4659220" cy="4994"/>
          </a:xfrm>
          <a:prstGeom prst="straightConnector1">
            <a:avLst/>
          </a:prstGeom>
          <a:noFill/>
          <a:ln w="28575" cap="flat" cmpd="sng" algn="ctr">
            <a:solidFill>
              <a:srgbClr val="F99D1C"/>
            </a:solidFill>
            <a:prstDash val="solid"/>
            <a:headEnd type="triangle"/>
            <a:tailEnd type="triangle"/>
          </a:ln>
          <a:effectLst/>
        </p:spPr>
      </p:cxnSp>
      <p:sp>
        <p:nvSpPr>
          <p:cNvPr id="192" name="TextBox 191">
            <a:extLst>
              <a:ext uri="{FF2B5EF4-FFF2-40B4-BE49-F238E27FC236}">
                <a16:creationId xmlns:a16="http://schemas.microsoft.com/office/drawing/2014/main" id="{B14A5344-057A-4683-82A8-7D98D307373D}"/>
              </a:ext>
            </a:extLst>
          </p:cNvPr>
          <p:cNvSpPr txBox="1"/>
          <p:nvPr/>
        </p:nvSpPr>
        <p:spPr>
          <a:xfrm>
            <a:off x="6228184" y="5763039"/>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grpSp>
        <p:nvGrpSpPr>
          <p:cNvPr id="96" name="Group 95">
            <a:extLst>
              <a:ext uri="{FF2B5EF4-FFF2-40B4-BE49-F238E27FC236}">
                <a16:creationId xmlns:a16="http://schemas.microsoft.com/office/drawing/2014/main" id="{B4B867AC-01E0-455A-A939-5913AE0737AF}"/>
              </a:ext>
            </a:extLst>
          </p:cNvPr>
          <p:cNvGrpSpPr/>
          <p:nvPr/>
        </p:nvGrpSpPr>
        <p:grpSpPr>
          <a:xfrm>
            <a:off x="4057021" y="2584656"/>
            <a:ext cx="730665" cy="466460"/>
            <a:chOff x="3230087" y="5589369"/>
            <a:chExt cx="730665" cy="466460"/>
          </a:xfrm>
        </p:grpSpPr>
        <p:sp>
          <p:nvSpPr>
            <p:cNvPr id="99" name="Freeform 54">
              <a:extLst>
                <a:ext uri="{FF2B5EF4-FFF2-40B4-BE49-F238E27FC236}">
                  <a16:creationId xmlns:a16="http://schemas.microsoft.com/office/drawing/2014/main" id="{3473DD73-C3AF-4E2E-9174-D0B6D50F8DC8}"/>
                </a:ext>
              </a:extLst>
            </p:cNvPr>
            <p:cNvSpPr>
              <a:spLocks/>
            </p:cNvSpPr>
            <p:nvPr/>
          </p:nvSpPr>
          <p:spPr bwMode="auto">
            <a:xfrm>
              <a:off x="3309044" y="5589369"/>
              <a:ext cx="449303" cy="241698"/>
            </a:xfrm>
            <a:custGeom>
              <a:avLst/>
              <a:gdLst/>
              <a:ahLst/>
              <a:cxnLst>
                <a:cxn ang="0">
                  <a:pos x="109" y="335"/>
                </a:cxn>
                <a:cxn ang="0">
                  <a:pos x="113" y="335"/>
                </a:cxn>
                <a:cxn ang="0">
                  <a:pos x="114" y="335"/>
                </a:cxn>
                <a:cxn ang="0">
                  <a:pos x="120" y="335"/>
                </a:cxn>
                <a:cxn ang="0">
                  <a:pos x="171" y="325"/>
                </a:cxn>
                <a:cxn ang="0">
                  <a:pos x="230" y="272"/>
                </a:cxn>
                <a:cxn ang="0">
                  <a:pos x="254" y="186"/>
                </a:cxn>
                <a:cxn ang="0">
                  <a:pos x="294" y="150"/>
                </a:cxn>
                <a:cxn ang="0">
                  <a:pos x="298" y="150"/>
                </a:cxn>
                <a:cxn ang="0">
                  <a:pos x="310" y="106"/>
                </a:cxn>
                <a:cxn ang="0">
                  <a:pos x="333" y="113"/>
                </a:cxn>
                <a:cxn ang="0">
                  <a:pos x="320" y="159"/>
                </a:cxn>
                <a:cxn ang="0">
                  <a:pos x="325" y="165"/>
                </a:cxn>
                <a:cxn ang="0">
                  <a:pos x="334" y="194"/>
                </a:cxn>
                <a:cxn ang="0">
                  <a:pos x="237" y="380"/>
                </a:cxn>
                <a:cxn ang="0">
                  <a:pos x="144" y="414"/>
                </a:cxn>
                <a:cxn ang="0">
                  <a:pos x="144" y="592"/>
                </a:cxn>
                <a:cxn ang="0">
                  <a:pos x="956" y="592"/>
                </a:cxn>
                <a:cxn ang="0">
                  <a:pos x="956" y="0"/>
                </a:cxn>
                <a:cxn ang="0">
                  <a:pos x="0" y="0"/>
                </a:cxn>
                <a:cxn ang="0">
                  <a:pos x="0" y="123"/>
                </a:cxn>
                <a:cxn ang="0">
                  <a:pos x="22" y="120"/>
                </a:cxn>
                <a:cxn ang="0">
                  <a:pos x="44" y="123"/>
                </a:cxn>
                <a:cxn ang="0">
                  <a:pos x="105" y="166"/>
                </a:cxn>
                <a:cxn ang="0">
                  <a:pos x="118" y="240"/>
                </a:cxn>
                <a:cxn ang="0">
                  <a:pos x="22" y="316"/>
                </a:cxn>
                <a:cxn ang="0">
                  <a:pos x="0" y="313"/>
                </a:cxn>
                <a:cxn ang="0">
                  <a:pos x="0" y="335"/>
                </a:cxn>
                <a:cxn ang="0">
                  <a:pos x="105" y="335"/>
                </a:cxn>
                <a:cxn ang="0">
                  <a:pos x="109" y="335"/>
                </a:cxn>
              </a:cxnLst>
              <a:rect l="0" t="0" r="r" b="b"/>
              <a:pathLst>
                <a:path w="956" h="592">
                  <a:moveTo>
                    <a:pt x="109" y="335"/>
                  </a:moveTo>
                  <a:cubicBezTo>
                    <a:pt x="110" y="335"/>
                    <a:pt x="112" y="335"/>
                    <a:pt x="113" y="335"/>
                  </a:cubicBezTo>
                  <a:cubicBezTo>
                    <a:pt x="114" y="335"/>
                    <a:pt x="114" y="335"/>
                    <a:pt x="114" y="335"/>
                  </a:cubicBezTo>
                  <a:cubicBezTo>
                    <a:pt x="115" y="335"/>
                    <a:pt x="117" y="335"/>
                    <a:pt x="120" y="335"/>
                  </a:cubicBezTo>
                  <a:cubicBezTo>
                    <a:pt x="128" y="335"/>
                    <a:pt x="149" y="334"/>
                    <a:pt x="171" y="325"/>
                  </a:cubicBezTo>
                  <a:cubicBezTo>
                    <a:pt x="197" y="314"/>
                    <a:pt x="216" y="297"/>
                    <a:pt x="230" y="272"/>
                  </a:cubicBezTo>
                  <a:cubicBezTo>
                    <a:pt x="243" y="249"/>
                    <a:pt x="251" y="220"/>
                    <a:pt x="254" y="186"/>
                  </a:cubicBezTo>
                  <a:cubicBezTo>
                    <a:pt x="256" y="166"/>
                    <a:pt x="273" y="150"/>
                    <a:pt x="294" y="150"/>
                  </a:cubicBezTo>
                  <a:cubicBezTo>
                    <a:pt x="295" y="150"/>
                    <a:pt x="296" y="150"/>
                    <a:pt x="298" y="150"/>
                  </a:cubicBezTo>
                  <a:cubicBezTo>
                    <a:pt x="310" y="106"/>
                    <a:pt x="310" y="106"/>
                    <a:pt x="310" y="106"/>
                  </a:cubicBezTo>
                  <a:cubicBezTo>
                    <a:pt x="333" y="113"/>
                    <a:pt x="333" y="113"/>
                    <a:pt x="333" y="113"/>
                  </a:cubicBezTo>
                  <a:cubicBezTo>
                    <a:pt x="320" y="159"/>
                    <a:pt x="320" y="159"/>
                    <a:pt x="320" y="159"/>
                  </a:cubicBezTo>
                  <a:cubicBezTo>
                    <a:pt x="322" y="161"/>
                    <a:pt x="323" y="163"/>
                    <a:pt x="325" y="165"/>
                  </a:cubicBezTo>
                  <a:cubicBezTo>
                    <a:pt x="332" y="173"/>
                    <a:pt x="335" y="183"/>
                    <a:pt x="334" y="194"/>
                  </a:cubicBezTo>
                  <a:cubicBezTo>
                    <a:pt x="326" y="278"/>
                    <a:pt x="292" y="344"/>
                    <a:pt x="237" y="380"/>
                  </a:cubicBezTo>
                  <a:cubicBezTo>
                    <a:pt x="210" y="399"/>
                    <a:pt x="178" y="410"/>
                    <a:pt x="144" y="414"/>
                  </a:cubicBezTo>
                  <a:cubicBezTo>
                    <a:pt x="144" y="592"/>
                    <a:pt x="144" y="592"/>
                    <a:pt x="144" y="592"/>
                  </a:cubicBezTo>
                  <a:cubicBezTo>
                    <a:pt x="956" y="592"/>
                    <a:pt x="956" y="592"/>
                    <a:pt x="956" y="592"/>
                  </a:cubicBezTo>
                  <a:cubicBezTo>
                    <a:pt x="956" y="0"/>
                    <a:pt x="956" y="0"/>
                    <a:pt x="956" y="0"/>
                  </a:cubicBezTo>
                  <a:cubicBezTo>
                    <a:pt x="0" y="0"/>
                    <a:pt x="0" y="0"/>
                    <a:pt x="0" y="0"/>
                  </a:cubicBezTo>
                  <a:cubicBezTo>
                    <a:pt x="0" y="123"/>
                    <a:pt x="0" y="123"/>
                    <a:pt x="0" y="123"/>
                  </a:cubicBezTo>
                  <a:cubicBezTo>
                    <a:pt x="7" y="121"/>
                    <a:pt x="15" y="120"/>
                    <a:pt x="22" y="120"/>
                  </a:cubicBezTo>
                  <a:cubicBezTo>
                    <a:pt x="30" y="120"/>
                    <a:pt x="37" y="121"/>
                    <a:pt x="44" y="123"/>
                  </a:cubicBezTo>
                  <a:cubicBezTo>
                    <a:pt x="70" y="128"/>
                    <a:pt x="92" y="144"/>
                    <a:pt x="105" y="166"/>
                  </a:cubicBezTo>
                  <a:cubicBezTo>
                    <a:pt x="119" y="188"/>
                    <a:pt x="124" y="215"/>
                    <a:pt x="118" y="240"/>
                  </a:cubicBezTo>
                  <a:cubicBezTo>
                    <a:pt x="107" y="285"/>
                    <a:pt x="68" y="316"/>
                    <a:pt x="22" y="316"/>
                  </a:cubicBezTo>
                  <a:cubicBezTo>
                    <a:pt x="15" y="316"/>
                    <a:pt x="7" y="315"/>
                    <a:pt x="0" y="313"/>
                  </a:cubicBezTo>
                  <a:cubicBezTo>
                    <a:pt x="0" y="335"/>
                    <a:pt x="0" y="335"/>
                    <a:pt x="0" y="335"/>
                  </a:cubicBezTo>
                  <a:cubicBezTo>
                    <a:pt x="105" y="335"/>
                    <a:pt x="105" y="335"/>
                    <a:pt x="105" y="335"/>
                  </a:cubicBezTo>
                  <a:cubicBezTo>
                    <a:pt x="106" y="335"/>
                    <a:pt x="108" y="335"/>
                    <a:pt x="109" y="335"/>
                  </a:cubicBezTo>
                  <a:close/>
                </a:path>
              </a:pathLst>
            </a:custGeom>
            <a:solidFill>
              <a:srgbClr val="FFFFFF"/>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02" name="Freeform 55">
              <a:extLst>
                <a:ext uri="{FF2B5EF4-FFF2-40B4-BE49-F238E27FC236}">
                  <a16:creationId xmlns:a16="http://schemas.microsoft.com/office/drawing/2014/main" id="{C774941F-B327-43A8-9A0A-FFB197CB947F}"/>
                </a:ext>
              </a:extLst>
            </p:cNvPr>
            <p:cNvSpPr>
              <a:spLocks/>
            </p:cNvSpPr>
            <p:nvPr/>
          </p:nvSpPr>
          <p:spPr bwMode="auto">
            <a:xfrm>
              <a:off x="3272855" y="5641336"/>
              <a:ext cx="93057" cy="77441"/>
            </a:xfrm>
            <a:custGeom>
              <a:avLst/>
              <a:gdLst/>
              <a:ahLst/>
              <a:cxnLst>
                <a:cxn ang="0">
                  <a:pos x="187" y="111"/>
                </a:cxn>
                <a:cxn ang="0">
                  <a:pos x="120" y="3"/>
                </a:cxn>
                <a:cxn ang="0">
                  <a:pos x="77" y="4"/>
                </a:cxn>
                <a:cxn ang="0">
                  <a:pos x="12" y="71"/>
                </a:cxn>
                <a:cxn ang="0">
                  <a:pos x="77" y="178"/>
                </a:cxn>
                <a:cxn ang="0">
                  <a:pos x="79" y="179"/>
                </a:cxn>
                <a:cxn ang="0">
                  <a:pos x="187" y="111"/>
                </a:cxn>
              </a:cxnLst>
              <a:rect l="0" t="0" r="r" b="b"/>
              <a:pathLst>
                <a:path w="198" h="190">
                  <a:moveTo>
                    <a:pt x="187" y="111"/>
                  </a:moveTo>
                  <a:cubicBezTo>
                    <a:pt x="198" y="63"/>
                    <a:pt x="168" y="15"/>
                    <a:pt x="120" y="3"/>
                  </a:cubicBezTo>
                  <a:cubicBezTo>
                    <a:pt x="105" y="0"/>
                    <a:pt x="91" y="0"/>
                    <a:pt x="77" y="4"/>
                  </a:cubicBezTo>
                  <a:cubicBezTo>
                    <a:pt x="46" y="12"/>
                    <a:pt x="19" y="37"/>
                    <a:pt x="12" y="71"/>
                  </a:cubicBezTo>
                  <a:cubicBezTo>
                    <a:pt x="0" y="118"/>
                    <a:pt x="30" y="166"/>
                    <a:pt x="77" y="178"/>
                  </a:cubicBezTo>
                  <a:cubicBezTo>
                    <a:pt x="78" y="178"/>
                    <a:pt x="78" y="178"/>
                    <a:pt x="79" y="179"/>
                  </a:cubicBezTo>
                  <a:cubicBezTo>
                    <a:pt x="127" y="190"/>
                    <a:pt x="176" y="160"/>
                    <a:pt x="187" y="111"/>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sp>
          <p:nvSpPr>
            <p:cNvPr id="129" name="Freeform 56">
              <a:extLst>
                <a:ext uri="{FF2B5EF4-FFF2-40B4-BE49-F238E27FC236}">
                  <a16:creationId xmlns:a16="http://schemas.microsoft.com/office/drawing/2014/main" id="{75044D27-6FAA-4194-A56B-0D51FE9451C9}"/>
                </a:ext>
              </a:extLst>
            </p:cNvPr>
            <p:cNvSpPr>
              <a:spLocks/>
            </p:cNvSpPr>
            <p:nvPr/>
          </p:nvSpPr>
          <p:spPr bwMode="auto">
            <a:xfrm>
              <a:off x="3230087" y="5653564"/>
              <a:ext cx="232641" cy="360916"/>
            </a:xfrm>
            <a:custGeom>
              <a:avLst/>
              <a:gdLst/>
              <a:ahLst/>
              <a:cxnLst>
                <a:cxn ang="0">
                  <a:pos x="88" y="463"/>
                </a:cxn>
                <a:cxn ang="0">
                  <a:pos x="112" y="475"/>
                </a:cxn>
                <a:cxn ang="0">
                  <a:pos x="125" y="480"/>
                </a:cxn>
                <a:cxn ang="0">
                  <a:pos x="140" y="484"/>
                </a:cxn>
                <a:cxn ang="0">
                  <a:pos x="179" y="463"/>
                </a:cxn>
                <a:cxn ang="0">
                  <a:pos x="168" y="428"/>
                </a:cxn>
                <a:cxn ang="0">
                  <a:pos x="151" y="421"/>
                </a:cxn>
                <a:cxn ang="0">
                  <a:pos x="145" y="419"/>
                </a:cxn>
                <a:cxn ang="0">
                  <a:pos x="139" y="417"/>
                </a:cxn>
                <a:cxn ang="0">
                  <a:pos x="133" y="414"/>
                </a:cxn>
                <a:cxn ang="0">
                  <a:pos x="128" y="412"/>
                </a:cxn>
                <a:cxn ang="0">
                  <a:pos x="123" y="409"/>
                </a:cxn>
                <a:cxn ang="0">
                  <a:pos x="118" y="407"/>
                </a:cxn>
                <a:cxn ang="0">
                  <a:pos x="114" y="404"/>
                </a:cxn>
                <a:cxn ang="0">
                  <a:pos x="110" y="402"/>
                </a:cxn>
                <a:cxn ang="0">
                  <a:pos x="84" y="378"/>
                </a:cxn>
                <a:cxn ang="0">
                  <a:pos x="64" y="324"/>
                </a:cxn>
                <a:cxn ang="0">
                  <a:pos x="82" y="270"/>
                </a:cxn>
                <a:cxn ang="0">
                  <a:pos x="88" y="370"/>
                </a:cxn>
                <a:cxn ang="0">
                  <a:pos x="160" y="415"/>
                </a:cxn>
                <a:cxn ang="0">
                  <a:pos x="184" y="434"/>
                </a:cxn>
                <a:cxn ang="0">
                  <a:pos x="187" y="465"/>
                </a:cxn>
                <a:cxn ang="0">
                  <a:pos x="137" y="492"/>
                </a:cxn>
                <a:cxn ang="0">
                  <a:pos x="88" y="834"/>
                </a:cxn>
                <a:cxn ang="0">
                  <a:pos x="186" y="834"/>
                </a:cxn>
                <a:cxn ang="0">
                  <a:pos x="205" y="521"/>
                </a:cxn>
                <a:cxn ang="0">
                  <a:pos x="254" y="884"/>
                </a:cxn>
                <a:cxn ang="0">
                  <a:pos x="304" y="435"/>
                </a:cxn>
                <a:cxn ang="0">
                  <a:pos x="400" y="217"/>
                </a:cxn>
                <a:cxn ang="0">
                  <a:pos x="485" y="11"/>
                </a:cxn>
                <a:cxn ang="0">
                  <a:pos x="463" y="1"/>
                </a:cxn>
                <a:cxn ang="0">
                  <a:pos x="405" y="119"/>
                </a:cxn>
                <a:cxn ang="0">
                  <a:pos x="288" y="186"/>
                </a:cxn>
                <a:cxn ang="0">
                  <a:pos x="280" y="186"/>
                </a:cxn>
                <a:cxn ang="0">
                  <a:pos x="277" y="186"/>
                </a:cxn>
                <a:cxn ang="0">
                  <a:pos x="168" y="186"/>
                </a:cxn>
                <a:cxn ang="0">
                  <a:pos x="112" y="186"/>
                </a:cxn>
                <a:cxn ang="0">
                  <a:pos x="32" y="231"/>
                </a:cxn>
                <a:cxn ang="0">
                  <a:pos x="34" y="419"/>
                </a:cxn>
              </a:cxnLst>
              <a:rect l="0" t="0" r="r" b="b"/>
              <a:pathLst>
                <a:path w="495" h="884">
                  <a:moveTo>
                    <a:pt x="80" y="458"/>
                  </a:moveTo>
                  <a:cubicBezTo>
                    <a:pt x="82" y="460"/>
                    <a:pt x="85" y="461"/>
                    <a:pt x="88" y="463"/>
                  </a:cubicBezTo>
                  <a:cubicBezTo>
                    <a:pt x="88" y="463"/>
                    <a:pt x="88" y="463"/>
                    <a:pt x="88" y="463"/>
                  </a:cubicBezTo>
                  <a:cubicBezTo>
                    <a:pt x="95" y="467"/>
                    <a:pt x="103" y="471"/>
                    <a:pt x="112" y="475"/>
                  </a:cubicBezTo>
                  <a:cubicBezTo>
                    <a:pt x="112" y="475"/>
                    <a:pt x="112" y="475"/>
                    <a:pt x="112" y="475"/>
                  </a:cubicBezTo>
                  <a:cubicBezTo>
                    <a:pt x="116" y="477"/>
                    <a:pt x="121" y="478"/>
                    <a:pt x="125" y="480"/>
                  </a:cubicBezTo>
                  <a:cubicBezTo>
                    <a:pt x="125" y="480"/>
                    <a:pt x="126" y="480"/>
                    <a:pt x="127" y="480"/>
                  </a:cubicBezTo>
                  <a:cubicBezTo>
                    <a:pt x="131" y="482"/>
                    <a:pt x="135" y="483"/>
                    <a:pt x="140" y="484"/>
                  </a:cubicBezTo>
                  <a:cubicBezTo>
                    <a:pt x="143" y="485"/>
                    <a:pt x="146" y="486"/>
                    <a:pt x="149" y="486"/>
                  </a:cubicBezTo>
                  <a:cubicBezTo>
                    <a:pt x="163" y="486"/>
                    <a:pt x="175" y="477"/>
                    <a:pt x="179" y="463"/>
                  </a:cubicBezTo>
                  <a:cubicBezTo>
                    <a:pt x="182" y="453"/>
                    <a:pt x="180" y="443"/>
                    <a:pt x="175" y="435"/>
                  </a:cubicBezTo>
                  <a:cubicBezTo>
                    <a:pt x="173" y="432"/>
                    <a:pt x="171" y="430"/>
                    <a:pt x="168" y="428"/>
                  </a:cubicBezTo>
                  <a:cubicBezTo>
                    <a:pt x="165" y="426"/>
                    <a:pt x="161" y="424"/>
                    <a:pt x="158" y="423"/>
                  </a:cubicBezTo>
                  <a:cubicBezTo>
                    <a:pt x="155" y="422"/>
                    <a:pt x="153" y="422"/>
                    <a:pt x="151" y="421"/>
                  </a:cubicBezTo>
                  <a:cubicBezTo>
                    <a:pt x="150" y="421"/>
                    <a:pt x="150" y="420"/>
                    <a:pt x="149" y="420"/>
                  </a:cubicBezTo>
                  <a:cubicBezTo>
                    <a:pt x="148" y="420"/>
                    <a:pt x="146" y="419"/>
                    <a:pt x="145" y="419"/>
                  </a:cubicBezTo>
                  <a:cubicBezTo>
                    <a:pt x="144" y="418"/>
                    <a:pt x="143" y="418"/>
                    <a:pt x="142" y="418"/>
                  </a:cubicBezTo>
                  <a:cubicBezTo>
                    <a:pt x="141" y="417"/>
                    <a:pt x="140" y="417"/>
                    <a:pt x="139" y="417"/>
                  </a:cubicBezTo>
                  <a:cubicBezTo>
                    <a:pt x="138" y="416"/>
                    <a:pt x="137" y="416"/>
                    <a:pt x="136" y="415"/>
                  </a:cubicBezTo>
                  <a:cubicBezTo>
                    <a:pt x="135" y="415"/>
                    <a:pt x="134" y="415"/>
                    <a:pt x="133" y="414"/>
                  </a:cubicBezTo>
                  <a:cubicBezTo>
                    <a:pt x="132" y="414"/>
                    <a:pt x="131" y="413"/>
                    <a:pt x="131" y="413"/>
                  </a:cubicBezTo>
                  <a:cubicBezTo>
                    <a:pt x="130" y="413"/>
                    <a:pt x="129" y="412"/>
                    <a:pt x="128" y="412"/>
                  </a:cubicBezTo>
                  <a:cubicBezTo>
                    <a:pt x="127" y="411"/>
                    <a:pt x="126" y="411"/>
                    <a:pt x="125" y="411"/>
                  </a:cubicBezTo>
                  <a:cubicBezTo>
                    <a:pt x="124" y="410"/>
                    <a:pt x="124" y="410"/>
                    <a:pt x="123" y="409"/>
                  </a:cubicBezTo>
                  <a:cubicBezTo>
                    <a:pt x="122" y="409"/>
                    <a:pt x="121" y="408"/>
                    <a:pt x="120" y="408"/>
                  </a:cubicBezTo>
                  <a:cubicBezTo>
                    <a:pt x="120" y="408"/>
                    <a:pt x="119" y="407"/>
                    <a:pt x="118" y="407"/>
                  </a:cubicBezTo>
                  <a:cubicBezTo>
                    <a:pt x="117" y="406"/>
                    <a:pt x="116" y="406"/>
                    <a:pt x="115" y="405"/>
                  </a:cubicBezTo>
                  <a:cubicBezTo>
                    <a:pt x="115" y="405"/>
                    <a:pt x="114" y="405"/>
                    <a:pt x="114" y="404"/>
                  </a:cubicBezTo>
                  <a:cubicBezTo>
                    <a:pt x="113" y="404"/>
                    <a:pt x="112" y="403"/>
                    <a:pt x="111" y="403"/>
                  </a:cubicBezTo>
                  <a:cubicBezTo>
                    <a:pt x="111" y="402"/>
                    <a:pt x="110" y="402"/>
                    <a:pt x="110" y="402"/>
                  </a:cubicBezTo>
                  <a:cubicBezTo>
                    <a:pt x="101" y="396"/>
                    <a:pt x="93" y="390"/>
                    <a:pt x="88" y="383"/>
                  </a:cubicBezTo>
                  <a:cubicBezTo>
                    <a:pt x="86" y="382"/>
                    <a:pt x="85" y="380"/>
                    <a:pt x="84" y="378"/>
                  </a:cubicBezTo>
                  <a:cubicBezTo>
                    <a:pt x="82" y="377"/>
                    <a:pt x="81" y="375"/>
                    <a:pt x="80" y="373"/>
                  </a:cubicBezTo>
                  <a:cubicBezTo>
                    <a:pt x="69" y="357"/>
                    <a:pt x="64" y="341"/>
                    <a:pt x="64" y="324"/>
                  </a:cubicBezTo>
                  <a:cubicBezTo>
                    <a:pt x="64" y="306"/>
                    <a:pt x="70" y="288"/>
                    <a:pt x="80" y="274"/>
                  </a:cubicBezTo>
                  <a:cubicBezTo>
                    <a:pt x="80" y="273"/>
                    <a:pt x="81" y="271"/>
                    <a:pt x="82" y="270"/>
                  </a:cubicBezTo>
                  <a:cubicBezTo>
                    <a:pt x="84" y="268"/>
                    <a:pt x="86" y="266"/>
                    <a:pt x="88" y="265"/>
                  </a:cubicBezTo>
                  <a:cubicBezTo>
                    <a:pt x="88" y="370"/>
                    <a:pt x="88" y="370"/>
                    <a:pt x="88" y="370"/>
                  </a:cubicBezTo>
                  <a:cubicBezTo>
                    <a:pt x="88" y="371"/>
                    <a:pt x="89" y="372"/>
                    <a:pt x="90" y="373"/>
                  </a:cubicBezTo>
                  <a:cubicBezTo>
                    <a:pt x="105" y="392"/>
                    <a:pt x="128" y="406"/>
                    <a:pt x="160" y="415"/>
                  </a:cubicBezTo>
                  <a:cubicBezTo>
                    <a:pt x="163" y="416"/>
                    <a:pt x="165" y="417"/>
                    <a:pt x="168" y="419"/>
                  </a:cubicBezTo>
                  <a:cubicBezTo>
                    <a:pt x="175" y="422"/>
                    <a:pt x="180" y="428"/>
                    <a:pt x="184" y="434"/>
                  </a:cubicBezTo>
                  <a:cubicBezTo>
                    <a:pt x="184" y="435"/>
                    <a:pt x="184" y="435"/>
                    <a:pt x="184" y="435"/>
                  </a:cubicBezTo>
                  <a:cubicBezTo>
                    <a:pt x="189" y="444"/>
                    <a:pt x="190" y="455"/>
                    <a:pt x="187" y="465"/>
                  </a:cubicBezTo>
                  <a:cubicBezTo>
                    <a:pt x="182" y="482"/>
                    <a:pt x="166" y="494"/>
                    <a:pt x="149" y="494"/>
                  </a:cubicBezTo>
                  <a:cubicBezTo>
                    <a:pt x="145" y="494"/>
                    <a:pt x="141" y="493"/>
                    <a:pt x="137" y="492"/>
                  </a:cubicBezTo>
                  <a:cubicBezTo>
                    <a:pt x="119" y="487"/>
                    <a:pt x="103" y="480"/>
                    <a:pt x="88" y="472"/>
                  </a:cubicBezTo>
                  <a:cubicBezTo>
                    <a:pt x="88" y="834"/>
                    <a:pt x="88" y="834"/>
                    <a:pt x="88" y="834"/>
                  </a:cubicBezTo>
                  <a:cubicBezTo>
                    <a:pt x="88" y="862"/>
                    <a:pt x="110" y="884"/>
                    <a:pt x="137" y="884"/>
                  </a:cubicBezTo>
                  <a:cubicBezTo>
                    <a:pt x="164" y="884"/>
                    <a:pt x="186" y="862"/>
                    <a:pt x="186" y="834"/>
                  </a:cubicBezTo>
                  <a:cubicBezTo>
                    <a:pt x="186" y="521"/>
                    <a:pt x="186" y="521"/>
                    <a:pt x="186" y="521"/>
                  </a:cubicBezTo>
                  <a:cubicBezTo>
                    <a:pt x="205" y="521"/>
                    <a:pt x="205" y="521"/>
                    <a:pt x="205" y="521"/>
                  </a:cubicBezTo>
                  <a:cubicBezTo>
                    <a:pt x="205" y="834"/>
                    <a:pt x="205" y="834"/>
                    <a:pt x="205" y="834"/>
                  </a:cubicBezTo>
                  <a:cubicBezTo>
                    <a:pt x="205" y="862"/>
                    <a:pt x="227" y="884"/>
                    <a:pt x="254" y="884"/>
                  </a:cubicBezTo>
                  <a:cubicBezTo>
                    <a:pt x="282" y="884"/>
                    <a:pt x="304" y="862"/>
                    <a:pt x="304" y="834"/>
                  </a:cubicBezTo>
                  <a:cubicBezTo>
                    <a:pt x="304" y="435"/>
                    <a:pt x="304" y="435"/>
                    <a:pt x="304" y="435"/>
                  </a:cubicBezTo>
                  <a:cubicBezTo>
                    <a:pt x="304" y="250"/>
                    <a:pt x="304" y="250"/>
                    <a:pt x="304" y="250"/>
                  </a:cubicBezTo>
                  <a:cubicBezTo>
                    <a:pt x="328" y="248"/>
                    <a:pt x="365" y="241"/>
                    <a:pt x="400" y="217"/>
                  </a:cubicBezTo>
                  <a:cubicBezTo>
                    <a:pt x="445" y="187"/>
                    <a:pt x="485" y="129"/>
                    <a:pt x="494" y="36"/>
                  </a:cubicBezTo>
                  <a:cubicBezTo>
                    <a:pt x="495" y="27"/>
                    <a:pt x="491" y="18"/>
                    <a:pt x="485" y="11"/>
                  </a:cubicBezTo>
                  <a:cubicBezTo>
                    <a:pt x="480" y="6"/>
                    <a:pt x="473" y="2"/>
                    <a:pt x="465" y="1"/>
                  </a:cubicBezTo>
                  <a:cubicBezTo>
                    <a:pt x="465" y="1"/>
                    <a:pt x="464" y="1"/>
                    <a:pt x="463" y="1"/>
                  </a:cubicBezTo>
                  <a:cubicBezTo>
                    <a:pt x="446" y="0"/>
                    <a:pt x="432" y="13"/>
                    <a:pt x="430" y="30"/>
                  </a:cubicBezTo>
                  <a:cubicBezTo>
                    <a:pt x="426" y="69"/>
                    <a:pt x="417" y="98"/>
                    <a:pt x="405" y="119"/>
                  </a:cubicBezTo>
                  <a:cubicBezTo>
                    <a:pt x="387" y="150"/>
                    <a:pt x="365" y="166"/>
                    <a:pt x="342" y="176"/>
                  </a:cubicBezTo>
                  <a:cubicBezTo>
                    <a:pt x="320" y="185"/>
                    <a:pt x="299" y="186"/>
                    <a:pt x="288" y="186"/>
                  </a:cubicBezTo>
                  <a:cubicBezTo>
                    <a:pt x="285" y="186"/>
                    <a:pt x="283" y="186"/>
                    <a:pt x="281" y="186"/>
                  </a:cubicBezTo>
                  <a:cubicBezTo>
                    <a:pt x="281" y="186"/>
                    <a:pt x="280" y="186"/>
                    <a:pt x="280" y="186"/>
                  </a:cubicBezTo>
                  <a:cubicBezTo>
                    <a:pt x="280" y="186"/>
                    <a:pt x="280" y="186"/>
                    <a:pt x="280" y="186"/>
                  </a:cubicBezTo>
                  <a:cubicBezTo>
                    <a:pt x="279" y="186"/>
                    <a:pt x="278" y="186"/>
                    <a:pt x="277" y="186"/>
                  </a:cubicBezTo>
                  <a:cubicBezTo>
                    <a:pt x="276" y="186"/>
                    <a:pt x="274" y="186"/>
                    <a:pt x="273" y="186"/>
                  </a:cubicBezTo>
                  <a:cubicBezTo>
                    <a:pt x="168" y="186"/>
                    <a:pt x="168" y="186"/>
                    <a:pt x="168" y="186"/>
                  </a:cubicBezTo>
                  <a:cubicBezTo>
                    <a:pt x="118" y="186"/>
                    <a:pt x="118" y="186"/>
                    <a:pt x="118" y="186"/>
                  </a:cubicBezTo>
                  <a:cubicBezTo>
                    <a:pt x="116" y="186"/>
                    <a:pt x="114" y="186"/>
                    <a:pt x="112" y="186"/>
                  </a:cubicBezTo>
                  <a:cubicBezTo>
                    <a:pt x="104" y="187"/>
                    <a:pt x="97" y="188"/>
                    <a:pt x="90" y="190"/>
                  </a:cubicBezTo>
                  <a:cubicBezTo>
                    <a:pt x="67" y="197"/>
                    <a:pt x="47" y="212"/>
                    <a:pt x="32" y="231"/>
                  </a:cubicBezTo>
                  <a:cubicBezTo>
                    <a:pt x="12" y="256"/>
                    <a:pt x="0" y="289"/>
                    <a:pt x="0" y="324"/>
                  </a:cubicBezTo>
                  <a:cubicBezTo>
                    <a:pt x="0" y="356"/>
                    <a:pt x="10" y="390"/>
                    <a:pt x="34" y="419"/>
                  </a:cubicBezTo>
                  <a:cubicBezTo>
                    <a:pt x="46" y="434"/>
                    <a:pt x="61" y="447"/>
                    <a:pt x="80" y="458"/>
                  </a:cubicBezTo>
                  <a:close/>
                </a:path>
              </a:pathLst>
            </a:custGeom>
            <a:solidFill>
              <a:srgbClr val="2D2D8A">
                <a:lumMod val="60000"/>
                <a:lumOff val="40000"/>
              </a:srgbClr>
            </a:solidFill>
            <a:ln w="9525">
              <a:solidFill>
                <a:srgbClr val="333399"/>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ndParaRPr>
            </a:p>
          </p:txBody>
        </p:sp>
        <p:grpSp>
          <p:nvGrpSpPr>
            <p:cNvPr id="132" name="Group 131">
              <a:extLst>
                <a:ext uri="{FF2B5EF4-FFF2-40B4-BE49-F238E27FC236}">
                  <a16:creationId xmlns:a16="http://schemas.microsoft.com/office/drawing/2014/main" id="{AB91B714-4C71-4EE8-AD8E-66C693180D4C}"/>
                </a:ext>
              </a:extLst>
            </p:cNvPr>
            <p:cNvGrpSpPr/>
            <p:nvPr/>
          </p:nvGrpSpPr>
          <p:grpSpPr>
            <a:xfrm>
              <a:off x="3549104" y="5708024"/>
              <a:ext cx="411648" cy="347805"/>
              <a:chOff x="2673350" y="1379538"/>
              <a:chExt cx="955675" cy="941387"/>
            </a:xfrm>
            <a:solidFill>
              <a:srgbClr val="2D2D8A">
                <a:lumMod val="60000"/>
                <a:lumOff val="40000"/>
              </a:srgbClr>
            </a:solidFill>
          </p:grpSpPr>
          <p:sp>
            <p:nvSpPr>
              <p:cNvPr id="134" name="Freeform 187">
                <a:extLst>
                  <a:ext uri="{FF2B5EF4-FFF2-40B4-BE49-F238E27FC236}">
                    <a16:creationId xmlns:a16="http://schemas.microsoft.com/office/drawing/2014/main" id="{E6E14704-FD0A-433D-8BB0-A8D3A05DA73D}"/>
                  </a:ext>
                </a:extLst>
              </p:cNvPr>
              <p:cNvSpPr>
                <a:spLocks/>
              </p:cNvSpPr>
              <p:nvPr/>
            </p:nvSpPr>
            <p:spPr bwMode="auto">
              <a:xfrm>
                <a:off x="273526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37" name="Freeform 188">
                <a:extLst>
                  <a:ext uri="{FF2B5EF4-FFF2-40B4-BE49-F238E27FC236}">
                    <a16:creationId xmlns:a16="http://schemas.microsoft.com/office/drawing/2014/main" id="{1AC49D6D-9282-4FD4-94B3-73203881BA35}"/>
                  </a:ext>
                </a:extLst>
              </p:cNvPr>
              <p:cNvSpPr>
                <a:spLocks/>
              </p:cNvSpPr>
              <p:nvPr/>
            </p:nvSpPr>
            <p:spPr bwMode="auto">
              <a:xfrm>
                <a:off x="2832100"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3"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38" name="Freeform 189">
                <a:extLst>
                  <a:ext uri="{FF2B5EF4-FFF2-40B4-BE49-F238E27FC236}">
                    <a16:creationId xmlns:a16="http://schemas.microsoft.com/office/drawing/2014/main" id="{82CBA4BB-72D1-402A-9B43-5A2AF06F6190}"/>
                  </a:ext>
                </a:extLst>
              </p:cNvPr>
              <p:cNvSpPr>
                <a:spLocks/>
              </p:cNvSpPr>
              <p:nvPr/>
            </p:nvSpPr>
            <p:spPr bwMode="auto">
              <a:xfrm>
                <a:off x="2720975" y="1860550"/>
                <a:ext cx="211138" cy="161925"/>
              </a:xfrm>
              <a:custGeom>
                <a:avLst/>
                <a:gdLst/>
                <a:ahLst/>
                <a:cxnLst>
                  <a:cxn ang="0">
                    <a:pos x="125" y="63"/>
                  </a:cxn>
                  <a:cxn ang="0">
                    <a:pos x="106" y="69"/>
                  </a:cxn>
                  <a:cxn ang="0">
                    <a:pos x="101" y="68"/>
                  </a:cxn>
                  <a:cxn ang="0">
                    <a:pos x="96" y="69"/>
                  </a:cxn>
                  <a:cxn ang="0">
                    <a:pos x="77" y="63"/>
                  </a:cxn>
                  <a:cxn ang="0">
                    <a:pos x="5" y="0"/>
                  </a:cxn>
                  <a:cxn ang="0">
                    <a:pos x="2" y="17"/>
                  </a:cxn>
                  <a:cxn ang="0">
                    <a:pos x="0" y="42"/>
                  </a:cxn>
                  <a:cxn ang="0">
                    <a:pos x="0" y="45"/>
                  </a:cxn>
                  <a:cxn ang="0">
                    <a:pos x="10" y="139"/>
                  </a:cxn>
                  <a:cxn ang="0">
                    <a:pos x="101" y="155"/>
                  </a:cxn>
                  <a:cxn ang="0">
                    <a:pos x="132" y="150"/>
                  </a:cxn>
                  <a:cxn ang="0">
                    <a:pos x="152" y="96"/>
                  </a:cxn>
                  <a:cxn ang="0">
                    <a:pos x="160" y="145"/>
                  </a:cxn>
                  <a:cxn ang="0">
                    <a:pos x="192" y="139"/>
                  </a:cxn>
                  <a:cxn ang="0">
                    <a:pos x="202" y="45"/>
                  </a:cxn>
                  <a:cxn ang="0">
                    <a:pos x="202" y="42"/>
                  </a:cxn>
                  <a:cxn ang="0">
                    <a:pos x="200" y="17"/>
                  </a:cxn>
                  <a:cxn ang="0">
                    <a:pos x="196" y="0"/>
                  </a:cxn>
                  <a:cxn ang="0">
                    <a:pos x="125" y="63"/>
                  </a:cxn>
                </a:cxnLst>
                <a:rect l="0" t="0" r="r" b="b"/>
                <a:pathLst>
                  <a:path w="202" h="155">
                    <a:moveTo>
                      <a:pt x="125" y="63"/>
                    </a:moveTo>
                    <a:cubicBezTo>
                      <a:pt x="119" y="67"/>
                      <a:pt x="113" y="69"/>
                      <a:pt x="106" y="69"/>
                    </a:cubicBezTo>
                    <a:cubicBezTo>
                      <a:pt x="104" y="69"/>
                      <a:pt x="103" y="69"/>
                      <a:pt x="101" y="68"/>
                    </a:cubicBezTo>
                    <a:cubicBezTo>
                      <a:pt x="99" y="69"/>
                      <a:pt x="97" y="69"/>
                      <a:pt x="96" y="69"/>
                    </a:cubicBezTo>
                    <a:cubicBezTo>
                      <a:pt x="89" y="69"/>
                      <a:pt x="83" y="67"/>
                      <a:pt x="77" y="63"/>
                    </a:cubicBezTo>
                    <a:cubicBezTo>
                      <a:pt x="49" y="43"/>
                      <a:pt x="25" y="21"/>
                      <a:pt x="5" y="0"/>
                    </a:cubicBezTo>
                    <a:cubicBezTo>
                      <a:pt x="4" y="5"/>
                      <a:pt x="2" y="11"/>
                      <a:pt x="2" y="17"/>
                    </a:cubicBezTo>
                    <a:cubicBezTo>
                      <a:pt x="0" y="22"/>
                      <a:pt x="0" y="30"/>
                      <a:pt x="0" y="42"/>
                    </a:cubicBezTo>
                    <a:cubicBezTo>
                      <a:pt x="0" y="43"/>
                      <a:pt x="0" y="44"/>
                      <a:pt x="0" y="45"/>
                    </a:cubicBezTo>
                    <a:cubicBezTo>
                      <a:pt x="0" y="77"/>
                      <a:pt x="10" y="139"/>
                      <a:pt x="10" y="139"/>
                    </a:cubicBezTo>
                    <a:cubicBezTo>
                      <a:pt x="101" y="155"/>
                      <a:pt x="101" y="155"/>
                      <a:pt x="101" y="155"/>
                    </a:cubicBezTo>
                    <a:cubicBezTo>
                      <a:pt x="132" y="150"/>
                      <a:pt x="132" y="150"/>
                      <a:pt x="132" y="150"/>
                    </a:cubicBezTo>
                    <a:cubicBezTo>
                      <a:pt x="152" y="96"/>
                      <a:pt x="152" y="96"/>
                      <a:pt x="152" y="96"/>
                    </a:cubicBezTo>
                    <a:cubicBezTo>
                      <a:pt x="160" y="145"/>
                      <a:pt x="160" y="145"/>
                      <a:pt x="160" y="145"/>
                    </a:cubicBezTo>
                    <a:cubicBezTo>
                      <a:pt x="192" y="139"/>
                      <a:pt x="192" y="139"/>
                      <a:pt x="192" y="139"/>
                    </a:cubicBezTo>
                    <a:cubicBezTo>
                      <a:pt x="192" y="139"/>
                      <a:pt x="201" y="77"/>
                      <a:pt x="202" y="45"/>
                    </a:cubicBezTo>
                    <a:cubicBezTo>
                      <a:pt x="202" y="44"/>
                      <a:pt x="202" y="43"/>
                      <a:pt x="202" y="42"/>
                    </a:cubicBezTo>
                    <a:cubicBezTo>
                      <a:pt x="202" y="30"/>
                      <a:pt x="201" y="22"/>
                      <a:pt x="200" y="17"/>
                    </a:cubicBezTo>
                    <a:cubicBezTo>
                      <a:pt x="199" y="11"/>
                      <a:pt x="198" y="5"/>
                      <a:pt x="196" y="0"/>
                    </a:cubicBezTo>
                    <a:cubicBezTo>
                      <a:pt x="177" y="22"/>
                      <a:pt x="153"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39" name="Freeform 190">
                <a:extLst>
                  <a:ext uri="{FF2B5EF4-FFF2-40B4-BE49-F238E27FC236}">
                    <a16:creationId xmlns:a16="http://schemas.microsoft.com/office/drawing/2014/main" id="{0C49E548-79E5-464D-89B0-EF1D9D3D5515}"/>
                  </a:ext>
                </a:extLst>
              </p:cNvPr>
              <p:cNvSpPr>
                <a:spLocks noEditPoints="1"/>
              </p:cNvSpPr>
              <p:nvPr/>
            </p:nvSpPr>
            <p:spPr bwMode="auto">
              <a:xfrm>
                <a:off x="2673350" y="1581150"/>
                <a:ext cx="306388" cy="279400"/>
              </a:xfrm>
              <a:custGeom>
                <a:avLst/>
                <a:gdLst/>
                <a:ahLst/>
                <a:cxnLst>
                  <a:cxn ang="0">
                    <a:pos x="48" y="128"/>
                  </a:cxn>
                  <a:cxn ang="0">
                    <a:pos x="48" y="122"/>
                  </a:cxn>
                  <a:cxn ang="0">
                    <a:pos x="42" y="98"/>
                  </a:cxn>
                  <a:cxn ang="0">
                    <a:pos x="44" y="83"/>
                  </a:cxn>
                  <a:cxn ang="0">
                    <a:pos x="44" y="88"/>
                  </a:cxn>
                  <a:cxn ang="0">
                    <a:pos x="92" y="137"/>
                  </a:cxn>
                  <a:cxn ang="0">
                    <a:pos x="130" y="118"/>
                  </a:cxn>
                  <a:cxn ang="0">
                    <a:pos x="88" y="145"/>
                  </a:cxn>
                  <a:cxn ang="0">
                    <a:pos x="75" y="143"/>
                  </a:cxn>
                  <a:cxn ang="0">
                    <a:pos x="80" y="183"/>
                  </a:cxn>
                  <a:cxn ang="0">
                    <a:pos x="80" y="186"/>
                  </a:cxn>
                  <a:cxn ang="0">
                    <a:pos x="78" y="196"/>
                  </a:cxn>
                  <a:cxn ang="0">
                    <a:pos x="146" y="266"/>
                  </a:cxn>
                  <a:cxn ang="0">
                    <a:pos x="213" y="196"/>
                  </a:cxn>
                  <a:cxn ang="0">
                    <a:pos x="212" y="186"/>
                  </a:cxn>
                  <a:cxn ang="0">
                    <a:pos x="212" y="183"/>
                  </a:cxn>
                  <a:cxn ang="0">
                    <a:pos x="217" y="141"/>
                  </a:cxn>
                  <a:cxn ang="0">
                    <a:pos x="199" y="145"/>
                  </a:cxn>
                  <a:cxn ang="0">
                    <a:pos x="157" y="118"/>
                  </a:cxn>
                  <a:cxn ang="0">
                    <a:pos x="195" y="137"/>
                  </a:cxn>
                  <a:cxn ang="0">
                    <a:pos x="241" y="104"/>
                  </a:cxn>
                  <a:cxn ang="0">
                    <a:pos x="243" y="114"/>
                  </a:cxn>
                  <a:cxn ang="0">
                    <a:pos x="244" y="128"/>
                  </a:cxn>
                  <a:cxn ang="0">
                    <a:pos x="244" y="136"/>
                  </a:cxn>
                  <a:cxn ang="0">
                    <a:pos x="292" y="122"/>
                  </a:cxn>
                  <a:cxn ang="0">
                    <a:pos x="274" y="59"/>
                  </a:cxn>
                  <a:cxn ang="0">
                    <a:pos x="258" y="37"/>
                  </a:cxn>
                  <a:cxn ang="0">
                    <a:pos x="246" y="27"/>
                  </a:cxn>
                  <a:cxn ang="0">
                    <a:pos x="198" y="6"/>
                  </a:cxn>
                  <a:cxn ang="0">
                    <a:pos x="165" y="60"/>
                  </a:cxn>
                  <a:cxn ang="0">
                    <a:pos x="153" y="24"/>
                  </a:cxn>
                  <a:cxn ang="0">
                    <a:pos x="166" y="1"/>
                  </a:cxn>
                  <a:cxn ang="0">
                    <a:pos x="146" y="0"/>
                  </a:cxn>
                  <a:cxn ang="0">
                    <a:pos x="126" y="1"/>
                  </a:cxn>
                  <a:cxn ang="0">
                    <a:pos x="138" y="24"/>
                  </a:cxn>
                  <a:cxn ang="0">
                    <a:pos x="126" y="60"/>
                  </a:cxn>
                  <a:cxn ang="0">
                    <a:pos x="94" y="6"/>
                  </a:cxn>
                  <a:cxn ang="0">
                    <a:pos x="44" y="28"/>
                  </a:cxn>
                  <a:cxn ang="0">
                    <a:pos x="34" y="37"/>
                  </a:cxn>
                  <a:cxn ang="0">
                    <a:pos x="0" y="122"/>
                  </a:cxn>
                  <a:cxn ang="0">
                    <a:pos x="48" y="136"/>
                  </a:cxn>
                  <a:cxn ang="0">
                    <a:pos x="48" y="128"/>
                  </a:cxn>
                  <a:cxn ang="0">
                    <a:pos x="146" y="222"/>
                  </a:cxn>
                  <a:cxn ang="0">
                    <a:pos x="138" y="214"/>
                  </a:cxn>
                  <a:cxn ang="0">
                    <a:pos x="146" y="206"/>
                  </a:cxn>
                  <a:cxn ang="0">
                    <a:pos x="154" y="214"/>
                  </a:cxn>
                  <a:cxn ang="0">
                    <a:pos x="146" y="222"/>
                  </a:cxn>
                  <a:cxn ang="0">
                    <a:pos x="146" y="163"/>
                  </a:cxn>
                  <a:cxn ang="0">
                    <a:pos x="138" y="155"/>
                  </a:cxn>
                  <a:cxn ang="0">
                    <a:pos x="146" y="147"/>
                  </a:cxn>
                  <a:cxn ang="0">
                    <a:pos x="154" y="155"/>
                  </a:cxn>
                  <a:cxn ang="0">
                    <a:pos x="146" y="163"/>
                  </a:cxn>
                  <a:cxn ang="0">
                    <a:pos x="146" y="83"/>
                  </a:cxn>
                  <a:cxn ang="0">
                    <a:pos x="154" y="91"/>
                  </a:cxn>
                  <a:cxn ang="0">
                    <a:pos x="146" y="99"/>
                  </a:cxn>
                  <a:cxn ang="0">
                    <a:pos x="138" y="91"/>
                  </a:cxn>
                  <a:cxn ang="0">
                    <a:pos x="146" y="83"/>
                  </a:cxn>
                </a:cxnLst>
                <a:rect l="0" t="0" r="r" b="b"/>
                <a:pathLst>
                  <a:path w="292" h="266">
                    <a:moveTo>
                      <a:pt x="48" y="128"/>
                    </a:moveTo>
                    <a:cubicBezTo>
                      <a:pt x="48" y="126"/>
                      <a:pt x="48" y="124"/>
                      <a:pt x="48" y="122"/>
                    </a:cubicBezTo>
                    <a:cubicBezTo>
                      <a:pt x="44" y="115"/>
                      <a:pt x="42" y="107"/>
                      <a:pt x="42" y="98"/>
                    </a:cubicBezTo>
                    <a:cubicBezTo>
                      <a:pt x="42" y="93"/>
                      <a:pt x="42" y="88"/>
                      <a:pt x="44" y="83"/>
                    </a:cubicBezTo>
                    <a:cubicBezTo>
                      <a:pt x="44" y="85"/>
                      <a:pt x="44" y="87"/>
                      <a:pt x="44" y="88"/>
                    </a:cubicBezTo>
                    <a:cubicBezTo>
                      <a:pt x="44" y="115"/>
                      <a:pt x="66" y="137"/>
                      <a:pt x="92" y="137"/>
                    </a:cubicBezTo>
                    <a:cubicBezTo>
                      <a:pt x="108" y="137"/>
                      <a:pt x="122" y="129"/>
                      <a:pt x="130" y="118"/>
                    </a:cubicBezTo>
                    <a:cubicBezTo>
                      <a:pt x="123" y="134"/>
                      <a:pt x="107" y="145"/>
                      <a:pt x="88" y="145"/>
                    </a:cubicBezTo>
                    <a:cubicBezTo>
                      <a:pt x="84" y="145"/>
                      <a:pt x="79" y="144"/>
                      <a:pt x="75" y="143"/>
                    </a:cubicBezTo>
                    <a:cubicBezTo>
                      <a:pt x="78" y="158"/>
                      <a:pt x="80" y="172"/>
                      <a:pt x="80" y="183"/>
                    </a:cubicBezTo>
                    <a:cubicBezTo>
                      <a:pt x="80" y="184"/>
                      <a:pt x="80" y="185"/>
                      <a:pt x="80" y="186"/>
                    </a:cubicBezTo>
                    <a:cubicBezTo>
                      <a:pt x="79" y="189"/>
                      <a:pt x="79" y="193"/>
                      <a:pt x="78" y="196"/>
                    </a:cubicBezTo>
                    <a:cubicBezTo>
                      <a:pt x="93" y="220"/>
                      <a:pt x="116" y="243"/>
                      <a:pt x="146" y="266"/>
                    </a:cubicBezTo>
                    <a:cubicBezTo>
                      <a:pt x="176" y="243"/>
                      <a:pt x="198" y="220"/>
                      <a:pt x="213" y="196"/>
                    </a:cubicBezTo>
                    <a:cubicBezTo>
                      <a:pt x="213" y="193"/>
                      <a:pt x="212" y="189"/>
                      <a:pt x="212" y="186"/>
                    </a:cubicBezTo>
                    <a:cubicBezTo>
                      <a:pt x="212" y="185"/>
                      <a:pt x="212" y="184"/>
                      <a:pt x="212" y="183"/>
                    </a:cubicBezTo>
                    <a:cubicBezTo>
                      <a:pt x="211" y="171"/>
                      <a:pt x="214" y="156"/>
                      <a:pt x="217" y="141"/>
                    </a:cubicBezTo>
                    <a:cubicBezTo>
                      <a:pt x="212" y="144"/>
                      <a:pt x="205" y="145"/>
                      <a:pt x="199" y="145"/>
                    </a:cubicBezTo>
                    <a:cubicBezTo>
                      <a:pt x="180" y="145"/>
                      <a:pt x="164" y="134"/>
                      <a:pt x="157" y="118"/>
                    </a:cubicBezTo>
                    <a:cubicBezTo>
                      <a:pt x="166" y="129"/>
                      <a:pt x="179" y="137"/>
                      <a:pt x="195" y="137"/>
                    </a:cubicBezTo>
                    <a:cubicBezTo>
                      <a:pt x="216" y="137"/>
                      <a:pt x="234" y="123"/>
                      <a:pt x="241" y="104"/>
                    </a:cubicBezTo>
                    <a:cubicBezTo>
                      <a:pt x="242" y="107"/>
                      <a:pt x="242" y="110"/>
                      <a:pt x="243" y="114"/>
                    </a:cubicBezTo>
                    <a:cubicBezTo>
                      <a:pt x="243" y="118"/>
                      <a:pt x="244" y="123"/>
                      <a:pt x="244" y="128"/>
                    </a:cubicBezTo>
                    <a:cubicBezTo>
                      <a:pt x="244" y="131"/>
                      <a:pt x="244" y="133"/>
                      <a:pt x="244" y="136"/>
                    </a:cubicBezTo>
                    <a:cubicBezTo>
                      <a:pt x="292" y="122"/>
                      <a:pt x="292" y="122"/>
                      <a:pt x="292" y="122"/>
                    </a:cubicBezTo>
                    <a:cubicBezTo>
                      <a:pt x="291" y="97"/>
                      <a:pt x="284" y="76"/>
                      <a:pt x="274" y="59"/>
                    </a:cubicBezTo>
                    <a:cubicBezTo>
                      <a:pt x="269" y="50"/>
                      <a:pt x="264"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6" y="1"/>
                      <a:pt x="166" y="1"/>
                      <a:pt x="166" y="1"/>
                    </a:cubicBezTo>
                    <a:cubicBezTo>
                      <a:pt x="159" y="0"/>
                      <a:pt x="153" y="0"/>
                      <a:pt x="146" y="0"/>
                    </a:cubicBezTo>
                    <a:cubicBezTo>
                      <a:pt x="139" y="0"/>
                      <a:pt x="132" y="0"/>
                      <a:pt x="126" y="1"/>
                    </a:cubicBezTo>
                    <a:cubicBezTo>
                      <a:pt x="138" y="24"/>
                      <a:pt x="138" y="24"/>
                      <a:pt x="138" y="24"/>
                    </a:cubicBezTo>
                    <a:cubicBezTo>
                      <a:pt x="126" y="60"/>
                      <a:pt x="126" y="60"/>
                      <a:pt x="126" y="60"/>
                    </a:cubicBezTo>
                    <a:cubicBezTo>
                      <a:pt x="94" y="6"/>
                      <a:pt x="94" y="6"/>
                      <a:pt x="94" y="6"/>
                    </a:cubicBezTo>
                    <a:cubicBezTo>
                      <a:pt x="69" y="12"/>
                      <a:pt x="53" y="22"/>
                      <a:pt x="44" y="28"/>
                    </a:cubicBezTo>
                    <a:cubicBezTo>
                      <a:pt x="40" y="31"/>
                      <a:pt x="37" y="34"/>
                      <a:pt x="34" y="37"/>
                    </a:cubicBezTo>
                    <a:cubicBezTo>
                      <a:pt x="17" y="54"/>
                      <a:pt x="2" y="83"/>
                      <a:pt x="0" y="122"/>
                    </a:cubicBezTo>
                    <a:cubicBezTo>
                      <a:pt x="48" y="136"/>
                      <a:pt x="48" y="136"/>
                      <a:pt x="48" y="136"/>
                    </a:cubicBezTo>
                    <a:cubicBezTo>
                      <a:pt x="48" y="133"/>
                      <a:pt x="48" y="131"/>
                      <a:pt x="48" y="128"/>
                    </a:cubicBezTo>
                    <a:close/>
                    <a:moveTo>
                      <a:pt x="146" y="222"/>
                    </a:moveTo>
                    <a:cubicBezTo>
                      <a:pt x="141" y="222"/>
                      <a:pt x="138" y="219"/>
                      <a:pt x="138" y="214"/>
                    </a:cubicBezTo>
                    <a:cubicBezTo>
                      <a:pt x="138" y="210"/>
                      <a:pt x="141" y="206"/>
                      <a:pt x="146" y="206"/>
                    </a:cubicBezTo>
                    <a:cubicBezTo>
                      <a:pt x="150" y="206"/>
                      <a:pt x="154" y="210"/>
                      <a:pt x="154" y="214"/>
                    </a:cubicBezTo>
                    <a:cubicBezTo>
                      <a:pt x="154" y="219"/>
                      <a:pt x="150" y="222"/>
                      <a:pt x="146" y="222"/>
                    </a:cubicBezTo>
                    <a:close/>
                    <a:moveTo>
                      <a:pt x="146" y="163"/>
                    </a:moveTo>
                    <a:cubicBezTo>
                      <a:pt x="141" y="163"/>
                      <a:pt x="138" y="160"/>
                      <a:pt x="138" y="155"/>
                    </a:cubicBezTo>
                    <a:cubicBezTo>
                      <a:pt x="138" y="151"/>
                      <a:pt x="141" y="147"/>
                      <a:pt x="146" y="147"/>
                    </a:cubicBezTo>
                    <a:cubicBezTo>
                      <a:pt x="150" y="147"/>
                      <a:pt x="154" y="151"/>
                      <a:pt x="154" y="155"/>
                    </a:cubicBezTo>
                    <a:cubicBezTo>
                      <a:pt x="154" y="160"/>
                      <a:pt x="150" y="163"/>
                      <a:pt x="146" y="163"/>
                    </a:cubicBezTo>
                    <a:close/>
                    <a:moveTo>
                      <a:pt x="146" y="83"/>
                    </a:moveTo>
                    <a:cubicBezTo>
                      <a:pt x="150" y="83"/>
                      <a:pt x="154" y="87"/>
                      <a:pt x="154" y="91"/>
                    </a:cubicBezTo>
                    <a:cubicBezTo>
                      <a:pt x="154" y="96"/>
                      <a:pt x="150" y="99"/>
                      <a:pt x="146" y="99"/>
                    </a:cubicBezTo>
                    <a:cubicBezTo>
                      <a:pt x="141" y="99"/>
                      <a:pt x="138" y="96"/>
                      <a:pt x="138" y="91"/>
                    </a:cubicBezTo>
                    <a:cubicBezTo>
                      <a:pt x="138" y="87"/>
                      <a:pt x="141" y="83"/>
                      <a:pt x="146"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4" name="Freeform 191">
                <a:extLst>
                  <a:ext uri="{FF2B5EF4-FFF2-40B4-BE49-F238E27FC236}">
                    <a16:creationId xmlns:a16="http://schemas.microsoft.com/office/drawing/2014/main" id="{658A5AC6-3BEC-4C73-8CC8-381FBF1B8927}"/>
                  </a:ext>
                </a:extLst>
              </p:cNvPr>
              <p:cNvSpPr>
                <a:spLocks/>
              </p:cNvSpPr>
              <p:nvPr/>
            </p:nvSpPr>
            <p:spPr bwMode="auto">
              <a:xfrm>
                <a:off x="2730500" y="1379538"/>
                <a:ext cx="192088"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5" name="Freeform 192">
                <a:extLst>
                  <a:ext uri="{FF2B5EF4-FFF2-40B4-BE49-F238E27FC236}">
                    <a16:creationId xmlns:a16="http://schemas.microsoft.com/office/drawing/2014/main" id="{D1070E37-D23F-406D-8967-E36AA59046AF}"/>
                  </a:ext>
                </a:extLst>
              </p:cNvPr>
              <p:cNvSpPr>
                <a:spLocks/>
              </p:cNvSpPr>
              <p:nvPr/>
            </p:nvSpPr>
            <p:spPr bwMode="auto">
              <a:xfrm>
                <a:off x="2673350" y="1719263"/>
                <a:ext cx="146050" cy="198437"/>
              </a:xfrm>
              <a:custGeom>
                <a:avLst/>
                <a:gdLst/>
                <a:ahLst/>
                <a:cxnLst>
                  <a:cxn ang="0">
                    <a:pos x="125" y="189"/>
                  </a:cxn>
                  <a:cxn ang="0">
                    <a:pos x="133"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3" y="145"/>
                    </a:cubicBezTo>
                    <a:cubicBezTo>
                      <a:pt x="135" y="143"/>
                      <a:pt x="137" y="142"/>
                      <a:pt x="139" y="140"/>
                    </a:cubicBezTo>
                    <a:cubicBezTo>
                      <a:pt x="104" y="113"/>
                      <a:pt x="82" y="87"/>
                      <a:pt x="68" y="63"/>
                    </a:cubicBezTo>
                    <a:cubicBezTo>
                      <a:pt x="67" y="62"/>
                      <a:pt x="67"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6" name="Freeform 193">
                <a:extLst>
                  <a:ext uri="{FF2B5EF4-FFF2-40B4-BE49-F238E27FC236}">
                    <a16:creationId xmlns:a16="http://schemas.microsoft.com/office/drawing/2014/main" id="{94E6D1F4-5FED-4D83-A5C2-EF9CE743C173}"/>
                  </a:ext>
                </a:extLst>
              </p:cNvPr>
              <p:cNvSpPr>
                <a:spLocks/>
              </p:cNvSpPr>
              <p:nvPr/>
            </p:nvSpPr>
            <p:spPr bwMode="auto">
              <a:xfrm>
                <a:off x="2803525" y="1719263"/>
                <a:ext cx="176213" cy="204787"/>
              </a:xfrm>
              <a:custGeom>
                <a:avLst/>
                <a:gdLst/>
                <a:ahLst/>
                <a:cxnLst>
                  <a:cxn ang="0">
                    <a:pos x="102" y="60"/>
                  </a:cxn>
                  <a:cxn ang="0">
                    <a:pos x="102" y="60"/>
                  </a:cxn>
                  <a:cxn ang="0">
                    <a:pos x="100" y="63"/>
                  </a:cxn>
                  <a:cxn ang="0">
                    <a:pos x="13" y="151"/>
                  </a:cxn>
                  <a:cxn ang="0">
                    <a:pos x="8" y="185"/>
                  </a:cxn>
                  <a:cxn ang="0">
                    <a:pos x="27" y="195"/>
                  </a:cxn>
                  <a:cxn ang="0">
                    <a:pos x="41" y="191"/>
                  </a:cxn>
                  <a:cxn ang="0">
                    <a:pos x="130" y="105"/>
                  </a:cxn>
                  <a:cxn ang="0">
                    <a:pos x="144" y="84"/>
                  </a:cxn>
                  <a:cxn ang="0">
                    <a:pos x="144" y="84"/>
                  </a:cxn>
                  <a:cxn ang="0">
                    <a:pos x="168" y="0"/>
                  </a:cxn>
                  <a:cxn ang="0">
                    <a:pos x="119" y="13"/>
                  </a:cxn>
                  <a:cxn ang="0">
                    <a:pos x="102" y="60"/>
                  </a:cxn>
                </a:cxnLst>
                <a:rect l="0" t="0" r="r" b="b"/>
                <a:pathLst>
                  <a:path w="168" h="195">
                    <a:moveTo>
                      <a:pt x="102" y="60"/>
                    </a:moveTo>
                    <a:cubicBezTo>
                      <a:pt x="102" y="60"/>
                      <a:pt x="102" y="60"/>
                      <a:pt x="102" y="60"/>
                    </a:cubicBezTo>
                    <a:cubicBezTo>
                      <a:pt x="101" y="61"/>
                      <a:pt x="101" y="62"/>
                      <a:pt x="100" y="63"/>
                    </a:cubicBezTo>
                    <a:cubicBezTo>
                      <a:pt x="84" y="90"/>
                      <a:pt x="58" y="120"/>
                      <a:pt x="13" y="151"/>
                    </a:cubicBezTo>
                    <a:cubicBezTo>
                      <a:pt x="2" y="159"/>
                      <a:pt x="0" y="174"/>
                      <a:pt x="8" y="185"/>
                    </a:cubicBezTo>
                    <a:cubicBezTo>
                      <a:pt x="12" y="191"/>
                      <a:pt x="20" y="195"/>
                      <a:pt x="27" y="195"/>
                    </a:cubicBezTo>
                    <a:cubicBezTo>
                      <a:pt x="32" y="195"/>
                      <a:pt x="37" y="194"/>
                      <a:pt x="41" y="191"/>
                    </a:cubicBezTo>
                    <a:cubicBezTo>
                      <a:pt x="81" y="162"/>
                      <a:pt x="110" y="133"/>
                      <a:pt x="130" y="105"/>
                    </a:cubicBezTo>
                    <a:cubicBezTo>
                      <a:pt x="135" y="98"/>
                      <a:pt x="140" y="91"/>
                      <a:pt x="144" y="84"/>
                    </a:cubicBezTo>
                    <a:cubicBezTo>
                      <a:pt x="144" y="84"/>
                      <a:pt x="144" y="84"/>
                      <a:pt x="144" y="84"/>
                    </a:cubicBezTo>
                    <a:cubicBezTo>
                      <a:pt x="160" y="54"/>
                      <a:pt x="167"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7" name="Freeform 45">
                <a:extLst>
                  <a:ext uri="{FF2B5EF4-FFF2-40B4-BE49-F238E27FC236}">
                    <a16:creationId xmlns:a16="http://schemas.microsoft.com/office/drawing/2014/main" id="{BD4EEA18-3C24-45FB-8F22-2BB923CB9D86}"/>
                  </a:ext>
                </a:extLst>
              </p:cNvPr>
              <p:cNvSpPr>
                <a:spLocks/>
              </p:cNvSpPr>
              <p:nvPr/>
            </p:nvSpPr>
            <p:spPr bwMode="auto">
              <a:xfrm>
                <a:off x="3059113"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3"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8" name="Freeform 46">
                <a:extLst>
                  <a:ext uri="{FF2B5EF4-FFF2-40B4-BE49-F238E27FC236}">
                    <a16:creationId xmlns:a16="http://schemas.microsoft.com/office/drawing/2014/main" id="{DF9EAD5F-D3E7-4E5D-9BCB-627CA7F92B92}"/>
                  </a:ext>
                </a:extLst>
              </p:cNvPr>
              <p:cNvSpPr>
                <a:spLocks/>
              </p:cNvSpPr>
              <p:nvPr/>
            </p:nvSpPr>
            <p:spPr bwMode="auto">
              <a:xfrm>
                <a:off x="3159125" y="1984375"/>
                <a:ext cx="84138" cy="336550"/>
              </a:xfrm>
              <a:custGeom>
                <a:avLst/>
                <a:gdLst/>
                <a:ahLst/>
                <a:cxnLst>
                  <a:cxn ang="0">
                    <a:pos x="42" y="0"/>
                  </a:cxn>
                  <a:cxn ang="0">
                    <a:pos x="31" y="38"/>
                  </a:cxn>
                  <a:cxn ang="0">
                    <a:pos x="0" y="44"/>
                  </a:cxn>
                  <a:cxn ang="0">
                    <a:pos x="0" y="281"/>
                  </a:cxn>
                  <a:cxn ang="0">
                    <a:pos x="40" y="321"/>
                  </a:cxn>
                  <a:cxn ang="0">
                    <a:pos x="80" y="281"/>
                  </a:cxn>
                  <a:cxn ang="0">
                    <a:pos x="80" y="30"/>
                  </a:cxn>
                  <a:cxn ang="0">
                    <a:pos x="47" y="36"/>
                  </a:cxn>
                  <a:cxn ang="0">
                    <a:pos x="42" y="0"/>
                  </a:cxn>
                </a:cxnLst>
                <a:rect l="0" t="0" r="r" b="b"/>
                <a:pathLst>
                  <a:path w="80" h="321">
                    <a:moveTo>
                      <a:pt x="42" y="0"/>
                    </a:moveTo>
                    <a:cubicBezTo>
                      <a:pt x="31" y="38"/>
                      <a:pt x="31" y="38"/>
                      <a:pt x="31"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49" name="Freeform 47">
                <a:extLst>
                  <a:ext uri="{FF2B5EF4-FFF2-40B4-BE49-F238E27FC236}">
                    <a16:creationId xmlns:a16="http://schemas.microsoft.com/office/drawing/2014/main" id="{55368129-F5E4-4433-919D-16F77046FFD4}"/>
                  </a:ext>
                </a:extLst>
              </p:cNvPr>
              <p:cNvSpPr>
                <a:spLocks/>
              </p:cNvSpPr>
              <p:nvPr/>
            </p:nvSpPr>
            <p:spPr bwMode="auto">
              <a:xfrm>
                <a:off x="3044825" y="1860550"/>
                <a:ext cx="212725" cy="161925"/>
              </a:xfrm>
              <a:custGeom>
                <a:avLst/>
                <a:gdLst/>
                <a:ahLst/>
                <a:cxnLst>
                  <a:cxn ang="0">
                    <a:pos x="125" y="63"/>
                  </a:cxn>
                  <a:cxn ang="0">
                    <a:pos x="107" y="69"/>
                  </a:cxn>
                  <a:cxn ang="0">
                    <a:pos x="101" y="68"/>
                  </a:cxn>
                  <a:cxn ang="0">
                    <a:pos x="96" y="69"/>
                  </a:cxn>
                  <a:cxn ang="0">
                    <a:pos x="77" y="63"/>
                  </a:cxn>
                  <a:cxn ang="0">
                    <a:pos x="6" y="0"/>
                  </a:cxn>
                  <a:cxn ang="0">
                    <a:pos x="2" y="17"/>
                  </a:cxn>
                  <a:cxn ang="0">
                    <a:pos x="0" y="42"/>
                  </a:cxn>
                  <a:cxn ang="0">
                    <a:pos x="0" y="45"/>
                  </a:cxn>
                  <a:cxn ang="0">
                    <a:pos x="10" y="139"/>
                  </a:cxn>
                  <a:cxn ang="0">
                    <a:pos x="101" y="155"/>
                  </a:cxn>
                  <a:cxn ang="0">
                    <a:pos x="133" y="150"/>
                  </a:cxn>
                  <a:cxn ang="0">
                    <a:pos x="152" y="96"/>
                  </a:cxn>
                  <a:cxn ang="0">
                    <a:pos x="160" y="145"/>
                  </a:cxn>
                  <a:cxn ang="0">
                    <a:pos x="192" y="139"/>
                  </a:cxn>
                  <a:cxn ang="0">
                    <a:pos x="202" y="45"/>
                  </a:cxn>
                  <a:cxn ang="0">
                    <a:pos x="202" y="42"/>
                  </a:cxn>
                  <a:cxn ang="0">
                    <a:pos x="200" y="17"/>
                  </a:cxn>
                  <a:cxn ang="0">
                    <a:pos x="197" y="0"/>
                  </a:cxn>
                  <a:cxn ang="0">
                    <a:pos x="125" y="63"/>
                  </a:cxn>
                </a:cxnLst>
                <a:rect l="0" t="0" r="r" b="b"/>
                <a:pathLst>
                  <a:path w="202" h="155">
                    <a:moveTo>
                      <a:pt x="125" y="63"/>
                    </a:moveTo>
                    <a:cubicBezTo>
                      <a:pt x="120" y="67"/>
                      <a:pt x="113" y="69"/>
                      <a:pt x="107" y="69"/>
                    </a:cubicBezTo>
                    <a:cubicBezTo>
                      <a:pt x="105" y="69"/>
                      <a:pt x="103" y="69"/>
                      <a:pt x="101" y="68"/>
                    </a:cubicBezTo>
                    <a:cubicBezTo>
                      <a:pt x="100" y="69"/>
                      <a:pt x="98" y="69"/>
                      <a:pt x="96" y="69"/>
                    </a:cubicBezTo>
                    <a:cubicBezTo>
                      <a:pt x="89" y="69"/>
                      <a:pt x="83" y="67"/>
                      <a:pt x="77"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0" y="145"/>
                      <a:pt x="160" y="145"/>
                      <a:pt x="160" y="145"/>
                    </a:cubicBezTo>
                    <a:cubicBezTo>
                      <a:pt x="192" y="139"/>
                      <a:pt x="192" y="139"/>
                      <a:pt x="192" y="139"/>
                    </a:cubicBezTo>
                    <a:cubicBezTo>
                      <a:pt x="192" y="139"/>
                      <a:pt x="202" y="77"/>
                      <a:pt x="202" y="45"/>
                    </a:cubicBezTo>
                    <a:cubicBezTo>
                      <a:pt x="202" y="44"/>
                      <a:pt x="202" y="43"/>
                      <a:pt x="202" y="42"/>
                    </a:cubicBezTo>
                    <a:cubicBezTo>
                      <a:pt x="202" y="30"/>
                      <a:pt x="202" y="22"/>
                      <a:pt x="200" y="17"/>
                    </a:cubicBezTo>
                    <a:cubicBezTo>
                      <a:pt x="200" y="11"/>
                      <a:pt x="198" y="5"/>
                      <a:pt x="197" y="0"/>
                    </a:cubicBezTo>
                    <a:cubicBezTo>
                      <a:pt x="177"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0" name="Freeform 48">
                <a:extLst>
                  <a:ext uri="{FF2B5EF4-FFF2-40B4-BE49-F238E27FC236}">
                    <a16:creationId xmlns:a16="http://schemas.microsoft.com/office/drawing/2014/main" id="{9A6BFBD7-D90E-44D8-9FC7-E54ADB8AE00D}"/>
                  </a:ext>
                </a:extLst>
              </p:cNvPr>
              <p:cNvSpPr>
                <a:spLocks noEditPoints="1"/>
              </p:cNvSpPr>
              <p:nvPr/>
            </p:nvSpPr>
            <p:spPr bwMode="auto">
              <a:xfrm>
                <a:off x="2998788" y="1581150"/>
                <a:ext cx="306388" cy="279400"/>
              </a:xfrm>
              <a:custGeom>
                <a:avLst/>
                <a:gdLst/>
                <a:ahLst/>
                <a:cxnLst>
                  <a:cxn ang="0">
                    <a:pos x="47" y="128"/>
                  </a:cxn>
                  <a:cxn ang="0">
                    <a:pos x="48" y="122"/>
                  </a:cxn>
                  <a:cxn ang="0">
                    <a:pos x="41" y="98"/>
                  </a:cxn>
                  <a:cxn ang="0">
                    <a:pos x="43" y="83"/>
                  </a:cxn>
                  <a:cxn ang="0">
                    <a:pos x="43" y="88"/>
                  </a:cxn>
                  <a:cxn ang="0">
                    <a:pos x="92" y="137"/>
                  </a:cxn>
                  <a:cxn ang="0">
                    <a:pos x="130" y="118"/>
                  </a:cxn>
                  <a:cxn ang="0">
                    <a:pos x="88" y="145"/>
                  </a:cxn>
                  <a:cxn ang="0">
                    <a:pos x="74" y="143"/>
                  </a:cxn>
                  <a:cxn ang="0">
                    <a:pos x="79" y="183"/>
                  </a:cxn>
                  <a:cxn ang="0">
                    <a:pos x="79" y="186"/>
                  </a:cxn>
                  <a:cxn ang="0">
                    <a:pos x="78" y="196"/>
                  </a:cxn>
                  <a:cxn ang="0">
                    <a:pos x="145" y="266"/>
                  </a:cxn>
                  <a:cxn ang="0">
                    <a:pos x="213" y="196"/>
                  </a:cxn>
                  <a:cxn ang="0">
                    <a:pos x="211" y="186"/>
                  </a:cxn>
                  <a:cxn ang="0">
                    <a:pos x="211" y="183"/>
                  </a:cxn>
                  <a:cxn ang="0">
                    <a:pos x="217" y="141"/>
                  </a:cxn>
                  <a:cxn ang="0">
                    <a:pos x="198" y="145"/>
                  </a:cxn>
                  <a:cxn ang="0">
                    <a:pos x="156" y="118"/>
                  </a:cxn>
                  <a:cxn ang="0">
                    <a:pos x="194" y="137"/>
                  </a:cxn>
                  <a:cxn ang="0">
                    <a:pos x="240" y="104"/>
                  </a:cxn>
                  <a:cxn ang="0">
                    <a:pos x="242" y="114"/>
                  </a:cxn>
                  <a:cxn ang="0">
                    <a:pos x="243" y="128"/>
                  </a:cxn>
                  <a:cxn ang="0">
                    <a:pos x="243" y="136"/>
                  </a:cxn>
                  <a:cxn ang="0">
                    <a:pos x="291" y="122"/>
                  </a:cxn>
                  <a:cxn ang="0">
                    <a:pos x="274" y="59"/>
                  </a:cxn>
                  <a:cxn ang="0">
                    <a:pos x="257" y="37"/>
                  </a:cxn>
                  <a:cxn ang="0">
                    <a:pos x="245" y="27"/>
                  </a:cxn>
                  <a:cxn ang="0">
                    <a:pos x="197" y="6"/>
                  </a:cxn>
                  <a:cxn ang="0">
                    <a:pos x="165" y="60"/>
                  </a:cxn>
                  <a:cxn ang="0">
                    <a:pos x="153" y="24"/>
                  </a:cxn>
                  <a:cxn ang="0">
                    <a:pos x="165" y="1"/>
                  </a:cxn>
                  <a:cxn ang="0">
                    <a:pos x="145" y="0"/>
                  </a:cxn>
                  <a:cxn ang="0">
                    <a:pos x="125" y="1"/>
                  </a:cxn>
                  <a:cxn ang="0">
                    <a:pos x="138" y="24"/>
                  </a:cxn>
                  <a:cxn ang="0">
                    <a:pos x="126" y="60"/>
                  </a:cxn>
                  <a:cxn ang="0">
                    <a:pos x="93" y="6"/>
                  </a:cxn>
                  <a:cxn ang="0">
                    <a:pos x="43" y="28"/>
                  </a:cxn>
                  <a:cxn ang="0">
                    <a:pos x="33" y="37"/>
                  </a:cxn>
                  <a:cxn ang="0">
                    <a:pos x="0" y="122"/>
                  </a:cxn>
                  <a:cxn ang="0">
                    <a:pos x="48" y="136"/>
                  </a:cxn>
                  <a:cxn ang="0">
                    <a:pos x="47"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7" y="128"/>
                    </a:moveTo>
                    <a:cubicBezTo>
                      <a:pt x="47" y="126"/>
                      <a:pt x="47" y="124"/>
                      <a:pt x="48" y="122"/>
                    </a:cubicBezTo>
                    <a:cubicBezTo>
                      <a:pt x="43" y="115"/>
                      <a:pt x="41" y="107"/>
                      <a:pt x="41" y="98"/>
                    </a:cubicBezTo>
                    <a:cubicBezTo>
                      <a:pt x="41" y="93"/>
                      <a:pt x="42" y="88"/>
                      <a:pt x="43" y="83"/>
                    </a:cubicBezTo>
                    <a:cubicBezTo>
                      <a:pt x="43" y="85"/>
                      <a:pt x="43" y="87"/>
                      <a:pt x="43" y="88"/>
                    </a:cubicBezTo>
                    <a:cubicBezTo>
                      <a:pt x="43" y="115"/>
                      <a:pt x="65" y="137"/>
                      <a:pt x="92" y="137"/>
                    </a:cubicBezTo>
                    <a:cubicBezTo>
                      <a:pt x="107" y="137"/>
                      <a:pt x="121" y="129"/>
                      <a:pt x="130" y="118"/>
                    </a:cubicBezTo>
                    <a:cubicBezTo>
                      <a:pt x="122" y="134"/>
                      <a:pt x="106" y="145"/>
                      <a:pt x="88" y="145"/>
                    </a:cubicBezTo>
                    <a:cubicBezTo>
                      <a:pt x="83" y="145"/>
                      <a:pt x="78" y="144"/>
                      <a:pt x="74" y="143"/>
                    </a:cubicBezTo>
                    <a:cubicBezTo>
                      <a:pt x="77" y="158"/>
                      <a:pt x="79" y="172"/>
                      <a:pt x="79" y="183"/>
                    </a:cubicBezTo>
                    <a:cubicBezTo>
                      <a:pt x="79" y="184"/>
                      <a:pt x="79" y="185"/>
                      <a:pt x="79" y="186"/>
                    </a:cubicBezTo>
                    <a:cubicBezTo>
                      <a:pt x="79" y="189"/>
                      <a:pt x="78" y="193"/>
                      <a:pt x="78" y="196"/>
                    </a:cubicBezTo>
                    <a:cubicBezTo>
                      <a:pt x="93" y="220"/>
                      <a:pt x="115" y="243"/>
                      <a:pt x="145" y="266"/>
                    </a:cubicBezTo>
                    <a:cubicBezTo>
                      <a:pt x="175" y="243"/>
                      <a:pt x="198" y="220"/>
                      <a:pt x="213" y="196"/>
                    </a:cubicBezTo>
                    <a:cubicBezTo>
                      <a:pt x="212" y="193"/>
                      <a:pt x="212" y="189"/>
                      <a:pt x="211" y="186"/>
                    </a:cubicBezTo>
                    <a:cubicBezTo>
                      <a:pt x="211" y="185"/>
                      <a:pt x="211" y="184"/>
                      <a:pt x="211" y="183"/>
                    </a:cubicBezTo>
                    <a:cubicBezTo>
                      <a:pt x="211" y="171"/>
                      <a:pt x="213" y="156"/>
                      <a:pt x="217" y="141"/>
                    </a:cubicBezTo>
                    <a:cubicBezTo>
                      <a:pt x="211" y="144"/>
                      <a:pt x="205" y="145"/>
                      <a:pt x="198"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3" y="123"/>
                      <a:pt x="243" y="128"/>
                    </a:cubicBezTo>
                    <a:cubicBezTo>
                      <a:pt x="243" y="131"/>
                      <a:pt x="243" y="133"/>
                      <a:pt x="243" y="136"/>
                    </a:cubicBezTo>
                    <a:cubicBezTo>
                      <a:pt x="291" y="122"/>
                      <a:pt x="291" y="122"/>
                      <a:pt x="291" y="122"/>
                    </a:cubicBezTo>
                    <a:cubicBezTo>
                      <a:pt x="290" y="97"/>
                      <a:pt x="283" y="76"/>
                      <a:pt x="274" y="59"/>
                    </a:cubicBezTo>
                    <a:cubicBezTo>
                      <a:pt x="269" y="50"/>
                      <a:pt x="263" y="43"/>
                      <a:pt x="257" y="37"/>
                    </a:cubicBezTo>
                    <a:cubicBezTo>
                      <a:pt x="253" y="33"/>
                      <a:pt x="250" y="30"/>
                      <a:pt x="245" y="27"/>
                    </a:cubicBezTo>
                    <a:cubicBezTo>
                      <a:pt x="236" y="21"/>
                      <a:pt x="221" y="12"/>
                      <a:pt x="197" y="6"/>
                    </a:cubicBezTo>
                    <a:cubicBezTo>
                      <a:pt x="165" y="60"/>
                      <a:pt x="165" y="60"/>
                      <a:pt x="165" y="60"/>
                    </a:cubicBezTo>
                    <a:cubicBezTo>
                      <a:pt x="153" y="24"/>
                      <a:pt x="153" y="24"/>
                      <a:pt x="153" y="24"/>
                    </a:cubicBezTo>
                    <a:cubicBezTo>
                      <a:pt x="165" y="1"/>
                      <a:pt x="165" y="1"/>
                      <a:pt x="165" y="1"/>
                    </a:cubicBezTo>
                    <a:cubicBezTo>
                      <a:pt x="159" y="0"/>
                      <a:pt x="152" y="0"/>
                      <a:pt x="145" y="0"/>
                    </a:cubicBezTo>
                    <a:cubicBezTo>
                      <a:pt x="138" y="0"/>
                      <a:pt x="131" y="0"/>
                      <a:pt x="125" y="1"/>
                    </a:cubicBezTo>
                    <a:cubicBezTo>
                      <a:pt x="138" y="24"/>
                      <a:pt x="138" y="24"/>
                      <a:pt x="138" y="24"/>
                    </a:cubicBezTo>
                    <a:cubicBezTo>
                      <a:pt x="126" y="60"/>
                      <a:pt x="126" y="60"/>
                      <a:pt x="126" y="60"/>
                    </a:cubicBezTo>
                    <a:cubicBezTo>
                      <a:pt x="93" y="6"/>
                      <a:pt x="93" y="6"/>
                      <a:pt x="93" y="6"/>
                    </a:cubicBezTo>
                    <a:cubicBezTo>
                      <a:pt x="68" y="12"/>
                      <a:pt x="52" y="22"/>
                      <a:pt x="43" y="28"/>
                    </a:cubicBezTo>
                    <a:cubicBezTo>
                      <a:pt x="40" y="31"/>
                      <a:pt x="37" y="34"/>
                      <a:pt x="33" y="37"/>
                    </a:cubicBezTo>
                    <a:cubicBezTo>
                      <a:pt x="17" y="54"/>
                      <a:pt x="1" y="83"/>
                      <a:pt x="0" y="122"/>
                    </a:cubicBezTo>
                    <a:cubicBezTo>
                      <a:pt x="48" y="136"/>
                      <a:pt x="48" y="136"/>
                      <a:pt x="48" y="136"/>
                    </a:cubicBezTo>
                    <a:cubicBezTo>
                      <a:pt x="47" y="133"/>
                      <a:pt x="47" y="131"/>
                      <a:pt x="47"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1" name="Freeform 49">
                <a:extLst>
                  <a:ext uri="{FF2B5EF4-FFF2-40B4-BE49-F238E27FC236}">
                    <a16:creationId xmlns:a16="http://schemas.microsoft.com/office/drawing/2014/main" id="{5654EC6E-C4D1-4CDE-902B-AD1B23927F52}"/>
                  </a:ext>
                </a:extLst>
              </p:cNvPr>
              <p:cNvSpPr>
                <a:spLocks/>
              </p:cNvSpPr>
              <p:nvPr/>
            </p:nvSpPr>
            <p:spPr bwMode="auto">
              <a:xfrm>
                <a:off x="3054350" y="1379538"/>
                <a:ext cx="193675" cy="192087"/>
              </a:xfrm>
              <a:custGeom>
                <a:avLst/>
                <a:gdLst/>
                <a:ahLst/>
                <a:cxnLst>
                  <a:cxn ang="0">
                    <a:pos x="73" y="174"/>
                  </a:cxn>
                  <a:cxn ang="0">
                    <a:pos x="174" y="111"/>
                  </a:cxn>
                  <a:cxn ang="0">
                    <a:pos x="111" y="10"/>
                  </a:cxn>
                  <a:cxn ang="0">
                    <a:pos x="10" y="73"/>
                  </a:cxn>
                  <a:cxn ang="0">
                    <a:pos x="73" y="174"/>
                  </a:cxn>
                </a:cxnLst>
                <a:rect l="0" t="0" r="r" b="b"/>
                <a:pathLst>
                  <a:path w="184" h="184">
                    <a:moveTo>
                      <a:pt x="73" y="174"/>
                    </a:moveTo>
                    <a:cubicBezTo>
                      <a:pt x="118" y="184"/>
                      <a:pt x="163" y="156"/>
                      <a:pt x="174" y="111"/>
                    </a:cubicBezTo>
                    <a:cubicBezTo>
                      <a:pt x="184" y="66"/>
                      <a:pt x="156" y="21"/>
                      <a:pt x="111" y="10"/>
                    </a:cubicBezTo>
                    <a:cubicBezTo>
                      <a:pt x="66" y="0"/>
                      <a:pt x="21" y="28"/>
                      <a:pt x="10"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2" name="Freeform 50">
                <a:extLst>
                  <a:ext uri="{FF2B5EF4-FFF2-40B4-BE49-F238E27FC236}">
                    <a16:creationId xmlns:a16="http://schemas.microsoft.com/office/drawing/2014/main" id="{5CD67F97-64A1-4A87-B3FA-E1CB68F72E88}"/>
                  </a:ext>
                </a:extLst>
              </p:cNvPr>
              <p:cNvSpPr>
                <a:spLocks/>
              </p:cNvSpPr>
              <p:nvPr/>
            </p:nvSpPr>
            <p:spPr bwMode="auto">
              <a:xfrm>
                <a:off x="2997200" y="1719263"/>
                <a:ext cx="147638" cy="198437"/>
              </a:xfrm>
              <a:custGeom>
                <a:avLst/>
                <a:gdLst/>
                <a:ahLst/>
                <a:cxnLst>
                  <a:cxn ang="0">
                    <a:pos x="125" y="189"/>
                  </a:cxn>
                  <a:cxn ang="0">
                    <a:pos x="133" y="145"/>
                  </a:cxn>
                  <a:cxn ang="0">
                    <a:pos x="140" y="140"/>
                  </a:cxn>
                  <a:cxn ang="0">
                    <a:pos x="68" y="63"/>
                  </a:cxn>
                  <a:cxn ang="0">
                    <a:pos x="66" y="60"/>
                  </a:cxn>
                  <a:cxn ang="0">
                    <a:pos x="66" y="60"/>
                  </a:cxn>
                  <a:cxn ang="0">
                    <a:pos x="50" y="13"/>
                  </a:cxn>
                  <a:cxn ang="0">
                    <a:pos x="0" y="0"/>
                  </a:cxn>
                  <a:cxn ang="0">
                    <a:pos x="24" y="84"/>
                  </a:cxn>
                  <a:cxn ang="0">
                    <a:pos x="25" y="84"/>
                  </a:cxn>
                  <a:cxn ang="0">
                    <a:pos x="38" y="105"/>
                  </a:cxn>
                  <a:cxn ang="0">
                    <a:pos x="125" y="189"/>
                  </a:cxn>
                </a:cxnLst>
                <a:rect l="0" t="0" r="r" b="b"/>
                <a:pathLst>
                  <a:path w="140" h="189">
                    <a:moveTo>
                      <a:pt x="125" y="189"/>
                    </a:moveTo>
                    <a:cubicBezTo>
                      <a:pt x="115" y="175"/>
                      <a:pt x="119" y="155"/>
                      <a:pt x="133" y="145"/>
                    </a:cubicBezTo>
                    <a:cubicBezTo>
                      <a:pt x="135" y="143"/>
                      <a:pt x="137" y="142"/>
                      <a:pt x="140" y="140"/>
                    </a:cubicBezTo>
                    <a:cubicBezTo>
                      <a:pt x="104" y="113"/>
                      <a:pt x="82" y="87"/>
                      <a:pt x="68" y="63"/>
                    </a:cubicBezTo>
                    <a:cubicBezTo>
                      <a:pt x="68" y="62"/>
                      <a:pt x="67" y="61"/>
                      <a:pt x="66" y="60"/>
                    </a:cubicBezTo>
                    <a:cubicBezTo>
                      <a:pt x="66" y="60"/>
                      <a:pt x="66" y="60"/>
                      <a:pt x="66" y="60"/>
                    </a:cubicBezTo>
                    <a:cubicBezTo>
                      <a:pt x="57" y="43"/>
                      <a:pt x="52" y="27"/>
                      <a:pt x="50" y="13"/>
                    </a:cubicBezTo>
                    <a:cubicBezTo>
                      <a:pt x="0" y="0"/>
                      <a:pt x="0" y="0"/>
                      <a:pt x="0" y="0"/>
                    </a:cubicBezTo>
                    <a:cubicBezTo>
                      <a:pt x="1" y="25"/>
                      <a:pt x="8" y="54"/>
                      <a:pt x="24" y="84"/>
                    </a:cubicBezTo>
                    <a:cubicBezTo>
                      <a:pt x="24" y="84"/>
                      <a:pt x="25" y="84"/>
                      <a:pt x="25" y="84"/>
                    </a:cubicBezTo>
                    <a:cubicBezTo>
                      <a:pt x="29" y="91"/>
                      <a:pt x="33" y="98"/>
                      <a:pt x="38" y="105"/>
                    </a:cubicBezTo>
                    <a:cubicBezTo>
                      <a:pt x="58" y="133"/>
                      <a:pt x="86"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3" name="Freeform 51">
                <a:extLst>
                  <a:ext uri="{FF2B5EF4-FFF2-40B4-BE49-F238E27FC236}">
                    <a16:creationId xmlns:a16="http://schemas.microsoft.com/office/drawing/2014/main" id="{8981620E-60C6-4E4A-9A37-01FD72A1847B}"/>
                  </a:ext>
                </a:extLst>
              </p:cNvPr>
              <p:cNvSpPr>
                <a:spLocks/>
              </p:cNvSpPr>
              <p:nvPr/>
            </p:nvSpPr>
            <p:spPr bwMode="auto">
              <a:xfrm>
                <a:off x="3127375" y="1719263"/>
                <a:ext cx="177800" cy="204787"/>
              </a:xfrm>
              <a:custGeom>
                <a:avLst/>
                <a:gdLst/>
                <a:ahLst/>
                <a:cxnLst>
                  <a:cxn ang="0">
                    <a:pos x="102" y="60"/>
                  </a:cxn>
                  <a:cxn ang="0">
                    <a:pos x="102" y="60"/>
                  </a:cxn>
                  <a:cxn ang="0">
                    <a:pos x="100" y="63"/>
                  </a:cxn>
                  <a:cxn ang="0">
                    <a:pos x="14" y="151"/>
                  </a:cxn>
                  <a:cxn ang="0">
                    <a:pos x="8" y="185"/>
                  </a:cxn>
                  <a:cxn ang="0">
                    <a:pos x="28" y="195"/>
                  </a:cxn>
                  <a:cxn ang="0">
                    <a:pos x="41" y="191"/>
                  </a:cxn>
                  <a:cxn ang="0">
                    <a:pos x="130" y="105"/>
                  </a:cxn>
                  <a:cxn ang="0">
                    <a:pos x="144" y="84"/>
                  </a:cxn>
                  <a:cxn ang="0">
                    <a:pos x="144" y="83"/>
                  </a:cxn>
                  <a:cxn ang="0">
                    <a:pos x="168" y="0"/>
                  </a:cxn>
                  <a:cxn ang="0">
                    <a:pos x="119" y="13"/>
                  </a:cxn>
                  <a:cxn ang="0">
                    <a:pos x="102" y="60"/>
                  </a:cxn>
                </a:cxnLst>
                <a:rect l="0" t="0" r="r" b="b"/>
                <a:pathLst>
                  <a:path w="168" h="195">
                    <a:moveTo>
                      <a:pt x="102" y="60"/>
                    </a:moveTo>
                    <a:cubicBezTo>
                      <a:pt x="102" y="60"/>
                      <a:pt x="102" y="60"/>
                      <a:pt x="102" y="60"/>
                    </a:cubicBezTo>
                    <a:cubicBezTo>
                      <a:pt x="102" y="61"/>
                      <a:pt x="101" y="62"/>
                      <a:pt x="100" y="63"/>
                    </a:cubicBezTo>
                    <a:cubicBezTo>
                      <a:pt x="85" y="90"/>
                      <a:pt x="58" y="120"/>
                      <a:pt x="14" y="151"/>
                    </a:cubicBezTo>
                    <a:cubicBezTo>
                      <a:pt x="3" y="159"/>
                      <a:pt x="0" y="174"/>
                      <a:pt x="8" y="185"/>
                    </a:cubicBezTo>
                    <a:cubicBezTo>
                      <a:pt x="13" y="191"/>
                      <a:pt x="20" y="195"/>
                      <a:pt x="28" y="195"/>
                    </a:cubicBezTo>
                    <a:cubicBezTo>
                      <a:pt x="32" y="195"/>
                      <a:pt x="37" y="194"/>
                      <a:pt x="41" y="191"/>
                    </a:cubicBezTo>
                    <a:cubicBezTo>
                      <a:pt x="82" y="162"/>
                      <a:pt x="110" y="133"/>
                      <a:pt x="130" y="105"/>
                    </a:cubicBezTo>
                    <a:cubicBezTo>
                      <a:pt x="135" y="98"/>
                      <a:pt x="140" y="91"/>
                      <a:pt x="144" y="84"/>
                    </a:cubicBezTo>
                    <a:cubicBezTo>
                      <a:pt x="144" y="84"/>
                      <a:pt x="144" y="84"/>
                      <a:pt x="144" y="83"/>
                    </a:cubicBezTo>
                    <a:cubicBezTo>
                      <a:pt x="161" y="54"/>
                      <a:pt x="168" y="25"/>
                      <a:pt x="168" y="0"/>
                    </a:cubicBezTo>
                    <a:cubicBezTo>
                      <a:pt x="119" y="13"/>
                      <a:pt x="119" y="13"/>
                      <a:pt x="119" y="13"/>
                    </a:cubicBezTo>
                    <a:cubicBezTo>
                      <a:pt x="117" y="27"/>
                      <a:pt x="112"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4" name="Freeform 53">
                <a:extLst>
                  <a:ext uri="{FF2B5EF4-FFF2-40B4-BE49-F238E27FC236}">
                    <a16:creationId xmlns:a16="http://schemas.microsoft.com/office/drawing/2014/main" id="{9C961DD0-A5F8-4B39-A95A-41B954B5409D}"/>
                  </a:ext>
                </a:extLst>
              </p:cNvPr>
              <p:cNvSpPr>
                <a:spLocks/>
              </p:cNvSpPr>
              <p:nvPr/>
            </p:nvSpPr>
            <p:spPr bwMode="auto">
              <a:xfrm>
                <a:off x="3386138" y="2016125"/>
                <a:ext cx="84138" cy="304800"/>
              </a:xfrm>
              <a:custGeom>
                <a:avLst/>
                <a:gdLst/>
                <a:ahLst/>
                <a:cxnLst>
                  <a:cxn ang="0">
                    <a:pos x="0" y="251"/>
                  </a:cxn>
                  <a:cxn ang="0">
                    <a:pos x="40" y="291"/>
                  </a:cxn>
                  <a:cxn ang="0">
                    <a:pos x="80" y="251"/>
                  </a:cxn>
                  <a:cxn ang="0">
                    <a:pos x="80" y="14"/>
                  </a:cxn>
                  <a:cxn ang="0">
                    <a:pos x="0" y="0"/>
                  </a:cxn>
                  <a:cxn ang="0">
                    <a:pos x="0" y="251"/>
                  </a:cxn>
                </a:cxnLst>
                <a:rect l="0" t="0" r="r" b="b"/>
                <a:pathLst>
                  <a:path w="80" h="291">
                    <a:moveTo>
                      <a:pt x="0" y="251"/>
                    </a:moveTo>
                    <a:cubicBezTo>
                      <a:pt x="0" y="273"/>
                      <a:pt x="18" y="291"/>
                      <a:pt x="40" y="291"/>
                    </a:cubicBezTo>
                    <a:cubicBezTo>
                      <a:pt x="62" y="291"/>
                      <a:pt x="80" y="273"/>
                      <a:pt x="80" y="251"/>
                    </a:cubicBezTo>
                    <a:cubicBezTo>
                      <a:pt x="80" y="14"/>
                      <a:pt x="80" y="14"/>
                      <a:pt x="80" y="14"/>
                    </a:cubicBezTo>
                    <a:cubicBezTo>
                      <a:pt x="0" y="0"/>
                      <a:pt x="0" y="0"/>
                      <a:pt x="0" y="0"/>
                    </a:cubicBezTo>
                    <a:lnTo>
                      <a:pt x="0" y="2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5" name="Freeform 54">
                <a:extLst>
                  <a:ext uri="{FF2B5EF4-FFF2-40B4-BE49-F238E27FC236}">
                    <a16:creationId xmlns:a16="http://schemas.microsoft.com/office/drawing/2014/main" id="{966EFF26-FD7C-4563-965C-EE5566B9ACF6}"/>
                  </a:ext>
                </a:extLst>
              </p:cNvPr>
              <p:cNvSpPr>
                <a:spLocks/>
              </p:cNvSpPr>
              <p:nvPr/>
            </p:nvSpPr>
            <p:spPr bwMode="auto">
              <a:xfrm>
                <a:off x="3482975" y="1984375"/>
                <a:ext cx="84138" cy="336550"/>
              </a:xfrm>
              <a:custGeom>
                <a:avLst/>
                <a:gdLst/>
                <a:ahLst/>
                <a:cxnLst>
                  <a:cxn ang="0">
                    <a:pos x="43" y="0"/>
                  </a:cxn>
                  <a:cxn ang="0">
                    <a:pos x="32" y="38"/>
                  </a:cxn>
                  <a:cxn ang="0">
                    <a:pos x="0" y="44"/>
                  </a:cxn>
                  <a:cxn ang="0">
                    <a:pos x="0" y="281"/>
                  </a:cxn>
                  <a:cxn ang="0">
                    <a:pos x="40" y="321"/>
                  </a:cxn>
                  <a:cxn ang="0">
                    <a:pos x="80" y="281"/>
                  </a:cxn>
                  <a:cxn ang="0">
                    <a:pos x="80" y="30"/>
                  </a:cxn>
                  <a:cxn ang="0">
                    <a:pos x="47" y="36"/>
                  </a:cxn>
                  <a:cxn ang="0">
                    <a:pos x="43" y="0"/>
                  </a:cxn>
                </a:cxnLst>
                <a:rect l="0" t="0" r="r" b="b"/>
                <a:pathLst>
                  <a:path w="80" h="321">
                    <a:moveTo>
                      <a:pt x="43" y="0"/>
                    </a:moveTo>
                    <a:cubicBezTo>
                      <a:pt x="32" y="38"/>
                      <a:pt x="32" y="38"/>
                      <a:pt x="32" y="38"/>
                    </a:cubicBezTo>
                    <a:cubicBezTo>
                      <a:pt x="0" y="44"/>
                      <a:pt x="0" y="44"/>
                      <a:pt x="0" y="44"/>
                    </a:cubicBezTo>
                    <a:cubicBezTo>
                      <a:pt x="0" y="281"/>
                      <a:pt x="0" y="281"/>
                      <a:pt x="0" y="281"/>
                    </a:cubicBezTo>
                    <a:cubicBezTo>
                      <a:pt x="0" y="303"/>
                      <a:pt x="18" y="321"/>
                      <a:pt x="40" y="321"/>
                    </a:cubicBezTo>
                    <a:cubicBezTo>
                      <a:pt x="62" y="321"/>
                      <a:pt x="80" y="303"/>
                      <a:pt x="80" y="281"/>
                    </a:cubicBezTo>
                    <a:cubicBezTo>
                      <a:pt x="80" y="30"/>
                      <a:pt x="80" y="30"/>
                      <a:pt x="80" y="30"/>
                    </a:cubicBezTo>
                    <a:cubicBezTo>
                      <a:pt x="47" y="36"/>
                      <a:pt x="47" y="36"/>
                      <a:pt x="47" y="36"/>
                    </a:cubicBezTo>
                    <a:lnTo>
                      <a:pt x="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6" name="Freeform 55">
                <a:extLst>
                  <a:ext uri="{FF2B5EF4-FFF2-40B4-BE49-F238E27FC236}">
                    <a16:creationId xmlns:a16="http://schemas.microsoft.com/office/drawing/2014/main" id="{ABFD740C-69A5-4EB9-A2F9-97B106F3D06A}"/>
                  </a:ext>
                </a:extLst>
              </p:cNvPr>
              <p:cNvSpPr>
                <a:spLocks/>
              </p:cNvSpPr>
              <p:nvPr/>
            </p:nvSpPr>
            <p:spPr bwMode="auto">
              <a:xfrm>
                <a:off x="3370263" y="1860550"/>
                <a:ext cx="212725" cy="161925"/>
              </a:xfrm>
              <a:custGeom>
                <a:avLst/>
                <a:gdLst/>
                <a:ahLst/>
                <a:cxnLst>
                  <a:cxn ang="0">
                    <a:pos x="125" y="63"/>
                  </a:cxn>
                  <a:cxn ang="0">
                    <a:pos x="107" y="69"/>
                  </a:cxn>
                  <a:cxn ang="0">
                    <a:pos x="102" y="68"/>
                  </a:cxn>
                  <a:cxn ang="0">
                    <a:pos x="96" y="69"/>
                  </a:cxn>
                  <a:cxn ang="0">
                    <a:pos x="78" y="63"/>
                  </a:cxn>
                  <a:cxn ang="0">
                    <a:pos x="6" y="0"/>
                  </a:cxn>
                  <a:cxn ang="0">
                    <a:pos x="2" y="17"/>
                  </a:cxn>
                  <a:cxn ang="0">
                    <a:pos x="0" y="42"/>
                  </a:cxn>
                  <a:cxn ang="0">
                    <a:pos x="0" y="45"/>
                  </a:cxn>
                  <a:cxn ang="0">
                    <a:pos x="10" y="139"/>
                  </a:cxn>
                  <a:cxn ang="0">
                    <a:pos x="101" y="155"/>
                  </a:cxn>
                  <a:cxn ang="0">
                    <a:pos x="133" y="150"/>
                  </a:cxn>
                  <a:cxn ang="0">
                    <a:pos x="152" y="96"/>
                  </a:cxn>
                  <a:cxn ang="0">
                    <a:pos x="161" y="145"/>
                  </a:cxn>
                  <a:cxn ang="0">
                    <a:pos x="193" y="139"/>
                  </a:cxn>
                  <a:cxn ang="0">
                    <a:pos x="203" y="45"/>
                  </a:cxn>
                  <a:cxn ang="0">
                    <a:pos x="203" y="42"/>
                  </a:cxn>
                  <a:cxn ang="0">
                    <a:pos x="201" y="17"/>
                  </a:cxn>
                  <a:cxn ang="0">
                    <a:pos x="197" y="0"/>
                  </a:cxn>
                  <a:cxn ang="0">
                    <a:pos x="125" y="63"/>
                  </a:cxn>
                </a:cxnLst>
                <a:rect l="0" t="0" r="r" b="b"/>
                <a:pathLst>
                  <a:path w="203" h="155">
                    <a:moveTo>
                      <a:pt x="125" y="63"/>
                    </a:moveTo>
                    <a:cubicBezTo>
                      <a:pt x="120" y="67"/>
                      <a:pt x="114" y="69"/>
                      <a:pt x="107" y="69"/>
                    </a:cubicBezTo>
                    <a:cubicBezTo>
                      <a:pt x="105" y="69"/>
                      <a:pt x="103" y="69"/>
                      <a:pt x="102" y="68"/>
                    </a:cubicBezTo>
                    <a:cubicBezTo>
                      <a:pt x="100" y="69"/>
                      <a:pt x="98" y="69"/>
                      <a:pt x="96" y="69"/>
                    </a:cubicBezTo>
                    <a:cubicBezTo>
                      <a:pt x="90" y="69"/>
                      <a:pt x="83" y="67"/>
                      <a:pt x="78" y="63"/>
                    </a:cubicBezTo>
                    <a:cubicBezTo>
                      <a:pt x="49" y="43"/>
                      <a:pt x="25" y="21"/>
                      <a:pt x="6" y="0"/>
                    </a:cubicBezTo>
                    <a:cubicBezTo>
                      <a:pt x="4" y="5"/>
                      <a:pt x="3" y="11"/>
                      <a:pt x="2" y="17"/>
                    </a:cubicBezTo>
                    <a:cubicBezTo>
                      <a:pt x="1" y="22"/>
                      <a:pt x="0" y="30"/>
                      <a:pt x="0" y="42"/>
                    </a:cubicBezTo>
                    <a:cubicBezTo>
                      <a:pt x="0" y="43"/>
                      <a:pt x="0" y="44"/>
                      <a:pt x="0" y="45"/>
                    </a:cubicBezTo>
                    <a:cubicBezTo>
                      <a:pt x="1" y="77"/>
                      <a:pt x="10" y="139"/>
                      <a:pt x="10" y="139"/>
                    </a:cubicBezTo>
                    <a:cubicBezTo>
                      <a:pt x="101" y="155"/>
                      <a:pt x="101" y="155"/>
                      <a:pt x="101" y="155"/>
                    </a:cubicBezTo>
                    <a:cubicBezTo>
                      <a:pt x="133" y="150"/>
                      <a:pt x="133" y="150"/>
                      <a:pt x="133" y="150"/>
                    </a:cubicBezTo>
                    <a:cubicBezTo>
                      <a:pt x="152" y="96"/>
                      <a:pt x="152" y="96"/>
                      <a:pt x="152" y="96"/>
                    </a:cubicBezTo>
                    <a:cubicBezTo>
                      <a:pt x="161" y="145"/>
                      <a:pt x="161" y="145"/>
                      <a:pt x="161" y="145"/>
                    </a:cubicBezTo>
                    <a:cubicBezTo>
                      <a:pt x="193" y="139"/>
                      <a:pt x="193" y="139"/>
                      <a:pt x="193" y="139"/>
                    </a:cubicBezTo>
                    <a:cubicBezTo>
                      <a:pt x="193" y="139"/>
                      <a:pt x="202" y="77"/>
                      <a:pt x="203" y="45"/>
                    </a:cubicBezTo>
                    <a:cubicBezTo>
                      <a:pt x="203" y="44"/>
                      <a:pt x="203" y="43"/>
                      <a:pt x="203" y="42"/>
                    </a:cubicBezTo>
                    <a:cubicBezTo>
                      <a:pt x="203" y="30"/>
                      <a:pt x="202" y="22"/>
                      <a:pt x="201" y="17"/>
                    </a:cubicBezTo>
                    <a:cubicBezTo>
                      <a:pt x="200" y="11"/>
                      <a:pt x="199" y="5"/>
                      <a:pt x="197" y="0"/>
                    </a:cubicBezTo>
                    <a:cubicBezTo>
                      <a:pt x="178" y="22"/>
                      <a:pt x="154" y="43"/>
                      <a:pt x="12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7" name="Freeform 56">
                <a:extLst>
                  <a:ext uri="{FF2B5EF4-FFF2-40B4-BE49-F238E27FC236}">
                    <a16:creationId xmlns:a16="http://schemas.microsoft.com/office/drawing/2014/main" id="{06A9DBBC-5268-415A-92BE-4678FE870098}"/>
                  </a:ext>
                </a:extLst>
              </p:cNvPr>
              <p:cNvSpPr>
                <a:spLocks noEditPoints="1"/>
              </p:cNvSpPr>
              <p:nvPr/>
            </p:nvSpPr>
            <p:spPr bwMode="auto">
              <a:xfrm>
                <a:off x="3324225" y="1581150"/>
                <a:ext cx="304800" cy="279400"/>
              </a:xfrm>
              <a:custGeom>
                <a:avLst/>
                <a:gdLst/>
                <a:ahLst/>
                <a:cxnLst>
                  <a:cxn ang="0">
                    <a:pos x="48" y="128"/>
                  </a:cxn>
                  <a:cxn ang="0">
                    <a:pos x="48" y="122"/>
                  </a:cxn>
                  <a:cxn ang="0">
                    <a:pos x="41" y="98"/>
                  </a:cxn>
                  <a:cxn ang="0">
                    <a:pos x="44" y="83"/>
                  </a:cxn>
                  <a:cxn ang="0">
                    <a:pos x="43" y="88"/>
                  </a:cxn>
                  <a:cxn ang="0">
                    <a:pos x="92" y="137"/>
                  </a:cxn>
                  <a:cxn ang="0">
                    <a:pos x="130" y="118"/>
                  </a:cxn>
                  <a:cxn ang="0">
                    <a:pos x="88" y="145"/>
                  </a:cxn>
                  <a:cxn ang="0">
                    <a:pos x="74" y="143"/>
                  </a:cxn>
                  <a:cxn ang="0">
                    <a:pos x="79" y="183"/>
                  </a:cxn>
                  <a:cxn ang="0">
                    <a:pos x="79" y="186"/>
                  </a:cxn>
                  <a:cxn ang="0">
                    <a:pos x="78" y="196"/>
                  </a:cxn>
                  <a:cxn ang="0">
                    <a:pos x="146" y="266"/>
                  </a:cxn>
                  <a:cxn ang="0">
                    <a:pos x="213" y="196"/>
                  </a:cxn>
                  <a:cxn ang="0">
                    <a:pos x="212" y="186"/>
                  </a:cxn>
                  <a:cxn ang="0">
                    <a:pos x="212" y="183"/>
                  </a:cxn>
                  <a:cxn ang="0">
                    <a:pos x="217" y="141"/>
                  </a:cxn>
                  <a:cxn ang="0">
                    <a:pos x="199" y="145"/>
                  </a:cxn>
                  <a:cxn ang="0">
                    <a:pos x="156" y="118"/>
                  </a:cxn>
                  <a:cxn ang="0">
                    <a:pos x="194" y="137"/>
                  </a:cxn>
                  <a:cxn ang="0">
                    <a:pos x="240" y="104"/>
                  </a:cxn>
                  <a:cxn ang="0">
                    <a:pos x="242" y="114"/>
                  </a:cxn>
                  <a:cxn ang="0">
                    <a:pos x="244" y="128"/>
                  </a:cxn>
                  <a:cxn ang="0">
                    <a:pos x="243" y="136"/>
                  </a:cxn>
                  <a:cxn ang="0">
                    <a:pos x="291" y="122"/>
                  </a:cxn>
                  <a:cxn ang="0">
                    <a:pos x="274" y="59"/>
                  </a:cxn>
                  <a:cxn ang="0">
                    <a:pos x="258" y="37"/>
                  </a:cxn>
                  <a:cxn ang="0">
                    <a:pos x="246" y="27"/>
                  </a:cxn>
                  <a:cxn ang="0">
                    <a:pos x="198" y="6"/>
                  </a:cxn>
                  <a:cxn ang="0">
                    <a:pos x="165" y="60"/>
                  </a:cxn>
                  <a:cxn ang="0">
                    <a:pos x="153" y="24"/>
                  </a:cxn>
                  <a:cxn ang="0">
                    <a:pos x="165" y="1"/>
                  </a:cxn>
                  <a:cxn ang="0">
                    <a:pos x="145" y="0"/>
                  </a:cxn>
                  <a:cxn ang="0">
                    <a:pos x="126" y="1"/>
                  </a:cxn>
                  <a:cxn ang="0">
                    <a:pos x="138" y="24"/>
                  </a:cxn>
                  <a:cxn ang="0">
                    <a:pos x="126" y="60"/>
                  </a:cxn>
                  <a:cxn ang="0">
                    <a:pos x="93" y="6"/>
                  </a:cxn>
                  <a:cxn ang="0">
                    <a:pos x="44" y="28"/>
                  </a:cxn>
                  <a:cxn ang="0">
                    <a:pos x="34" y="37"/>
                  </a:cxn>
                  <a:cxn ang="0">
                    <a:pos x="0" y="122"/>
                  </a:cxn>
                  <a:cxn ang="0">
                    <a:pos x="48" y="136"/>
                  </a:cxn>
                  <a:cxn ang="0">
                    <a:pos x="48" y="128"/>
                  </a:cxn>
                  <a:cxn ang="0">
                    <a:pos x="145" y="222"/>
                  </a:cxn>
                  <a:cxn ang="0">
                    <a:pos x="137" y="214"/>
                  </a:cxn>
                  <a:cxn ang="0">
                    <a:pos x="145" y="206"/>
                  </a:cxn>
                  <a:cxn ang="0">
                    <a:pos x="153" y="214"/>
                  </a:cxn>
                  <a:cxn ang="0">
                    <a:pos x="145" y="222"/>
                  </a:cxn>
                  <a:cxn ang="0">
                    <a:pos x="145" y="163"/>
                  </a:cxn>
                  <a:cxn ang="0">
                    <a:pos x="137" y="155"/>
                  </a:cxn>
                  <a:cxn ang="0">
                    <a:pos x="145" y="147"/>
                  </a:cxn>
                  <a:cxn ang="0">
                    <a:pos x="153" y="155"/>
                  </a:cxn>
                  <a:cxn ang="0">
                    <a:pos x="145" y="163"/>
                  </a:cxn>
                  <a:cxn ang="0">
                    <a:pos x="145" y="83"/>
                  </a:cxn>
                  <a:cxn ang="0">
                    <a:pos x="153" y="91"/>
                  </a:cxn>
                  <a:cxn ang="0">
                    <a:pos x="145" y="99"/>
                  </a:cxn>
                  <a:cxn ang="0">
                    <a:pos x="137" y="91"/>
                  </a:cxn>
                  <a:cxn ang="0">
                    <a:pos x="145" y="83"/>
                  </a:cxn>
                </a:cxnLst>
                <a:rect l="0" t="0" r="r" b="b"/>
                <a:pathLst>
                  <a:path w="291" h="266">
                    <a:moveTo>
                      <a:pt x="48" y="128"/>
                    </a:moveTo>
                    <a:cubicBezTo>
                      <a:pt x="48" y="126"/>
                      <a:pt x="48" y="124"/>
                      <a:pt x="48" y="122"/>
                    </a:cubicBezTo>
                    <a:cubicBezTo>
                      <a:pt x="44" y="115"/>
                      <a:pt x="41" y="107"/>
                      <a:pt x="41" y="98"/>
                    </a:cubicBezTo>
                    <a:cubicBezTo>
                      <a:pt x="41" y="93"/>
                      <a:pt x="42" y="88"/>
                      <a:pt x="44" y="83"/>
                    </a:cubicBezTo>
                    <a:cubicBezTo>
                      <a:pt x="44" y="85"/>
                      <a:pt x="43" y="87"/>
                      <a:pt x="43" y="88"/>
                    </a:cubicBezTo>
                    <a:cubicBezTo>
                      <a:pt x="43" y="115"/>
                      <a:pt x="65" y="137"/>
                      <a:pt x="92" y="137"/>
                    </a:cubicBezTo>
                    <a:cubicBezTo>
                      <a:pt x="107" y="137"/>
                      <a:pt x="121" y="129"/>
                      <a:pt x="130" y="118"/>
                    </a:cubicBezTo>
                    <a:cubicBezTo>
                      <a:pt x="123" y="134"/>
                      <a:pt x="107" y="145"/>
                      <a:pt x="88" y="145"/>
                    </a:cubicBezTo>
                    <a:cubicBezTo>
                      <a:pt x="83" y="145"/>
                      <a:pt x="79" y="144"/>
                      <a:pt x="74" y="143"/>
                    </a:cubicBezTo>
                    <a:cubicBezTo>
                      <a:pt x="78" y="158"/>
                      <a:pt x="80" y="172"/>
                      <a:pt x="79" y="183"/>
                    </a:cubicBezTo>
                    <a:cubicBezTo>
                      <a:pt x="79" y="184"/>
                      <a:pt x="79" y="185"/>
                      <a:pt x="79" y="186"/>
                    </a:cubicBezTo>
                    <a:cubicBezTo>
                      <a:pt x="79" y="189"/>
                      <a:pt x="78" y="193"/>
                      <a:pt x="78" y="196"/>
                    </a:cubicBezTo>
                    <a:cubicBezTo>
                      <a:pt x="93" y="220"/>
                      <a:pt x="116" y="243"/>
                      <a:pt x="146" y="266"/>
                    </a:cubicBezTo>
                    <a:cubicBezTo>
                      <a:pt x="175" y="243"/>
                      <a:pt x="198" y="220"/>
                      <a:pt x="213" y="196"/>
                    </a:cubicBezTo>
                    <a:cubicBezTo>
                      <a:pt x="213" y="193"/>
                      <a:pt x="212" y="189"/>
                      <a:pt x="212" y="186"/>
                    </a:cubicBezTo>
                    <a:cubicBezTo>
                      <a:pt x="212" y="185"/>
                      <a:pt x="212" y="184"/>
                      <a:pt x="212" y="183"/>
                    </a:cubicBezTo>
                    <a:cubicBezTo>
                      <a:pt x="211" y="171"/>
                      <a:pt x="213" y="156"/>
                      <a:pt x="217" y="141"/>
                    </a:cubicBezTo>
                    <a:cubicBezTo>
                      <a:pt x="211" y="144"/>
                      <a:pt x="205" y="145"/>
                      <a:pt x="199" y="145"/>
                    </a:cubicBezTo>
                    <a:cubicBezTo>
                      <a:pt x="180" y="145"/>
                      <a:pt x="164" y="134"/>
                      <a:pt x="156" y="118"/>
                    </a:cubicBezTo>
                    <a:cubicBezTo>
                      <a:pt x="165" y="129"/>
                      <a:pt x="179" y="137"/>
                      <a:pt x="194" y="137"/>
                    </a:cubicBezTo>
                    <a:cubicBezTo>
                      <a:pt x="216" y="137"/>
                      <a:pt x="234" y="123"/>
                      <a:pt x="240" y="104"/>
                    </a:cubicBezTo>
                    <a:cubicBezTo>
                      <a:pt x="241" y="107"/>
                      <a:pt x="242" y="110"/>
                      <a:pt x="242" y="114"/>
                    </a:cubicBezTo>
                    <a:cubicBezTo>
                      <a:pt x="243" y="118"/>
                      <a:pt x="244" y="123"/>
                      <a:pt x="244" y="128"/>
                    </a:cubicBezTo>
                    <a:cubicBezTo>
                      <a:pt x="244" y="131"/>
                      <a:pt x="243" y="133"/>
                      <a:pt x="243" y="136"/>
                    </a:cubicBezTo>
                    <a:cubicBezTo>
                      <a:pt x="291" y="122"/>
                      <a:pt x="291" y="122"/>
                      <a:pt x="291" y="122"/>
                    </a:cubicBezTo>
                    <a:cubicBezTo>
                      <a:pt x="290" y="97"/>
                      <a:pt x="283" y="76"/>
                      <a:pt x="274" y="59"/>
                    </a:cubicBezTo>
                    <a:cubicBezTo>
                      <a:pt x="269" y="50"/>
                      <a:pt x="263" y="43"/>
                      <a:pt x="258" y="37"/>
                    </a:cubicBezTo>
                    <a:cubicBezTo>
                      <a:pt x="254" y="33"/>
                      <a:pt x="250" y="30"/>
                      <a:pt x="246" y="27"/>
                    </a:cubicBezTo>
                    <a:cubicBezTo>
                      <a:pt x="237" y="21"/>
                      <a:pt x="221" y="12"/>
                      <a:pt x="198" y="6"/>
                    </a:cubicBezTo>
                    <a:cubicBezTo>
                      <a:pt x="165" y="60"/>
                      <a:pt x="165" y="60"/>
                      <a:pt x="165" y="60"/>
                    </a:cubicBezTo>
                    <a:cubicBezTo>
                      <a:pt x="153" y="24"/>
                      <a:pt x="153" y="24"/>
                      <a:pt x="153" y="24"/>
                    </a:cubicBezTo>
                    <a:cubicBezTo>
                      <a:pt x="165" y="1"/>
                      <a:pt x="165" y="1"/>
                      <a:pt x="165" y="1"/>
                    </a:cubicBezTo>
                    <a:cubicBezTo>
                      <a:pt x="159" y="0"/>
                      <a:pt x="153" y="0"/>
                      <a:pt x="145" y="0"/>
                    </a:cubicBezTo>
                    <a:cubicBezTo>
                      <a:pt x="138" y="0"/>
                      <a:pt x="132" y="0"/>
                      <a:pt x="126" y="1"/>
                    </a:cubicBezTo>
                    <a:cubicBezTo>
                      <a:pt x="138" y="24"/>
                      <a:pt x="138" y="24"/>
                      <a:pt x="138" y="24"/>
                    </a:cubicBezTo>
                    <a:cubicBezTo>
                      <a:pt x="126" y="60"/>
                      <a:pt x="126" y="60"/>
                      <a:pt x="126" y="60"/>
                    </a:cubicBezTo>
                    <a:cubicBezTo>
                      <a:pt x="93" y="6"/>
                      <a:pt x="93" y="6"/>
                      <a:pt x="93" y="6"/>
                    </a:cubicBezTo>
                    <a:cubicBezTo>
                      <a:pt x="68" y="12"/>
                      <a:pt x="52" y="22"/>
                      <a:pt x="44" y="28"/>
                    </a:cubicBezTo>
                    <a:cubicBezTo>
                      <a:pt x="40" y="31"/>
                      <a:pt x="37" y="34"/>
                      <a:pt x="34" y="37"/>
                    </a:cubicBezTo>
                    <a:cubicBezTo>
                      <a:pt x="17" y="54"/>
                      <a:pt x="1" y="83"/>
                      <a:pt x="0" y="122"/>
                    </a:cubicBezTo>
                    <a:cubicBezTo>
                      <a:pt x="48" y="136"/>
                      <a:pt x="48" y="136"/>
                      <a:pt x="48" y="136"/>
                    </a:cubicBezTo>
                    <a:cubicBezTo>
                      <a:pt x="48" y="133"/>
                      <a:pt x="48" y="131"/>
                      <a:pt x="48" y="128"/>
                    </a:cubicBezTo>
                    <a:close/>
                    <a:moveTo>
                      <a:pt x="145" y="222"/>
                    </a:moveTo>
                    <a:cubicBezTo>
                      <a:pt x="141" y="222"/>
                      <a:pt x="137" y="219"/>
                      <a:pt x="137" y="214"/>
                    </a:cubicBezTo>
                    <a:cubicBezTo>
                      <a:pt x="137" y="210"/>
                      <a:pt x="141" y="206"/>
                      <a:pt x="145" y="206"/>
                    </a:cubicBezTo>
                    <a:cubicBezTo>
                      <a:pt x="150" y="206"/>
                      <a:pt x="153" y="210"/>
                      <a:pt x="153" y="214"/>
                    </a:cubicBezTo>
                    <a:cubicBezTo>
                      <a:pt x="153" y="219"/>
                      <a:pt x="150" y="222"/>
                      <a:pt x="145" y="222"/>
                    </a:cubicBezTo>
                    <a:close/>
                    <a:moveTo>
                      <a:pt x="145" y="163"/>
                    </a:moveTo>
                    <a:cubicBezTo>
                      <a:pt x="141" y="163"/>
                      <a:pt x="137" y="160"/>
                      <a:pt x="137" y="155"/>
                    </a:cubicBezTo>
                    <a:cubicBezTo>
                      <a:pt x="137" y="151"/>
                      <a:pt x="141" y="147"/>
                      <a:pt x="145" y="147"/>
                    </a:cubicBezTo>
                    <a:cubicBezTo>
                      <a:pt x="150" y="147"/>
                      <a:pt x="153" y="151"/>
                      <a:pt x="153" y="155"/>
                    </a:cubicBezTo>
                    <a:cubicBezTo>
                      <a:pt x="153" y="160"/>
                      <a:pt x="150" y="163"/>
                      <a:pt x="145" y="163"/>
                    </a:cubicBezTo>
                    <a:close/>
                    <a:moveTo>
                      <a:pt x="145" y="83"/>
                    </a:moveTo>
                    <a:cubicBezTo>
                      <a:pt x="150" y="83"/>
                      <a:pt x="153" y="87"/>
                      <a:pt x="153" y="91"/>
                    </a:cubicBezTo>
                    <a:cubicBezTo>
                      <a:pt x="153" y="96"/>
                      <a:pt x="150" y="99"/>
                      <a:pt x="145" y="99"/>
                    </a:cubicBezTo>
                    <a:cubicBezTo>
                      <a:pt x="141" y="99"/>
                      <a:pt x="137" y="96"/>
                      <a:pt x="137" y="91"/>
                    </a:cubicBezTo>
                    <a:cubicBezTo>
                      <a:pt x="137" y="87"/>
                      <a:pt x="141" y="83"/>
                      <a:pt x="145"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59" name="Freeform 57">
                <a:extLst>
                  <a:ext uri="{FF2B5EF4-FFF2-40B4-BE49-F238E27FC236}">
                    <a16:creationId xmlns:a16="http://schemas.microsoft.com/office/drawing/2014/main" id="{9FB55A39-8513-459B-9155-3850770FD7A6}"/>
                  </a:ext>
                </a:extLst>
              </p:cNvPr>
              <p:cNvSpPr>
                <a:spLocks/>
              </p:cNvSpPr>
              <p:nvPr/>
            </p:nvSpPr>
            <p:spPr bwMode="auto">
              <a:xfrm>
                <a:off x="3379788" y="1379538"/>
                <a:ext cx="193675" cy="192087"/>
              </a:xfrm>
              <a:custGeom>
                <a:avLst/>
                <a:gdLst/>
                <a:ahLst/>
                <a:cxnLst>
                  <a:cxn ang="0">
                    <a:pos x="73" y="174"/>
                  </a:cxn>
                  <a:cxn ang="0">
                    <a:pos x="174" y="111"/>
                  </a:cxn>
                  <a:cxn ang="0">
                    <a:pos x="112" y="10"/>
                  </a:cxn>
                  <a:cxn ang="0">
                    <a:pos x="11" y="73"/>
                  </a:cxn>
                  <a:cxn ang="0">
                    <a:pos x="73" y="174"/>
                  </a:cxn>
                </a:cxnLst>
                <a:rect l="0" t="0" r="r" b="b"/>
                <a:pathLst>
                  <a:path w="185" h="184">
                    <a:moveTo>
                      <a:pt x="73" y="174"/>
                    </a:moveTo>
                    <a:cubicBezTo>
                      <a:pt x="119" y="184"/>
                      <a:pt x="164" y="156"/>
                      <a:pt x="174" y="111"/>
                    </a:cubicBezTo>
                    <a:cubicBezTo>
                      <a:pt x="185" y="66"/>
                      <a:pt x="157" y="21"/>
                      <a:pt x="112" y="10"/>
                    </a:cubicBezTo>
                    <a:cubicBezTo>
                      <a:pt x="66" y="0"/>
                      <a:pt x="21" y="28"/>
                      <a:pt x="11" y="73"/>
                    </a:cubicBezTo>
                    <a:cubicBezTo>
                      <a:pt x="0" y="118"/>
                      <a:pt x="28" y="163"/>
                      <a:pt x="73"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60" name="Freeform 58">
                <a:extLst>
                  <a:ext uri="{FF2B5EF4-FFF2-40B4-BE49-F238E27FC236}">
                    <a16:creationId xmlns:a16="http://schemas.microsoft.com/office/drawing/2014/main" id="{C5719375-7C47-4216-BCBC-A7A4731C62E1}"/>
                  </a:ext>
                </a:extLst>
              </p:cNvPr>
              <p:cNvSpPr>
                <a:spLocks/>
              </p:cNvSpPr>
              <p:nvPr/>
            </p:nvSpPr>
            <p:spPr bwMode="auto">
              <a:xfrm>
                <a:off x="3324225" y="1719263"/>
                <a:ext cx="146050" cy="198437"/>
              </a:xfrm>
              <a:custGeom>
                <a:avLst/>
                <a:gdLst/>
                <a:ahLst/>
                <a:cxnLst>
                  <a:cxn ang="0">
                    <a:pos x="125" y="189"/>
                  </a:cxn>
                  <a:cxn ang="0">
                    <a:pos x="132" y="145"/>
                  </a:cxn>
                  <a:cxn ang="0">
                    <a:pos x="139" y="140"/>
                  </a:cxn>
                  <a:cxn ang="0">
                    <a:pos x="68" y="63"/>
                  </a:cxn>
                  <a:cxn ang="0">
                    <a:pos x="66" y="60"/>
                  </a:cxn>
                  <a:cxn ang="0">
                    <a:pos x="66" y="60"/>
                  </a:cxn>
                  <a:cxn ang="0">
                    <a:pos x="49" y="13"/>
                  </a:cxn>
                  <a:cxn ang="0">
                    <a:pos x="0" y="0"/>
                  </a:cxn>
                  <a:cxn ang="0">
                    <a:pos x="24" y="84"/>
                  </a:cxn>
                  <a:cxn ang="0">
                    <a:pos x="24" y="84"/>
                  </a:cxn>
                  <a:cxn ang="0">
                    <a:pos x="38" y="105"/>
                  </a:cxn>
                  <a:cxn ang="0">
                    <a:pos x="125" y="189"/>
                  </a:cxn>
                </a:cxnLst>
                <a:rect l="0" t="0" r="r" b="b"/>
                <a:pathLst>
                  <a:path w="139" h="189">
                    <a:moveTo>
                      <a:pt x="125" y="189"/>
                    </a:moveTo>
                    <a:cubicBezTo>
                      <a:pt x="115" y="175"/>
                      <a:pt x="118" y="155"/>
                      <a:pt x="132" y="145"/>
                    </a:cubicBezTo>
                    <a:cubicBezTo>
                      <a:pt x="135" y="143"/>
                      <a:pt x="137" y="142"/>
                      <a:pt x="139" y="140"/>
                    </a:cubicBezTo>
                    <a:cubicBezTo>
                      <a:pt x="104" y="113"/>
                      <a:pt x="81" y="87"/>
                      <a:pt x="68" y="63"/>
                    </a:cubicBezTo>
                    <a:cubicBezTo>
                      <a:pt x="67" y="62"/>
                      <a:pt x="66" y="61"/>
                      <a:pt x="66" y="60"/>
                    </a:cubicBezTo>
                    <a:cubicBezTo>
                      <a:pt x="66" y="60"/>
                      <a:pt x="66" y="60"/>
                      <a:pt x="66" y="60"/>
                    </a:cubicBezTo>
                    <a:cubicBezTo>
                      <a:pt x="56" y="43"/>
                      <a:pt x="51" y="27"/>
                      <a:pt x="49" y="13"/>
                    </a:cubicBezTo>
                    <a:cubicBezTo>
                      <a:pt x="0" y="0"/>
                      <a:pt x="0" y="0"/>
                      <a:pt x="0" y="0"/>
                    </a:cubicBezTo>
                    <a:cubicBezTo>
                      <a:pt x="0" y="25"/>
                      <a:pt x="7" y="54"/>
                      <a:pt x="24" y="84"/>
                    </a:cubicBezTo>
                    <a:cubicBezTo>
                      <a:pt x="24" y="84"/>
                      <a:pt x="24" y="84"/>
                      <a:pt x="24" y="84"/>
                    </a:cubicBezTo>
                    <a:cubicBezTo>
                      <a:pt x="28" y="91"/>
                      <a:pt x="32" y="98"/>
                      <a:pt x="38" y="105"/>
                    </a:cubicBezTo>
                    <a:cubicBezTo>
                      <a:pt x="57" y="133"/>
                      <a:pt x="85" y="161"/>
                      <a:pt x="125"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sp>
            <p:nvSpPr>
              <p:cNvPr id="161" name="Freeform 59">
                <a:extLst>
                  <a:ext uri="{FF2B5EF4-FFF2-40B4-BE49-F238E27FC236}">
                    <a16:creationId xmlns:a16="http://schemas.microsoft.com/office/drawing/2014/main" id="{4FB9734D-0269-4FB7-9261-369E14A59F8C}"/>
                  </a:ext>
                </a:extLst>
              </p:cNvPr>
              <p:cNvSpPr>
                <a:spLocks/>
              </p:cNvSpPr>
              <p:nvPr/>
            </p:nvSpPr>
            <p:spPr bwMode="auto">
              <a:xfrm>
                <a:off x="3454400" y="1719263"/>
                <a:ext cx="174625" cy="204787"/>
              </a:xfrm>
              <a:custGeom>
                <a:avLst/>
                <a:gdLst/>
                <a:ahLst/>
                <a:cxnLst>
                  <a:cxn ang="0">
                    <a:pos x="102" y="60"/>
                  </a:cxn>
                  <a:cxn ang="0">
                    <a:pos x="102" y="60"/>
                  </a:cxn>
                  <a:cxn ang="0">
                    <a:pos x="100" y="63"/>
                  </a:cxn>
                  <a:cxn ang="0">
                    <a:pos x="13" y="151"/>
                  </a:cxn>
                  <a:cxn ang="0">
                    <a:pos x="7" y="185"/>
                  </a:cxn>
                  <a:cxn ang="0">
                    <a:pos x="27" y="195"/>
                  </a:cxn>
                  <a:cxn ang="0">
                    <a:pos x="41" y="191"/>
                  </a:cxn>
                  <a:cxn ang="0">
                    <a:pos x="130" y="105"/>
                  </a:cxn>
                  <a:cxn ang="0">
                    <a:pos x="143" y="84"/>
                  </a:cxn>
                  <a:cxn ang="0">
                    <a:pos x="143" y="84"/>
                  </a:cxn>
                  <a:cxn ang="0">
                    <a:pos x="143" y="84"/>
                  </a:cxn>
                  <a:cxn ang="0">
                    <a:pos x="167" y="0"/>
                  </a:cxn>
                  <a:cxn ang="0">
                    <a:pos x="118" y="13"/>
                  </a:cxn>
                  <a:cxn ang="0">
                    <a:pos x="102" y="60"/>
                  </a:cxn>
                </a:cxnLst>
                <a:rect l="0" t="0" r="r" b="b"/>
                <a:pathLst>
                  <a:path w="167" h="195">
                    <a:moveTo>
                      <a:pt x="102" y="60"/>
                    </a:moveTo>
                    <a:cubicBezTo>
                      <a:pt x="102" y="60"/>
                      <a:pt x="102" y="60"/>
                      <a:pt x="102" y="60"/>
                    </a:cubicBezTo>
                    <a:cubicBezTo>
                      <a:pt x="101" y="61"/>
                      <a:pt x="100" y="62"/>
                      <a:pt x="100" y="63"/>
                    </a:cubicBezTo>
                    <a:cubicBezTo>
                      <a:pt x="84" y="90"/>
                      <a:pt x="57" y="120"/>
                      <a:pt x="13" y="151"/>
                    </a:cubicBezTo>
                    <a:cubicBezTo>
                      <a:pt x="2" y="159"/>
                      <a:pt x="0" y="174"/>
                      <a:pt x="7" y="185"/>
                    </a:cubicBezTo>
                    <a:cubicBezTo>
                      <a:pt x="12" y="191"/>
                      <a:pt x="19" y="195"/>
                      <a:pt x="27" y="195"/>
                    </a:cubicBezTo>
                    <a:cubicBezTo>
                      <a:pt x="32" y="195"/>
                      <a:pt x="37" y="194"/>
                      <a:pt x="41" y="191"/>
                    </a:cubicBezTo>
                    <a:cubicBezTo>
                      <a:pt x="81" y="162"/>
                      <a:pt x="110" y="133"/>
                      <a:pt x="130" y="105"/>
                    </a:cubicBezTo>
                    <a:cubicBezTo>
                      <a:pt x="135" y="98"/>
                      <a:pt x="139" y="91"/>
                      <a:pt x="143" y="84"/>
                    </a:cubicBezTo>
                    <a:cubicBezTo>
                      <a:pt x="143" y="84"/>
                      <a:pt x="143" y="84"/>
                      <a:pt x="143" y="84"/>
                    </a:cubicBezTo>
                    <a:cubicBezTo>
                      <a:pt x="143" y="84"/>
                      <a:pt x="143" y="84"/>
                      <a:pt x="143" y="84"/>
                    </a:cubicBezTo>
                    <a:cubicBezTo>
                      <a:pt x="160" y="54"/>
                      <a:pt x="167" y="25"/>
                      <a:pt x="167" y="0"/>
                    </a:cubicBezTo>
                    <a:cubicBezTo>
                      <a:pt x="118" y="13"/>
                      <a:pt x="118" y="13"/>
                      <a:pt x="118" y="13"/>
                    </a:cubicBezTo>
                    <a:cubicBezTo>
                      <a:pt x="116" y="27"/>
                      <a:pt x="111" y="43"/>
                      <a:pt x="102"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a:ln>
                    <a:noFill/>
                  </a:ln>
                  <a:solidFill>
                    <a:srgbClr val="00338D"/>
                  </a:solidFill>
                  <a:effectLst/>
                  <a:uLnTx/>
                  <a:uFillTx/>
                  <a:latin typeface="Arial" panose="020B0604020202020204" pitchFamily="34" charset="0"/>
                </a:endParaRPr>
              </a:p>
            </p:txBody>
          </p:sp>
        </p:grpSp>
      </p:grpSp>
      <p:sp>
        <p:nvSpPr>
          <p:cNvPr id="162" name="Rounded Rectangle 208">
            <a:extLst>
              <a:ext uri="{FF2B5EF4-FFF2-40B4-BE49-F238E27FC236}">
                <a16:creationId xmlns:a16="http://schemas.microsoft.com/office/drawing/2014/main" id="{CFFBB342-891E-4BE1-9EFF-C2CF94092795}"/>
              </a:ext>
            </a:extLst>
          </p:cNvPr>
          <p:cNvSpPr/>
          <p:nvPr/>
        </p:nvSpPr>
        <p:spPr>
          <a:xfrm>
            <a:off x="3675630" y="3105607"/>
            <a:ext cx="1400426" cy="235211"/>
          </a:xfrm>
          <a:prstGeom prst="roundRect">
            <a:avLst>
              <a:gd name="adj" fmla="val 0"/>
            </a:avLst>
          </a:prstGeom>
          <a:solidFill>
            <a:schemeClr val="bg2"/>
          </a:solidFill>
          <a:ln w="2857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Weekly SRO </a:t>
            </a:r>
            <a:r>
              <a:rPr lang="en-GB" sz="700" b="1" kern="0" dirty="0">
                <a:solidFill>
                  <a:srgbClr val="000000"/>
                </a:solidFill>
                <a:latin typeface="Arial"/>
              </a:rPr>
              <a:t>Breakthrough Objective </a:t>
            </a:r>
            <a:r>
              <a:rPr kumimoji="0" lang="en-GB" sz="700" b="1" i="0" u="none" strike="noStrike" kern="0" cap="none" spc="0" normalizeH="0" baseline="0" noProof="0" dirty="0">
                <a:ln>
                  <a:noFill/>
                </a:ln>
                <a:solidFill>
                  <a:srgbClr val="000000"/>
                </a:solidFill>
                <a:effectLst/>
                <a:uLnTx/>
                <a:uFillTx/>
                <a:latin typeface="Arial"/>
                <a:ea typeface="+mn-ea"/>
                <a:cs typeface="+mn-cs"/>
              </a:rPr>
              <a:t> meeting</a:t>
            </a:r>
          </a:p>
        </p:txBody>
      </p:sp>
      <p:cxnSp>
        <p:nvCxnSpPr>
          <p:cNvPr id="163" name="Curved Connector 78">
            <a:extLst>
              <a:ext uri="{FF2B5EF4-FFF2-40B4-BE49-F238E27FC236}">
                <a16:creationId xmlns:a16="http://schemas.microsoft.com/office/drawing/2014/main" id="{503163C1-0765-426D-B526-37B0C46115D4}"/>
              </a:ext>
            </a:extLst>
          </p:cNvPr>
          <p:cNvCxnSpPr>
            <a:cxnSpLocks/>
            <a:stCxn id="162" idx="2"/>
            <a:endCxn id="78" idx="0"/>
          </p:cNvCxnSpPr>
          <p:nvPr/>
        </p:nvCxnSpPr>
        <p:spPr>
          <a:xfrm>
            <a:off x="4375843" y="3340818"/>
            <a:ext cx="3798" cy="640851"/>
          </a:xfrm>
          <a:prstGeom prst="straightConnector1">
            <a:avLst/>
          </a:prstGeom>
          <a:noFill/>
          <a:ln w="28575" cap="flat" cmpd="sng" algn="ctr">
            <a:solidFill>
              <a:srgbClr val="F99D1C"/>
            </a:solidFill>
            <a:prstDash val="solid"/>
            <a:headEnd type="triangle"/>
            <a:tailEnd type="triangle"/>
          </a:ln>
          <a:effectLst/>
        </p:spPr>
      </p:cxnSp>
      <p:sp>
        <p:nvSpPr>
          <p:cNvPr id="169" name="TextBox 168">
            <a:extLst>
              <a:ext uri="{FF2B5EF4-FFF2-40B4-BE49-F238E27FC236}">
                <a16:creationId xmlns:a16="http://schemas.microsoft.com/office/drawing/2014/main" id="{CC423528-A000-4DBF-BD97-34457EEE5B54}"/>
              </a:ext>
            </a:extLst>
          </p:cNvPr>
          <p:cNvSpPr txBox="1"/>
          <p:nvPr/>
        </p:nvSpPr>
        <p:spPr>
          <a:xfrm>
            <a:off x="6228184" y="3869308"/>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sp>
        <p:nvSpPr>
          <p:cNvPr id="201" name="Rounded Rectangle 208">
            <a:extLst>
              <a:ext uri="{FF2B5EF4-FFF2-40B4-BE49-F238E27FC236}">
                <a16:creationId xmlns:a16="http://schemas.microsoft.com/office/drawing/2014/main" id="{60DE4032-B7FE-47ED-9FC0-DACDF15A1694}"/>
              </a:ext>
            </a:extLst>
          </p:cNvPr>
          <p:cNvSpPr/>
          <p:nvPr/>
        </p:nvSpPr>
        <p:spPr>
          <a:xfrm>
            <a:off x="6843074" y="3109085"/>
            <a:ext cx="1371032" cy="235211"/>
          </a:xfrm>
          <a:prstGeom prst="roundRect">
            <a:avLst>
              <a:gd name="adj" fmla="val 0"/>
            </a:avLst>
          </a:prstGeom>
          <a:solidFill>
            <a:schemeClr val="bg2"/>
          </a:solidFill>
          <a:ln w="2857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000000"/>
                </a:solidFill>
                <a:effectLst/>
                <a:uLnTx/>
                <a:uFillTx/>
                <a:latin typeface="Arial"/>
                <a:ea typeface="+mn-ea"/>
                <a:cs typeface="+mn-cs"/>
              </a:rPr>
              <a:t>Executive Team </a:t>
            </a:r>
            <a:r>
              <a:rPr lang="en-GB" sz="700" b="1" kern="0" dirty="0">
                <a:solidFill>
                  <a:srgbClr val="000000"/>
                </a:solidFill>
                <a:latin typeface="Arial"/>
              </a:rPr>
              <a:t>Meeting</a:t>
            </a:r>
            <a:endParaRPr kumimoji="0" lang="en-GB" sz="700" b="1" i="0" u="none" strike="noStrike" kern="0" cap="none" spc="0" normalizeH="0" baseline="0" noProof="0" dirty="0">
              <a:ln>
                <a:noFill/>
              </a:ln>
              <a:solidFill>
                <a:srgbClr val="000000"/>
              </a:solidFill>
              <a:effectLst/>
              <a:uLnTx/>
              <a:uFillTx/>
              <a:latin typeface="Arial"/>
              <a:ea typeface="+mn-ea"/>
              <a:cs typeface="+mn-cs"/>
            </a:endParaRPr>
          </a:p>
        </p:txBody>
      </p:sp>
      <p:cxnSp>
        <p:nvCxnSpPr>
          <p:cNvPr id="206" name="Curved Connector 78">
            <a:extLst>
              <a:ext uri="{FF2B5EF4-FFF2-40B4-BE49-F238E27FC236}">
                <a16:creationId xmlns:a16="http://schemas.microsoft.com/office/drawing/2014/main" id="{EDB7DB14-A9A2-4149-AAAB-2ECE4D2DD5B9}"/>
              </a:ext>
            </a:extLst>
          </p:cNvPr>
          <p:cNvCxnSpPr>
            <a:cxnSpLocks/>
            <a:stCxn id="78" idx="3"/>
            <a:endCxn id="91" idx="1"/>
          </p:cNvCxnSpPr>
          <p:nvPr/>
        </p:nvCxnSpPr>
        <p:spPr>
          <a:xfrm>
            <a:off x="5079854" y="4099275"/>
            <a:ext cx="1724394" cy="5015"/>
          </a:xfrm>
          <a:prstGeom prst="straightConnector1">
            <a:avLst/>
          </a:prstGeom>
          <a:noFill/>
          <a:ln w="28575" cap="flat" cmpd="sng" algn="ctr">
            <a:solidFill>
              <a:srgbClr val="F99D1C"/>
            </a:solidFill>
            <a:prstDash val="solid"/>
            <a:headEnd type="triangle"/>
            <a:tailEnd type="triangle"/>
          </a:ln>
          <a:effectLst/>
        </p:spPr>
      </p:cxnSp>
      <p:sp>
        <p:nvSpPr>
          <p:cNvPr id="165" name="Rounded Rectangle 261">
            <a:extLst>
              <a:ext uri="{FF2B5EF4-FFF2-40B4-BE49-F238E27FC236}">
                <a16:creationId xmlns:a16="http://schemas.microsoft.com/office/drawing/2014/main" id="{AE1812C0-DFDA-4E38-BF56-97097F9DCE94}"/>
              </a:ext>
            </a:extLst>
          </p:cNvPr>
          <p:cNvSpPr/>
          <p:nvPr/>
        </p:nvSpPr>
        <p:spPr>
          <a:xfrm>
            <a:off x="395536" y="1951588"/>
            <a:ext cx="803699" cy="235211"/>
          </a:xfrm>
          <a:prstGeom prst="roundRect">
            <a:avLst/>
          </a:prstGeom>
          <a:solidFill>
            <a:srgbClr val="002060"/>
          </a:solidFill>
          <a:ln w="9525" cap="flat" cmpd="sng" algn="ctr">
            <a:solidFill>
              <a:srgbClr val="00206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chemeClr val="bg1"/>
                </a:solidFill>
                <a:effectLst/>
                <a:uLnTx/>
                <a:uFillTx/>
                <a:latin typeface="Arial"/>
                <a:ea typeface="+mn-ea"/>
                <a:cs typeface="+mn-cs"/>
              </a:rPr>
              <a:t>Board</a:t>
            </a:r>
          </a:p>
        </p:txBody>
      </p:sp>
      <p:sp>
        <p:nvSpPr>
          <p:cNvPr id="167" name="Freeform 93">
            <a:extLst>
              <a:ext uri="{FF2B5EF4-FFF2-40B4-BE49-F238E27FC236}">
                <a16:creationId xmlns:a16="http://schemas.microsoft.com/office/drawing/2014/main" id="{0474AC41-A4E0-4A5E-8154-233B9A0DAAF8}"/>
              </a:ext>
            </a:extLst>
          </p:cNvPr>
          <p:cNvSpPr>
            <a:spLocks noEditPoints="1"/>
          </p:cNvSpPr>
          <p:nvPr/>
        </p:nvSpPr>
        <p:spPr bwMode="auto">
          <a:xfrm>
            <a:off x="7140671" y="1615238"/>
            <a:ext cx="723308" cy="423990"/>
          </a:xfrm>
          <a:custGeom>
            <a:avLst/>
            <a:gdLst/>
            <a:ahLst/>
            <a:cxnLst>
              <a:cxn ang="0">
                <a:pos x="62" y="34"/>
              </a:cxn>
              <a:cxn ang="0">
                <a:pos x="88" y="65"/>
              </a:cxn>
              <a:cxn ang="0">
                <a:pos x="115" y="148"/>
              </a:cxn>
              <a:cxn ang="0">
                <a:pos x="67" y="204"/>
              </a:cxn>
              <a:cxn ang="0">
                <a:pos x="39" y="106"/>
              </a:cxn>
              <a:cxn ang="0">
                <a:pos x="69" y="119"/>
              </a:cxn>
              <a:cxn ang="0">
                <a:pos x="76" y="118"/>
              </a:cxn>
              <a:cxn ang="0">
                <a:pos x="75" y="108"/>
              </a:cxn>
              <a:cxn ang="0">
                <a:pos x="81" y="115"/>
              </a:cxn>
              <a:cxn ang="0">
                <a:pos x="86" y="116"/>
              </a:cxn>
              <a:cxn ang="0">
                <a:pos x="335" y="65"/>
              </a:cxn>
              <a:cxn ang="0">
                <a:pos x="391" y="64"/>
              </a:cxn>
              <a:cxn ang="0">
                <a:pos x="335" y="105"/>
              </a:cxn>
              <a:cxn ang="0">
                <a:pos x="339" y="198"/>
              </a:cxn>
              <a:cxn ang="0">
                <a:pos x="402" y="204"/>
              </a:cxn>
              <a:cxn ang="0">
                <a:pos x="365" y="116"/>
              </a:cxn>
              <a:cxn ang="0">
                <a:pos x="341" y="134"/>
              </a:cxn>
              <a:cxn ang="0">
                <a:pos x="352" y="115"/>
              </a:cxn>
              <a:cxn ang="0">
                <a:pos x="341" y="110"/>
              </a:cxn>
              <a:cxn ang="0">
                <a:pos x="335" y="132"/>
              </a:cxn>
              <a:cxn ang="0">
                <a:pos x="335" y="105"/>
              </a:cxn>
              <a:cxn ang="0">
                <a:pos x="211" y="0"/>
              </a:cxn>
              <a:cxn ang="0">
                <a:pos x="236" y="25"/>
              </a:cxn>
              <a:cxn ang="0">
                <a:pos x="160" y="85"/>
              </a:cxn>
              <a:cxn ang="0">
                <a:pos x="190" y="65"/>
              </a:cxn>
              <a:cxn ang="0">
                <a:pos x="206" y="77"/>
              </a:cxn>
              <a:cxn ang="0">
                <a:pos x="211" y="69"/>
              </a:cxn>
              <a:cxn ang="0">
                <a:pos x="215" y="77"/>
              </a:cxn>
              <a:cxn ang="0">
                <a:pos x="232" y="65"/>
              </a:cxn>
              <a:cxn ang="0">
                <a:pos x="262" y="85"/>
              </a:cxn>
              <a:cxn ang="0">
                <a:pos x="152" y="124"/>
              </a:cxn>
              <a:cxn ang="0">
                <a:pos x="288" y="132"/>
              </a:cxn>
              <a:cxn ang="0">
                <a:pos x="136" y="132"/>
              </a:cxn>
              <a:cxn ang="0">
                <a:pos x="81" y="219"/>
              </a:cxn>
            </a:cxnLst>
            <a:rect l="0" t="0" r="r" b="b"/>
            <a:pathLst>
              <a:path w="423" h="219">
                <a:moveTo>
                  <a:pt x="88" y="65"/>
                </a:moveTo>
                <a:cubicBezTo>
                  <a:pt x="87" y="49"/>
                  <a:pt x="79" y="35"/>
                  <a:pt x="62" y="34"/>
                </a:cubicBezTo>
                <a:cubicBezTo>
                  <a:pt x="40" y="32"/>
                  <a:pt x="31" y="48"/>
                  <a:pt x="32" y="64"/>
                </a:cubicBezTo>
                <a:cubicBezTo>
                  <a:pt x="36" y="125"/>
                  <a:pt x="93" y="124"/>
                  <a:pt x="88" y="65"/>
                </a:cubicBezTo>
                <a:close/>
                <a:moveTo>
                  <a:pt x="88" y="105"/>
                </a:moveTo>
                <a:cubicBezTo>
                  <a:pt x="88" y="105"/>
                  <a:pt x="122" y="136"/>
                  <a:pt x="115" y="148"/>
                </a:cubicBezTo>
                <a:cubicBezTo>
                  <a:pt x="84" y="198"/>
                  <a:pt x="84" y="198"/>
                  <a:pt x="84" y="198"/>
                </a:cubicBezTo>
                <a:cubicBezTo>
                  <a:pt x="79" y="205"/>
                  <a:pt x="75" y="204"/>
                  <a:pt x="67" y="204"/>
                </a:cubicBezTo>
                <a:cubicBezTo>
                  <a:pt x="21" y="204"/>
                  <a:pt x="21" y="204"/>
                  <a:pt x="21" y="204"/>
                </a:cubicBezTo>
                <a:cubicBezTo>
                  <a:pt x="0" y="204"/>
                  <a:pt x="39" y="106"/>
                  <a:pt x="39" y="106"/>
                </a:cubicBezTo>
                <a:cubicBezTo>
                  <a:pt x="49" y="113"/>
                  <a:pt x="52" y="114"/>
                  <a:pt x="58" y="116"/>
                </a:cubicBezTo>
                <a:cubicBezTo>
                  <a:pt x="62" y="116"/>
                  <a:pt x="65" y="117"/>
                  <a:pt x="69" y="119"/>
                </a:cubicBezTo>
                <a:cubicBezTo>
                  <a:pt x="75" y="123"/>
                  <a:pt x="79" y="129"/>
                  <a:pt x="82" y="134"/>
                </a:cubicBezTo>
                <a:cubicBezTo>
                  <a:pt x="76" y="118"/>
                  <a:pt x="76" y="118"/>
                  <a:pt x="76" y="118"/>
                </a:cubicBezTo>
                <a:cubicBezTo>
                  <a:pt x="72" y="115"/>
                  <a:pt x="72" y="115"/>
                  <a:pt x="72" y="115"/>
                </a:cubicBezTo>
                <a:cubicBezTo>
                  <a:pt x="75" y="108"/>
                  <a:pt x="75" y="108"/>
                  <a:pt x="75" y="108"/>
                </a:cubicBezTo>
                <a:cubicBezTo>
                  <a:pt x="82" y="110"/>
                  <a:pt x="82" y="110"/>
                  <a:pt x="82" y="110"/>
                </a:cubicBezTo>
                <a:cubicBezTo>
                  <a:pt x="81" y="115"/>
                  <a:pt x="81" y="115"/>
                  <a:pt x="81" y="115"/>
                </a:cubicBezTo>
                <a:cubicBezTo>
                  <a:pt x="89" y="132"/>
                  <a:pt x="89" y="132"/>
                  <a:pt x="89" y="132"/>
                </a:cubicBezTo>
                <a:cubicBezTo>
                  <a:pt x="88" y="127"/>
                  <a:pt x="87" y="121"/>
                  <a:pt x="86" y="116"/>
                </a:cubicBezTo>
                <a:cubicBezTo>
                  <a:pt x="85" y="109"/>
                  <a:pt x="85" y="108"/>
                  <a:pt x="88" y="105"/>
                </a:cubicBezTo>
                <a:close/>
                <a:moveTo>
                  <a:pt x="335" y="65"/>
                </a:moveTo>
                <a:cubicBezTo>
                  <a:pt x="337" y="49"/>
                  <a:pt x="345" y="35"/>
                  <a:pt x="361" y="34"/>
                </a:cubicBezTo>
                <a:cubicBezTo>
                  <a:pt x="383" y="32"/>
                  <a:pt x="392" y="48"/>
                  <a:pt x="391" y="64"/>
                </a:cubicBezTo>
                <a:cubicBezTo>
                  <a:pt x="387" y="125"/>
                  <a:pt x="331" y="124"/>
                  <a:pt x="335" y="65"/>
                </a:cubicBezTo>
                <a:close/>
                <a:moveTo>
                  <a:pt x="335" y="105"/>
                </a:moveTo>
                <a:cubicBezTo>
                  <a:pt x="335" y="105"/>
                  <a:pt x="301" y="136"/>
                  <a:pt x="308" y="148"/>
                </a:cubicBezTo>
                <a:cubicBezTo>
                  <a:pt x="339" y="198"/>
                  <a:pt x="339" y="198"/>
                  <a:pt x="339" y="198"/>
                </a:cubicBezTo>
                <a:cubicBezTo>
                  <a:pt x="344" y="205"/>
                  <a:pt x="349" y="204"/>
                  <a:pt x="356" y="204"/>
                </a:cubicBezTo>
                <a:cubicBezTo>
                  <a:pt x="402" y="204"/>
                  <a:pt x="402" y="204"/>
                  <a:pt x="402" y="204"/>
                </a:cubicBezTo>
                <a:cubicBezTo>
                  <a:pt x="423" y="204"/>
                  <a:pt x="384" y="106"/>
                  <a:pt x="384" y="106"/>
                </a:cubicBezTo>
                <a:cubicBezTo>
                  <a:pt x="375" y="113"/>
                  <a:pt x="371" y="114"/>
                  <a:pt x="365" y="116"/>
                </a:cubicBezTo>
                <a:cubicBezTo>
                  <a:pt x="361" y="116"/>
                  <a:pt x="358" y="117"/>
                  <a:pt x="354" y="119"/>
                </a:cubicBezTo>
                <a:cubicBezTo>
                  <a:pt x="348" y="123"/>
                  <a:pt x="345" y="129"/>
                  <a:pt x="341" y="134"/>
                </a:cubicBezTo>
                <a:cubicBezTo>
                  <a:pt x="347" y="118"/>
                  <a:pt x="347" y="118"/>
                  <a:pt x="347" y="118"/>
                </a:cubicBezTo>
                <a:cubicBezTo>
                  <a:pt x="352" y="115"/>
                  <a:pt x="352" y="115"/>
                  <a:pt x="352" y="115"/>
                </a:cubicBezTo>
                <a:cubicBezTo>
                  <a:pt x="348" y="108"/>
                  <a:pt x="348" y="108"/>
                  <a:pt x="348" y="108"/>
                </a:cubicBezTo>
                <a:cubicBezTo>
                  <a:pt x="341" y="110"/>
                  <a:pt x="341" y="110"/>
                  <a:pt x="341" y="110"/>
                </a:cubicBezTo>
                <a:cubicBezTo>
                  <a:pt x="342" y="115"/>
                  <a:pt x="342" y="115"/>
                  <a:pt x="342" y="115"/>
                </a:cubicBezTo>
                <a:cubicBezTo>
                  <a:pt x="335" y="132"/>
                  <a:pt x="335" y="132"/>
                  <a:pt x="335" y="132"/>
                </a:cubicBezTo>
                <a:cubicBezTo>
                  <a:pt x="335" y="127"/>
                  <a:pt x="336" y="121"/>
                  <a:pt x="337" y="116"/>
                </a:cubicBezTo>
                <a:cubicBezTo>
                  <a:pt x="338" y="109"/>
                  <a:pt x="338" y="108"/>
                  <a:pt x="335" y="105"/>
                </a:cubicBezTo>
                <a:close/>
                <a:moveTo>
                  <a:pt x="236" y="25"/>
                </a:moveTo>
                <a:cubicBezTo>
                  <a:pt x="235" y="11"/>
                  <a:pt x="226" y="0"/>
                  <a:pt x="211" y="0"/>
                </a:cubicBezTo>
                <a:cubicBezTo>
                  <a:pt x="195" y="0"/>
                  <a:pt x="186" y="11"/>
                  <a:pt x="186" y="25"/>
                </a:cubicBezTo>
                <a:cubicBezTo>
                  <a:pt x="186" y="79"/>
                  <a:pt x="236" y="78"/>
                  <a:pt x="236" y="25"/>
                </a:cubicBezTo>
                <a:close/>
                <a:moveTo>
                  <a:pt x="152" y="124"/>
                </a:moveTo>
                <a:cubicBezTo>
                  <a:pt x="152" y="111"/>
                  <a:pt x="154" y="96"/>
                  <a:pt x="160" y="85"/>
                </a:cubicBezTo>
                <a:cubicBezTo>
                  <a:pt x="165" y="75"/>
                  <a:pt x="175" y="65"/>
                  <a:pt x="187" y="65"/>
                </a:cubicBezTo>
                <a:cubicBezTo>
                  <a:pt x="190" y="65"/>
                  <a:pt x="190" y="65"/>
                  <a:pt x="190" y="65"/>
                </a:cubicBezTo>
                <a:cubicBezTo>
                  <a:pt x="206" y="90"/>
                  <a:pt x="206" y="90"/>
                  <a:pt x="206" y="90"/>
                </a:cubicBezTo>
                <a:cubicBezTo>
                  <a:pt x="206" y="77"/>
                  <a:pt x="206" y="77"/>
                  <a:pt x="206" y="77"/>
                </a:cubicBezTo>
                <a:cubicBezTo>
                  <a:pt x="204" y="74"/>
                  <a:pt x="204" y="74"/>
                  <a:pt x="204" y="74"/>
                </a:cubicBezTo>
                <a:cubicBezTo>
                  <a:pt x="211" y="69"/>
                  <a:pt x="211" y="69"/>
                  <a:pt x="211" y="69"/>
                </a:cubicBezTo>
                <a:cubicBezTo>
                  <a:pt x="218" y="74"/>
                  <a:pt x="218" y="74"/>
                  <a:pt x="218" y="74"/>
                </a:cubicBezTo>
                <a:cubicBezTo>
                  <a:pt x="215" y="77"/>
                  <a:pt x="215" y="77"/>
                  <a:pt x="215" y="77"/>
                </a:cubicBezTo>
                <a:cubicBezTo>
                  <a:pt x="216" y="90"/>
                  <a:pt x="216" y="90"/>
                  <a:pt x="216" y="90"/>
                </a:cubicBezTo>
                <a:cubicBezTo>
                  <a:pt x="232" y="65"/>
                  <a:pt x="232" y="65"/>
                  <a:pt x="232" y="65"/>
                </a:cubicBezTo>
                <a:cubicBezTo>
                  <a:pt x="234" y="65"/>
                  <a:pt x="234" y="65"/>
                  <a:pt x="234" y="65"/>
                </a:cubicBezTo>
                <a:cubicBezTo>
                  <a:pt x="246" y="65"/>
                  <a:pt x="257" y="75"/>
                  <a:pt x="262" y="85"/>
                </a:cubicBezTo>
                <a:cubicBezTo>
                  <a:pt x="268" y="96"/>
                  <a:pt x="270" y="111"/>
                  <a:pt x="270" y="124"/>
                </a:cubicBezTo>
                <a:cubicBezTo>
                  <a:pt x="152" y="124"/>
                  <a:pt x="152" y="124"/>
                  <a:pt x="152" y="124"/>
                </a:cubicBezTo>
                <a:close/>
                <a:moveTo>
                  <a:pt x="342" y="219"/>
                </a:moveTo>
                <a:cubicBezTo>
                  <a:pt x="288" y="132"/>
                  <a:pt x="288" y="132"/>
                  <a:pt x="288" y="132"/>
                </a:cubicBezTo>
                <a:cubicBezTo>
                  <a:pt x="288" y="132"/>
                  <a:pt x="287" y="132"/>
                  <a:pt x="287" y="132"/>
                </a:cubicBezTo>
                <a:cubicBezTo>
                  <a:pt x="136" y="132"/>
                  <a:pt x="136" y="132"/>
                  <a:pt x="136" y="132"/>
                </a:cubicBezTo>
                <a:cubicBezTo>
                  <a:pt x="136" y="132"/>
                  <a:pt x="135" y="132"/>
                  <a:pt x="135" y="132"/>
                </a:cubicBezTo>
                <a:cubicBezTo>
                  <a:pt x="81" y="219"/>
                  <a:pt x="81" y="219"/>
                  <a:pt x="81" y="219"/>
                </a:cubicBezTo>
                <a:cubicBezTo>
                  <a:pt x="342" y="219"/>
                  <a:pt x="342" y="219"/>
                  <a:pt x="342" y="219"/>
                </a:cubicBez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dirty="0">
              <a:solidFill>
                <a:srgbClr val="000000"/>
              </a:solidFill>
              <a:latin typeface="Arial" panose="020B0604020202020204" pitchFamily="34" charset="0"/>
            </a:endParaRPr>
          </a:p>
        </p:txBody>
      </p:sp>
      <p:cxnSp>
        <p:nvCxnSpPr>
          <p:cNvPr id="202" name="Curved Connector 78">
            <a:extLst>
              <a:ext uri="{FF2B5EF4-FFF2-40B4-BE49-F238E27FC236}">
                <a16:creationId xmlns:a16="http://schemas.microsoft.com/office/drawing/2014/main" id="{AD5B4067-2E59-4A98-990D-51AC312CB066}"/>
              </a:ext>
            </a:extLst>
          </p:cNvPr>
          <p:cNvCxnSpPr>
            <a:cxnSpLocks/>
          </p:cNvCxnSpPr>
          <p:nvPr/>
        </p:nvCxnSpPr>
        <p:spPr>
          <a:xfrm>
            <a:off x="8117409" y="2465132"/>
            <a:ext cx="0" cy="622270"/>
          </a:xfrm>
          <a:prstGeom prst="straightConnector1">
            <a:avLst/>
          </a:prstGeom>
          <a:noFill/>
          <a:ln w="28575" cap="flat" cmpd="sng" algn="ctr">
            <a:solidFill>
              <a:srgbClr val="F99D1C"/>
            </a:solidFill>
            <a:prstDash val="solid"/>
            <a:headEnd type="triangle"/>
            <a:tailEnd type="triangle"/>
          </a:ln>
          <a:effectLst/>
        </p:spPr>
      </p:cxnSp>
      <p:sp>
        <p:nvSpPr>
          <p:cNvPr id="204" name="TextBox 203">
            <a:extLst>
              <a:ext uri="{FF2B5EF4-FFF2-40B4-BE49-F238E27FC236}">
                <a16:creationId xmlns:a16="http://schemas.microsoft.com/office/drawing/2014/main" id="{BA72DF7C-230F-42FD-8A64-56D7CDA9ECEC}"/>
              </a:ext>
            </a:extLst>
          </p:cNvPr>
          <p:cNvSpPr txBox="1"/>
          <p:nvPr/>
        </p:nvSpPr>
        <p:spPr>
          <a:xfrm>
            <a:off x="8165602" y="2780721"/>
            <a:ext cx="505612" cy="215444"/>
          </a:xfrm>
          <a:prstGeom prst="rect">
            <a:avLst/>
          </a:prstGeom>
          <a:noFill/>
        </p:spPr>
        <p:txBody>
          <a:bodyPr wrap="square" lIns="0" tIns="0" rIns="0" bIns="0" rtlCol="0">
            <a:spAutoFit/>
          </a:bodyPr>
          <a:lstStyle/>
          <a:p>
            <a:pPr eaLnBrk="0" fontAlgn="base" hangingPunct="0">
              <a:spcBef>
                <a:spcPct val="0"/>
              </a:spcBef>
              <a:spcAft>
                <a:spcPct val="0"/>
              </a:spcAft>
            </a:pPr>
            <a:r>
              <a:rPr lang="en-GB" sz="700" b="1" dirty="0">
                <a:solidFill>
                  <a:srgbClr val="002060"/>
                </a:solidFill>
                <a:latin typeface="Arial" panose="020B0604020202020204" pitchFamily="34" charset="0"/>
              </a:rPr>
              <a:t>Information flow</a:t>
            </a:r>
          </a:p>
        </p:txBody>
      </p:sp>
      <p:cxnSp>
        <p:nvCxnSpPr>
          <p:cNvPr id="205" name="Curved Connector 78">
            <a:extLst>
              <a:ext uri="{FF2B5EF4-FFF2-40B4-BE49-F238E27FC236}">
                <a16:creationId xmlns:a16="http://schemas.microsoft.com/office/drawing/2014/main" id="{3EEF0886-F836-4C94-BB7A-049E70C5617E}"/>
              </a:ext>
            </a:extLst>
          </p:cNvPr>
          <p:cNvCxnSpPr>
            <a:cxnSpLocks/>
            <a:stCxn id="162" idx="3"/>
            <a:endCxn id="201" idx="1"/>
          </p:cNvCxnSpPr>
          <p:nvPr/>
        </p:nvCxnSpPr>
        <p:spPr>
          <a:xfrm>
            <a:off x="5076056" y="3223213"/>
            <a:ext cx="1767018" cy="3478"/>
          </a:xfrm>
          <a:prstGeom prst="straightConnector1">
            <a:avLst/>
          </a:prstGeom>
          <a:noFill/>
          <a:ln w="28575" cap="flat" cmpd="sng" algn="ctr">
            <a:solidFill>
              <a:srgbClr val="F99D1C"/>
            </a:solidFill>
            <a:prstDash val="solid"/>
            <a:headEnd type="triangle"/>
            <a:tailEnd type="triangle"/>
          </a:ln>
          <a:effectLst/>
        </p:spPr>
      </p:cxnSp>
    </p:spTree>
    <p:extLst>
      <p:ext uri="{BB962C8B-B14F-4D97-AF65-F5344CB8AC3E}">
        <p14:creationId xmlns:p14="http://schemas.microsoft.com/office/powerpoint/2010/main" val="186412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8FE585-A55B-42DC-98D8-2CF03A809B3C}"/>
              </a:ext>
            </a:extLst>
          </p:cNvPr>
          <p:cNvSpPr/>
          <p:nvPr/>
        </p:nvSpPr>
        <p:spPr>
          <a:xfrm>
            <a:off x="250824" y="1004888"/>
            <a:ext cx="1684655" cy="5016500"/>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5170570D-2C3B-4B5B-8E76-57D54C3ED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1" r="661"/>
          <a:stretch/>
        </p:blipFill>
        <p:spPr bwMode="auto">
          <a:xfrm>
            <a:off x="422591" y="3611880"/>
            <a:ext cx="1341120" cy="1763151"/>
          </a:xfrm>
          <a:custGeom>
            <a:avLst/>
            <a:gdLst>
              <a:gd name="connsiteX0" fmla="*/ 0 w 1341120"/>
              <a:gd name="connsiteY0" fmla="*/ 0 h 1763151"/>
              <a:gd name="connsiteX1" fmla="*/ 1341120 w 1341120"/>
              <a:gd name="connsiteY1" fmla="*/ 0 h 1763151"/>
              <a:gd name="connsiteX2" fmla="*/ 1341120 w 1341120"/>
              <a:gd name="connsiteY2" fmla="*/ 1763151 h 1763151"/>
              <a:gd name="connsiteX3" fmla="*/ 0 w 1341120"/>
              <a:gd name="connsiteY3" fmla="*/ 1763151 h 1763151"/>
            </a:gdLst>
            <a:ahLst/>
            <a:cxnLst>
              <a:cxn ang="0">
                <a:pos x="connsiteX0" y="connsiteY0"/>
              </a:cxn>
              <a:cxn ang="0">
                <a:pos x="connsiteX1" y="connsiteY1"/>
              </a:cxn>
              <a:cxn ang="0">
                <a:pos x="connsiteX2" y="connsiteY2"/>
              </a:cxn>
              <a:cxn ang="0">
                <a:pos x="connsiteX3" y="connsiteY3"/>
              </a:cxn>
            </a:cxnLst>
            <a:rect l="l" t="t" r="r" b="b"/>
            <a:pathLst>
              <a:path w="1341120" h="1763151">
                <a:moveTo>
                  <a:pt x="0" y="0"/>
                </a:moveTo>
                <a:lnTo>
                  <a:pt x="1341120" y="0"/>
                </a:lnTo>
                <a:lnTo>
                  <a:pt x="1341120" y="1763151"/>
                </a:lnTo>
                <a:lnTo>
                  <a:pt x="0" y="1763151"/>
                </a:lnTo>
                <a:close/>
              </a:path>
            </a:pathLst>
          </a:cu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CE7556E7-F256-4D6F-A703-BBAB5E68F873}"/>
              </a:ext>
            </a:extLst>
          </p:cNvPr>
          <p:cNvSpPr txBox="1"/>
          <p:nvPr/>
        </p:nvSpPr>
        <p:spPr>
          <a:xfrm>
            <a:off x="2118360" y="1004888"/>
            <a:ext cx="6774816" cy="4770537"/>
          </a:xfrm>
          <a:prstGeom prst="rect">
            <a:avLst/>
          </a:prstGeom>
          <a:noFill/>
        </p:spPr>
        <p:txBody>
          <a:bodyPr wrap="square" lIns="0" tIns="0" rIns="0" bIns="0" rtlCol="0">
            <a:spAutoFit/>
          </a:bodyPr>
          <a:lstStyle/>
          <a:p>
            <a:pPr>
              <a:spcAft>
                <a:spcPts val="600"/>
              </a:spcAft>
            </a:pPr>
            <a:r>
              <a:rPr lang="en-GB" sz="1100" dirty="0">
                <a:latin typeface="Arial" panose="020B0604020202020204" pitchFamily="34" charset="0"/>
                <a:cs typeface="Arial" panose="020B0604020202020204" pitchFamily="34" charset="0"/>
              </a:rPr>
              <a:t>Welcome to our two-year integrated improvement plan. This strategic plan, and the detailed work behind it to support its delivery, marks an important milestone in the Trust’s improvement journey and step change in the way we deliver quality improvement.</a:t>
            </a:r>
          </a:p>
          <a:p>
            <a:pPr>
              <a:spcAft>
                <a:spcPts val="600"/>
              </a:spcAft>
            </a:pPr>
            <a:r>
              <a:rPr lang="en-GB" sz="1100" dirty="0">
                <a:latin typeface="Arial" panose="020B0604020202020204" pitchFamily="34" charset="0"/>
                <a:cs typeface="Arial" panose="020B0604020202020204" pitchFamily="34" charset="0"/>
              </a:rPr>
              <a:t>It sets out the key priorities for the Trust to ensure we focus on the right areas that will make the biggest difference for our patients and staff, and builds on the immediate changes we have made in key areas such as infection prevention and control, maternity and urgent and emergency care.</a:t>
            </a:r>
          </a:p>
          <a:p>
            <a:pPr>
              <a:spcAft>
                <a:spcPts val="600"/>
              </a:spcAft>
            </a:pPr>
            <a:r>
              <a:rPr lang="en-GB" sz="1100" dirty="0">
                <a:latin typeface="Arial" panose="020B0604020202020204" pitchFamily="34" charset="0"/>
                <a:cs typeface="Arial" panose="020B0604020202020204" pitchFamily="34" charset="0"/>
              </a:rPr>
              <a:t>However, we know there is much more we need to do to consistently provide the excellent standard of care that we want across all our services, for every patient, every day; and to</a:t>
            </a:r>
            <a:r>
              <a:rPr lang="en-GB" sz="1100" spc="-5" dirty="0">
                <a:latin typeface="Arial" panose="020B0604020202020204" pitchFamily="34" charset="0"/>
                <a:cs typeface="Arial" panose="020B0604020202020204" pitchFamily="34" charset="0"/>
              </a:rPr>
              <a:t> transform our culture to one of excellence and continuous improvement.</a:t>
            </a:r>
            <a:endParaRPr lang="en-GB" sz="1100" dirty="0">
              <a:latin typeface="Arial" panose="020B0604020202020204" pitchFamily="34" charset="0"/>
              <a:cs typeface="Arial" panose="020B0604020202020204" pitchFamily="34" charset="0"/>
            </a:endParaRPr>
          </a:p>
          <a:p>
            <a:pPr>
              <a:spcAft>
                <a:spcPts val="600"/>
              </a:spcAft>
            </a:pPr>
            <a:r>
              <a:rPr lang="en-GB" sz="1100" dirty="0">
                <a:latin typeface="Arial" panose="020B0604020202020204" pitchFamily="34" charset="0"/>
                <a:cs typeface="Arial" panose="020B0604020202020204" pitchFamily="34" charset="0"/>
              </a:rPr>
              <a:t>Our frontline staff are best placed to know what needs to change. We’ve seen success through initiatives like ‘Listening into Action’, ‘We said, we did’, ‘MediLead’ and ‘I can’ which released staff to make tangible, practical changes.</a:t>
            </a:r>
          </a:p>
          <a:p>
            <a:pPr>
              <a:spcAft>
                <a:spcPts val="600"/>
              </a:spcAft>
            </a:pPr>
            <a:r>
              <a:rPr lang="en-GB" sz="1100" dirty="0">
                <a:latin typeface="Arial" panose="020B0604020202020204" pitchFamily="34" charset="0"/>
                <a:cs typeface="Arial" panose="020B0604020202020204" pitchFamily="34" charset="0"/>
              </a:rPr>
              <a:t>This plan and its approach describes how we will move from short-term initiatives to sustained continuous quality improvement, creating a golden thread running from ward to Board, with everyone equipped and understanding of their role in achieving it.</a:t>
            </a:r>
          </a:p>
          <a:p>
            <a:pPr>
              <a:spcAft>
                <a:spcPts val="600"/>
              </a:spcAft>
            </a:pPr>
            <a:r>
              <a:rPr lang="en-GB" sz="1100" dirty="0">
                <a:latin typeface="Arial" panose="020B0604020202020204" pitchFamily="34" charset="0"/>
                <a:cs typeface="Arial" panose="020B0604020202020204" pitchFamily="34" charset="0"/>
              </a:rPr>
              <a:t>We recognise that this change in the way the Trust works means changing our behaviour and the way we do things. We will develop all leaders – from executive directors to ward managers – to be coaches, not ‘fixers’. We will live our Trust values in the way we work together, and involve patients in our improvement journey.</a:t>
            </a:r>
          </a:p>
          <a:p>
            <a:pPr>
              <a:spcAft>
                <a:spcPts val="600"/>
              </a:spcAft>
            </a:pPr>
            <a:r>
              <a:rPr lang="en-GB" sz="1100" dirty="0">
                <a:latin typeface="Arial" panose="020B0604020202020204" pitchFamily="34" charset="0"/>
                <a:cs typeface="Arial" panose="020B0604020202020204" pitchFamily="34" charset="0"/>
              </a:rPr>
              <a:t>Frontline teams will drive agreed improvement actions, and be supported by the training, tools and consultation they need. Our Board will set the focus and our Executive Directors will coach leaders in</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how to enable change. Our corporate teams will work with frontline teams to facilitate organisation-</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wide improvements.</a:t>
            </a:r>
          </a:p>
          <a:p>
            <a:pPr>
              <a:spcAft>
                <a:spcPts val="600"/>
              </a:spcAft>
            </a:pPr>
            <a:r>
              <a:rPr lang="en-GB" sz="1100" dirty="0">
                <a:latin typeface="Arial" panose="020B0604020202020204" pitchFamily="34" charset="0"/>
                <a:cs typeface="Arial" panose="020B0604020202020204" pitchFamily="34" charset="0"/>
              </a:rPr>
              <a:t>This plan sets out our strong commitment to continuous improvement, what we will do to achieve it and the difference it will make.</a:t>
            </a:r>
          </a:p>
        </p:txBody>
      </p:sp>
      <p:sp>
        <p:nvSpPr>
          <p:cNvPr id="10" name="Title 9">
            <a:extLst>
              <a:ext uri="{FF2B5EF4-FFF2-40B4-BE49-F238E27FC236}">
                <a16:creationId xmlns:a16="http://schemas.microsoft.com/office/drawing/2014/main" id="{3A695270-BB4D-42BB-ABEC-865D3E21126D}"/>
              </a:ext>
            </a:extLst>
          </p:cNvPr>
          <p:cNvSpPr>
            <a:spLocks noGrp="1"/>
          </p:cNvSpPr>
          <p:nvPr>
            <p:ph type="title"/>
          </p:nvPr>
        </p:nvSpPr>
        <p:spPr/>
        <p:txBody>
          <a:bodyPr/>
          <a:lstStyle/>
          <a:p>
            <a:r>
              <a:rPr lang="en-GB" dirty="0"/>
              <a:t>Introduction </a:t>
            </a:r>
          </a:p>
        </p:txBody>
      </p:sp>
      <p:sp>
        <p:nvSpPr>
          <p:cNvPr id="17" name="TextBox 16">
            <a:extLst>
              <a:ext uri="{FF2B5EF4-FFF2-40B4-BE49-F238E27FC236}">
                <a16:creationId xmlns:a16="http://schemas.microsoft.com/office/drawing/2014/main" id="{28F38A5B-4F64-4BFF-A3B6-2DB6FEECA1A9}"/>
              </a:ext>
            </a:extLst>
          </p:cNvPr>
          <p:cNvSpPr txBox="1"/>
          <p:nvPr/>
        </p:nvSpPr>
        <p:spPr>
          <a:xfrm>
            <a:off x="422591" y="3173232"/>
            <a:ext cx="1542679" cy="338554"/>
          </a:xfrm>
          <a:prstGeom prst="rect">
            <a:avLst/>
          </a:prstGeom>
          <a:noFill/>
        </p:spPr>
        <p:txBody>
          <a:bodyPr wrap="square" lIns="0" tIns="0" rIns="0" bIns="0" rtlCol="0">
            <a:spAutoFit/>
          </a:bodyPr>
          <a:lstStyle/>
          <a:p>
            <a:r>
              <a:rPr lang="en-GB" sz="1100" b="1" dirty="0">
                <a:solidFill>
                  <a:schemeClr val="bg1"/>
                </a:solidFill>
                <a:latin typeface="Arial" panose="020B0604020202020204" pitchFamily="34" charset="0"/>
                <a:cs typeface="Arial" panose="020B0604020202020204" pitchFamily="34" charset="0"/>
              </a:rPr>
              <a:t>Niall Dickson</a:t>
            </a:r>
          </a:p>
          <a:p>
            <a:r>
              <a:rPr lang="en-GB" sz="1100" dirty="0">
                <a:solidFill>
                  <a:schemeClr val="bg1"/>
                </a:solidFill>
                <a:latin typeface="Arial" panose="020B0604020202020204" pitchFamily="34" charset="0"/>
                <a:cs typeface="Arial" panose="020B0604020202020204" pitchFamily="34" charset="0"/>
              </a:rPr>
              <a:t>Chairman</a:t>
            </a:r>
          </a:p>
        </p:txBody>
      </p:sp>
      <p:sp>
        <p:nvSpPr>
          <p:cNvPr id="18" name="TextBox 17">
            <a:extLst>
              <a:ext uri="{FF2B5EF4-FFF2-40B4-BE49-F238E27FC236}">
                <a16:creationId xmlns:a16="http://schemas.microsoft.com/office/drawing/2014/main" id="{F0EA2914-0490-4D1B-B374-20B1A8673FCE}"/>
              </a:ext>
            </a:extLst>
          </p:cNvPr>
          <p:cNvSpPr txBox="1"/>
          <p:nvPr/>
        </p:nvSpPr>
        <p:spPr>
          <a:xfrm>
            <a:off x="422591" y="5447040"/>
            <a:ext cx="1542679" cy="338554"/>
          </a:xfrm>
          <a:prstGeom prst="rect">
            <a:avLst/>
          </a:prstGeom>
          <a:noFill/>
        </p:spPr>
        <p:txBody>
          <a:bodyPr wrap="square" lIns="0" tIns="0" rIns="0" bIns="0" rtlCol="0">
            <a:spAutoFit/>
          </a:bodyPr>
          <a:lstStyle/>
          <a:p>
            <a:r>
              <a:rPr lang="en-GB" sz="1100" b="1" dirty="0">
                <a:solidFill>
                  <a:schemeClr val="bg1"/>
                </a:solidFill>
                <a:latin typeface="Arial" panose="020B0604020202020204" pitchFamily="34" charset="0"/>
                <a:cs typeface="Arial" panose="020B0604020202020204" pitchFamily="34" charset="0"/>
              </a:rPr>
              <a:t>Susan Acott</a:t>
            </a:r>
          </a:p>
          <a:p>
            <a:r>
              <a:rPr lang="en-GB" sz="1100" dirty="0">
                <a:solidFill>
                  <a:schemeClr val="bg1"/>
                </a:solidFill>
                <a:latin typeface="Arial" panose="020B0604020202020204" pitchFamily="34" charset="0"/>
                <a:cs typeface="Arial" panose="020B0604020202020204" pitchFamily="34" charset="0"/>
              </a:rPr>
              <a:t>Chief Executive</a:t>
            </a:r>
          </a:p>
        </p:txBody>
      </p:sp>
      <p:pic>
        <p:nvPicPr>
          <p:cNvPr id="4" name="Picture 3">
            <a:extLst>
              <a:ext uri="{FF2B5EF4-FFF2-40B4-BE49-F238E27FC236}">
                <a16:creationId xmlns:a16="http://schemas.microsoft.com/office/drawing/2014/main" id="{7F38EC5E-5205-4CD2-A8AB-C0B556D8E3C8}"/>
              </a:ext>
            </a:extLst>
          </p:cNvPr>
          <p:cNvPicPr>
            <a:picLocks noChangeAspect="1"/>
          </p:cNvPicPr>
          <p:nvPr/>
        </p:nvPicPr>
        <p:blipFill rotWithShape="1">
          <a:blip r:embed="rId3"/>
          <a:srcRect t="10010"/>
          <a:stretch/>
        </p:blipFill>
        <p:spPr>
          <a:xfrm>
            <a:off x="422591" y="1170432"/>
            <a:ext cx="1329030" cy="1997801"/>
          </a:xfrm>
          <a:prstGeom prst="rect">
            <a:avLst/>
          </a:prstGeom>
        </p:spPr>
      </p:pic>
    </p:spTree>
    <p:extLst>
      <p:ext uri="{BB962C8B-B14F-4D97-AF65-F5344CB8AC3E}">
        <p14:creationId xmlns:p14="http://schemas.microsoft.com/office/powerpoint/2010/main" val="940764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ent-Up Arrow 241">
            <a:extLst>
              <a:ext uri="{FF2B5EF4-FFF2-40B4-BE49-F238E27FC236}">
                <a16:creationId xmlns:a16="http://schemas.microsoft.com/office/drawing/2014/main" id="{AABA9E8F-C7F6-4A5B-90A1-C445DAC8F9E2}"/>
              </a:ext>
            </a:extLst>
          </p:cNvPr>
          <p:cNvSpPr/>
          <p:nvPr/>
        </p:nvSpPr>
        <p:spPr>
          <a:xfrm rot="10800000" flipH="1">
            <a:off x="6136596" y="2296401"/>
            <a:ext cx="2663998" cy="1007433"/>
          </a:xfrm>
          <a:prstGeom prst="bentUpArrow">
            <a:avLst>
              <a:gd name="adj1" fmla="val 18014"/>
              <a:gd name="adj2" fmla="val 20265"/>
              <a:gd name="adj3" fmla="val 31987"/>
            </a:avLst>
          </a:prstGeom>
          <a:solidFill>
            <a:srgbClr val="C8DA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4537">
              <a:defRPr/>
            </a:pPr>
            <a:endParaRPr lang="en-GB" sz="958" dirty="0">
              <a:solidFill>
                <a:prstClr val="white"/>
              </a:solidFill>
              <a:latin typeface="Calibri"/>
            </a:endParaRPr>
          </a:p>
        </p:txBody>
      </p:sp>
      <p:sp>
        <p:nvSpPr>
          <p:cNvPr id="30" name="Bent-Up Arrow 241">
            <a:extLst>
              <a:ext uri="{FF2B5EF4-FFF2-40B4-BE49-F238E27FC236}">
                <a16:creationId xmlns:a16="http://schemas.microsoft.com/office/drawing/2014/main" id="{95F3F52A-4FBE-4153-8D09-EBE60B1976D4}"/>
              </a:ext>
            </a:extLst>
          </p:cNvPr>
          <p:cNvSpPr/>
          <p:nvPr/>
        </p:nvSpPr>
        <p:spPr>
          <a:xfrm rot="10800000">
            <a:off x="179711" y="2296402"/>
            <a:ext cx="2663999" cy="1007433"/>
          </a:xfrm>
          <a:prstGeom prst="bentUpArrow">
            <a:avLst>
              <a:gd name="adj1" fmla="val 18014"/>
              <a:gd name="adj2" fmla="val 20265"/>
              <a:gd name="adj3" fmla="val 31987"/>
            </a:avLst>
          </a:prstGeom>
          <a:solidFill>
            <a:srgbClr val="C8DA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4537">
              <a:defRPr/>
            </a:pPr>
            <a:endParaRPr lang="en-GB" sz="958" dirty="0">
              <a:solidFill>
                <a:prstClr val="white"/>
              </a:solidFill>
              <a:latin typeface="Calibri"/>
            </a:endParaRPr>
          </a:p>
        </p:txBody>
      </p:sp>
      <p:sp>
        <p:nvSpPr>
          <p:cNvPr id="14" name="TextBox 13">
            <a:extLst>
              <a:ext uri="{FF2B5EF4-FFF2-40B4-BE49-F238E27FC236}">
                <a16:creationId xmlns:a16="http://schemas.microsoft.com/office/drawing/2014/main" id="{6E9065F9-7D39-4F1F-948E-70DEB64A2FD8}"/>
              </a:ext>
            </a:extLst>
          </p:cNvPr>
          <p:cNvSpPr txBox="1">
            <a:spLocks/>
          </p:cNvSpPr>
          <p:nvPr/>
        </p:nvSpPr>
        <p:spPr>
          <a:xfrm>
            <a:off x="300302" y="874301"/>
            <a:ext cx="2384841" cy="846386"/>
          </a:xfrm>
          <a:prstGeom prst="rect">
            <a:avLst/>
          </a:prstGeom>
          <a:noFill/>
        </p:spPr>
        <p:txBody>
          <a:bodyPr wrap="square" lIns="0" tIns="0" rIns="0" bIns="0" numCol="1" rtlCol="0">
            <a:spAutoFit/>
          </a:bodyPr>
          <a:lstStyle/>
          <a:p>
            <a:pPr fontAlgn="auto">
              <a:spcAft>
                <a:spcPts val="600"/>
              </a:spcAft>
            </a:pPr>
            <a:r>
              <a:rPr lang="en-GB" sz="1100" dirty="0">
                <a:latin typeface="Arial" panose="020B0604020202020204" pitchFamily="34" charset="0"/>
                <a:cs typeface="Arial" panose="020B0604020202020204" pitchFamily="34" charset="0"/>
              </a:rPr>
              <a:t>Our strategy deployment framework is used to assign a focused set of objectives to the Trust Executives, corporate teams and frontline creating clear focus. </a:t>
            </a:r>
          </a:p>
        </p:txBody>
      </p:sp>
      <p:sp>
        <p:nvSpPr>
          <p:cNvPr id="43" name="Freeform: Shape 42">
            <a:extLst>
              <a:ext uri="{FF2B5EF4-FFF2-40B4-BE49-F238E27FC236}">
                <a16:creationId xmlns:a16="http://schemas.microsoft.com/office/drawing/2014/main" id="{53968C4B-38A3-4EB1-89F0-C2CDFBA71E3F}"/>
              </a:ext>
            </a:extLst>
          </p:cNvPr>
          <p:cNvSpPr>
            <a:spLocks/>
          </p:cNvSpPr>
          <p:nvPr/>
        </p:nvSpPr>
        <p:spPr>
          <a:xfrm>
            <a:off x="243840" y="863565"/>
            <a:ext cx="2763565" cy="1422100"/>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A51C378D-57D0-4B59-A88A-FACAAD1674AE}"/>
              </a:ext>
            </a:extLst>
          </p:cNvPr>
          <p:cNvSpPr txBox="1"/>
          <p:nvPr/>
        </p:nvSpPr>
        <p:spPr bwMode="gray">
          <a:xfrm>
            <a:off x="3084763" y="2224394"/>
            <a:ext cx="3145087" cy="147861"/>
          </a:xfrm>
          <a:prstGeom prst="rect">
            <a:avLst/>
          </a:prstGeom>
          <a:noFill/>
        </p:spPr>
        <p:txBody>
          <a:bodyPr wrap="square" lIns="0" tIns="0" rIns="0" bIns="0" rtlCol="0">
            <a:spAutoFit/>
          </a:bodyPr>
          <a:lstStyle/>
          <a:p>
            <a:pPr marL="192952" indent="-192952" defTabSz="1094537">
              <a:lnSpc>
                <a:spcPts val="1160"/>
              </a:lnSpc>
              <a:spcBef>
                <a:spcPts val="332"/>
              </a:spcBef>
              <a:buFont typeface="+mj-lt"/>
              <a:buAutoNum type="arabicPeriod"/>
              <a:defRPr/>
            </a:pPr>
            <a:endParaRPr lang="en-CA" sz="958" dirty="0">
              <a:solidFill>
                <a:prstClr val="black"/>
              </a:solidFill>
              <a:latin typeface="Calibri"/>
            </a:endParaRPr>
          </a:p>
        </p:txBody>
      </p:sp>
      <p:sp>
        <p:nvSpPr>
          <p:cNvPr id="20" name="TextBox 122">
            <a:extLst>
              <a:ext uri="{FF2B5EF4-FFF2-40B4-BE49-F238E27FC236}">
                <a16:creationId xmlns:a16="http://schemas.microsoft.com/office/drawing/2014/main" id="{C09D6BE0-9364-498F-A628-DADC0D3A8E5F}"/>
              </a:ext>
            </a:extLst>
          </p:cNvPr>
          <p:cNvSpPr txBox="1">
            <a:spLocks/>
          </p:cNvSpPr>
          <p:nvPr/>
        </p:nvSpPr>
        <p:spPr bwMode="gray">
          <a:xfrm>
            <a:off x="3238511" y="3625214"/>
            <a:ext cx="2664956" cy="2078900"/>
          </a:xfrm>
          <a:prstGeom prst="rect">
            <a:avLst/>
          </a:prstGeom>
          <a:noFill/>
          <a:ln w="6350">
            <a:solidFill>
              <a:srgbClr val="0069B4"/>
            </a:solidFill>
          </a:ln>
        </p:spPr>
        <p:txBody>
          <a:bodyPr wrap="square" lIns="54610" tIns="54610" rIns="54610" bIns="54610" rtlCol="0">
            <a:noAutofit/>
          </a:bodyPr>
          <a:lstStyle/>
          <a:p>
            <a:pPr marL="0" lvl="2" defTabSz="1094537">
              <a:spcBef>
                <a:spcPts val="100"/>
              </a:spcBef>
              <a:spcAft>
                <a:spcPts val="200"/>
              </a:spcAft>
              <a:buClr>
                <a:prstClr val="black"/>
              </a:buClr>
              <a:buSzPct val="100000"/>
              <a:defRPr/>
            </a:pPr>
            <a:r>
              <a:rPr lang="en-GB" sz="1100" dirty="0">
                <a:solidFill>
                  <a:prstClr val="black"/>
                </a:solidFill>
                <a:cs typeface="Arial" pitchFamily="34" charset="0"/>
              </a:rPr>
              <a:t>Projects to address our priority issues working with our key partners. </a:t>
            </a:r>
          </a:p>
          <a:p>
            <a:pPr marL="0" lvl="2" defTabSz="1094537">
              <a:spcBef>
                <a:spcPts val="100"/>
              </a:spcBef>
              <a:spcAft>
                <a:spcPts val="200"/>
              </a:spcAft>
              <a:buClr>
                <a:prstClr val="black"/>
              </a:buClr>
              <a:buSzPct val="100000"/>
              <a:defRPr/>
            </a:pPr>
            <a:r>
              <a:rPr lang="en-GB" sz="1100" dirty="0">
                <a:solidFill>
                  <a:prstClr val="black"/>
                </a:solidFill>
                <a:cs typeface="Arial" pitchFamily="34" charset="0"/>
              </a:rPr>
              <a:t>Delivered through 5 workstreams:</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CA" sz="1100" dirty="0"/>
              <a:t>Maternity </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Infection prevention and control (IPC)</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Adult Safeguarding</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Governance </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Urgent and Emergency Care (UEC)</a:t>
            </a:r>
          </a:p>
          <a:p>
            <a:pPr marL="180000" lvl="2" indent="-180000" fontAlgn="base">
              <a:spcBef>
                <a:spcPts val="100"/>
              </a:spcBef>
              <a:spcAft>
                <a:spcPts val="200"/>
              </a:spcAft>
              <a:buClr>
                <a:prstClr val="black"/>
              </a:buClr>
              <a:buSzPct val="100000"/>
              <a:buFont typeface="Arial" panose="020B0604020202020204" pitchFamily="34" charset="0"/>
              <a:buChar char="•"/>
              <a:defRPr/>
            </a:pPr>
            <a:endParaRPr lang="en-CA" sz="1100" dirty="0"/>
          </a:p>
        </p:txBody>
      </p:sp>
      <p:sp>
        <p:nvSpPr>
          <p:cNvPr id="19" name="Rectangle 121">
            <a:extLst>
              <a:ext uri="{FF2B5EF4-FFF2-40B4-BE49-F238E27FC236}">
                <a16:creationId xmlns:a16="http://schemas.microsoft.com/office/drawing/2014/main" id="{5CC31A20-9DBD-45E5-8A0C-A74E9255B162}"/>
              </a:ext>
            </a:extLst>
          </p:cNvPr>
          <p:cNvSpPr>
            <a:spLocks/>
          </p:cNvSpPr>
          <p:nvPr/>
        </p:nvSpPr>
        <p:spPr bwMode="gray">
          <a:xfrm>
            <a:off x="3238511" y="3304514"/>
            <a:ext cx="2664956" cy="320700"/>
          </a:xfrm>
          <a:prstGeom prst="rect">
            <a:avLst/>
          </a:prstGeom>
          <a:solidFill>
            <a:srgbClr val="0072C6"/>
          </a:solidFill>
          <a:ln w="6350">
            <a:solidFill>
              <a:srgbClr val="0072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827" tIns="0" rIns="80827" bIns="0" rtlCol="0" anchor="ctr"/>
          <a:lstStyle/>
          <a:p>
            <a:pPr algn="ctr" defTabSz="1094537">
              <a:defRPr/>
            </a:pPr>
            <a:r>
              <a:rPr lang="en-CA" sz="1100" b="1" dirty="0">
                <a:solidFill>
                  <a:prstClr val="white"/>
                </a:solidFill>
                <a:cs typeface="Arial" pitchFamily="34" charset="0"/>
              </a:rPr>
              <a:t>Trust priority improvement projects</a:t>
            </a:r>
          </a:p>
        </p:txBody>
      </p:sp>
      <p:sp>
        <p:nvSpPr>
          <p:cNvPr id="24" name="TextBox 138">
            <a:extLst>
              <a:ext uri="{FF2B5EF4-FFF2-40B4-BE49-F238E27FC236}">
                <a16:creationId xmlns:a16="http://schemas.microsoft.com/office/drawing/2014/main" id="{888612F8-6E37-4922-8C41-568B26B9C7DA}"/>
              </a:ext>
            </a:extLst>
          </p:cNvPr>
          <p:cNvSpPr txBox="1">
            <a:spLocks/>
          </p:cNvSpPr>
          <p:nvPr/>
        </p:nvSpPr>
        <p:spPr bwMode="gray">
          <a:xfrm>
            <a:off x="6074159" y="3625214"/>
            <a:ext cx="2664956" cy="2078900"/>
          </a:xfrm>
          <a:prstGeom prst="rect">
            <a:avLst/>
          </a:prstGeom>
          <a:noFill/>
          <a:ln w="6350">
            <a:solidFill>
              <a:srgbClr val="0069B4"/>
            </a:solidFill>
          </a:ln>
        </p:spPr>
        <p:txBody>
          <a:bodyPr wrap="square" lIns="54610" tIns="54610" rIns="54610" bIns="54610" rtlCol="0">
            <a:noAutofit/>
          </a:bodyPr>
          <a:lstStyle/>
          <a:p>
            <a:pPr marL="0" lvl="2" defTabSz="1094537">
              <a:spcBef>
                <a:spcPts val="100"/>
              </a:spcBef>
              <a:spcAft>
                <a:spcPts val="200"/>
              </a:spcAft>
              <a:buClr>
                <a:prstClr val="black"/>
              </a:buClr>
              <a:buSzPct val="100000"/>
              <a:defRPr/>
            </a:pPr>
            <a:r>
              <a:rPr lang="en-GB" sz="1100" dirty="0">
                <a:solidFill>
                  <a:prstClr val="black"/>
                </a:solidFill>
                <a:cs typeface="Calibri" panose="020F0502020204030204" pitchFamily="34" charset="0"/>
              </a:rPr>
              <a:t>“Focus the Organisational Energy to align clinical and operational daily bottom up improvement efforts”</a:t>
            </a:r>
            <a:endParaRPr lang="en-GB" sz="1100" dirty="0">
              <a:solidFill>
                <a:prstClr val="black"/>
              </a:solidFill>
              <a:cs typeface="Arial" pitchFamily="34" charset="0"/>
            </a:endParaRP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Performance managed through Ward to Board integrated scorecard and performance management system</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Improvements driven through daily continuous improvement</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GB" sz="1100" dirty="0"/>
              <a:t>Examples of bottom up improvement include reducing falls and improving theatre capacity</a:t>
            </a:r>
          </a:p>
        </p:txBody>
      </p:sp>
      <p:sp>
        <p:nvSpPr>
          <p:cNvPr id="25" name="Rectangle 139">
            <a:extLst>
              <a:ext uri="{FF2B5EF4-FFF2-40B4-BE49-F238E27FC236}">
                <a16:creationId xmlns:a16="http://schemas.microsoft.com/office/drawing/2014/main" id="{0D635F3B-E682-45B0-98FF-AA293EEA8D04}"/>
              </a:ext>
            </a:extLst>
          </p:cNvPr>
          <p:cNvSpPr>
            <a:spLocks/>
          </p:cNvSpPr>
          <p:nvPr/>
        </p:nvSpPr>
        <p:spPr bwMode="gray">
          <a:xfrm>
            <a:off x="6074159" y="3304514"/>
            <a:ext cx="2664956" cy="320700"/>
          </a:xfrm>
          <a:prstGeom prst="rect">
            <a:avLst/>
          </a:prstGeom>
          <a:solidFill>
            <a:srgbClr val="0072C6"/>
          </a:solidFill>
          <a:ln w="6350">
            <a:solidFill>
              <a:srgbClr val="0072C6"/>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827" tIns="0" rIns="80827" bIns="0" rtlCol="0" anchor="ctr"/>
          <a:lstStyle/>
          <a:p>
            <a:pPr algn="ctr" defTabSz="1094537">
              <a:defRPr/>
            </a:pPr>
            <a:r>
              <a:rPr lang="en-US" sz="1100" b="1" dirty="0">
                <a:solidFill>
                  <a:prstClr val="white"/>
                </a:solidFill>
                <a:cs typeface="Calibri" panose="020F0502020204030204" pitchFamily="34" charset="0"/>
              </a:rPr>
              <a:t>We Care system</a:t>
            </a:r>
          </a:p>
        </p:txBody>
      </p:sp>
      <p:sp>
        <p:nvSpPr>
          <p:cNvPr id="28" name="TextBox 165">
            <a:extLst>
              <a:ext uri="{FF2B5EF4-FFF2-40B4-BE49-F238E27FC236}">
                <a16:creationId xmlns:a16="http://schemas.microsoft.com/office/drawing/2014/main" id="{6B68D233-AC2D-43C9-82F0-10F8E132D911}"/>
              </a:ext>
            </a:extLst>
          </p:cNvPr>
          <p:cNvSpPr txBox="1">
            <a:spLocks/>
          </p:cNvSpPr>
          <p:nvPr/>
        </p:nvSpPr>
        <p:spPr>
          <a:xfrm>
            <a:off x="402862" y="3625214"/>
            <a:ext cx="2664956" cy="2078900"/>
          </a:xfrm>
          <a:prstGeom prst="rect">
            <a:avLst/>
          </a:prstGeom>
          <a:noFill/>
          <a:ln w="6350">
            <a:solidFill>
              <a:srgbClr val="0069B4"/>
            </a:solidFill>
          </a:ln>
        </p:spPr>
        <p:txBody>
          <a:bodyPr wrap="square" lIns="54610" tIns="54610" rIns="54610" bIns="54610" rtlCol="0">
            <a:noAutofit/>
          </a:bodyPr>
          <a:lstStyle/>
          <a:p>
            <a:pPr defTabSz="1094537">
              <a:spcBef>
                <a:spcPts val="100"/>
              </a:spcBef>
              <a:spcAft>
                <a:spcPts val="200"/>
              </a:spcAft>
              <a:defRPr/>
            </a:pPr>
            <a:r>
              <a:rPr lang="en-GB" sz="1100" dirty="0">
                <a:solidFill>
                  <a:prstClr val="black"/>
                </a:solidFill>
              </a:rPr>
              <a:t>“Must do, can’t fail” long term strategic transformation programmes over 3-5 years.</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CA" sz="1100" dirty="0"/>
              <a:t>We Care</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CA" sz="1100" dirty="0"/>
              <a:t>Sustained access</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CA" sz="1100" dirty="0"/>
              <a:t>System integration (PCBC for NHSE/I, stroke, ICP/ICS, cancer centre, vascular/IR, pathology, T3, KCR)</a:t>
            </a:r>
          </a:p>
          <a:p>
            <a:pPr marL="180000" lvl="2" indent="-180000" fontAlgn="base">
              <a:spcBef>
                <a:spcPts val="100"/>
              </a:spcBef>
              <a:spcAft>
                <a:spcPts val="200"/>
              </a:spcAft>
              <a:buClr>
                <a:prstClr val="black"/>
              </a:buClr>
              <a:buSzPct val="100000"/>
              <a:buFont typeface="Arial" panose="020B0604020202020204" pitchFamily="34" charset="0"/>
              <a:buChar char="•"/>
              <a:defRPr/>
            </a:pPr>
            <a:r>
              <a:rPr lang="en-CA" sz="1100" dirty="0"/>
              <a:t>Proactive, Empowered and Engaged Culture</a:t>
            </a:r>
          </a:p>
        </p:txBody>
      </p:sp>
      <p:sp>
        <p:nvSpPr>
          <p:cNvPr id="32" name="Rectangle 169">
            <a:extLst>
              <a:ext uri="{FF2B5EF4-FFF2-40B4-BE49-F238E27FC236}">
                <a16:creationId xmlns:a16="http://schemas.microsoft.com/office/drawing/2014/main" id="{C86EF601-EFE9-404F-B7F5-0AED28629F86}"/>
              </a:ext>
            </a:extLst>
          </p:cNvPr>
          <p:cNvSpPr>
            <a:spLocks/>
          </p:cNvSpPr>
          <p:nvPr/>
        </p:nvSpPr>
        <p:spPr bwMode="gray">
          <a:xfrm>
            <a:off x="402862" y="3304514"/>
            <a:ext cx="2664956" cy="320700"/>
          </a:xfrm>
          <a:prstGeom prst="rect">
            <a:avLst/>
          </a:prstGeom>
          <a:solidFill>
            <a:srgbClr val="0072C6"/>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0827" tIns="0" rIns="80827" bIns="0" rtlCol="0" anchor="ctr"/>
          <a:lstStyle/>
          <a:p>
            <a:pPr algn="ctr" defTabSz="1094537">
              <a:defRPr/>
            </a:pPr>
            <a:r>
              <a:rPr lang="en-CA" sz="1100" b="1" dirty="0">
                <a:solidFill>
                  <a:prstClr val="white"/>
                </a:solidFill>
              </a:rPr>
              <a:t>Trust Strategic Initiatives</a:t>
            </a:r>
          </a:p>
        </p:txBody>
      </p:sp>
      <p:pic>
        <p:nvPicPr>
          <p:cNvPr id="3" name="Picture 2">
            <a:extLst>
              <a:ext uri="{FF2B5EF4-FFF2-40B4-BE49-F238E27FC236}">
                <a16:creationId xmlns:a16="http://schemas.microsoft.com/office/drawing/2014/main" id="{7731EDF2-4A04-4EF8-9936-4E860D7659A9}"/>
              </a:ext>
            </a:extLst>
          </p:cNvPr>
          <p:cNvPicPr>
            <a:picLocks noChangeAspect="1"/>
          </p:cNvPicPr>
          <p:nvPr/>
        </p:nvPicPr>
        <p:blipFill>
          <a:blip r:embed="rId3"/>
          <a:stretch>
            <a:fillRect/>
          </a:stretch>
        </p:blipFill>
        <p:spPr>
          <a:xfrm>
            <a:off x="2906147" y="1219852"/>
            <a:ext cx="3425710" cy="2001348"/>
          </a:xfrm>
          <a:prstGeom prst="rect">
            <a:avLst/>
          </a:prstGeom>
        </p:spPr>
      </p:pic>
      <p:sp>
        <p:nvSpPr>
          <p:cNvPr id="6" name="Rectangle 5">
            <a:extLst>
              <a:ext uri="{FF2B5EF4-FFF2-40B4-BE49-F238E27FC236}">
                <a16:creationId xmlns:a16="http://schemas.microsoft.com/office/drawing/2014/main" id="{B8B4AEDD-C1E3-48C7-B00B-FC071FEB6C53}"/>
              </a:ext>
            </a:extLst>
          </p:cNvPr>
          <p:cNvSpPr/>
          <p:nvPr/>
        </p:nvSpPr>
        <p:spPr>
          <a:xfrm>
            <a:off x="2936746" y="5880792"/>
            <a:ext cx="3159254" cy="452484"/>
          </a:xfrm>
          <a:prstGeom prst="rect">
            <a:avLst/>
          </a:prstGeom>
          <a:solidFill>
            <a:srgbClr val="1EB6EB"/>
          </a:solidFill>
          <a:ln>
            <a:solidFill>
              <a:srgbClr val="1EB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Reporting to the Improvement Steering Group, the Trust Board and oversight committees </a:t>
            </a:r>
          </a:p>
        </p:txBody>
      </p:sp>
      <p:cxnSp>
        <p:nvCxnSpPr>
          <p:cNvPr id="9" name="Straight Arrow Connector 8">
            <a:extLst>
              <a:ext uri="{FF2B5EF4-FFF2-40B4-BE49-F238E27FC236}">
                <a16:creationId xmlns:a16="http://schemas.microsoft.com/office/drawing/2014/main" id="{C93A5656-6F52-4317-A813-DA55B81AB9F2}"/>
              </a:ext>
            </a:extLst>
          </p:cNvPr>
          <p:cNvCxnSpPr>
            <a:cxnSpLocks/>
          </p:cNvCxnSpPr>
          <p:nvPr/>
        </p:nvCxnSpPr>
        <p:spPr>
          <a:xfrm>
            <a:off x="4516373" y="5689335"/>
            <a:ext cx="0" cy="187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8E6612A9-B732-4759-B3C5-5D75CA3C2BF6}"/>
              </a:ext>
            </a:extLst>
          </p:cNvPr>
          <p:cNvSpPr>
            <a:spLocks noGrp="1"/>
          </p:cNvSpPr>
          <p:nvPr>
            <p:ph type="title"/>
          </p:nvPr>
        </p:nvSpPr>
        <p:spPr>
          <a:xfrm>
            <a:off x="250826" y="188914"/>
            <a:ext cx="7253060" cy="576262"/>
          </a:xfrm>
        </p:spPr>
        <p:txBody>
          <a:bodyPr>
            <a:normAutofit/>
          </a:bodyPr>
          <a:lstStyle/>
          <a:p>
            <a:r>
              <a:rPr lang="en-US" dirty="0"/>
              <a:t>How ‘We Care’ will monitor and deliver our improvement</a:t>
            </a:r>
          </a:p>
        </p:txBody>
      </p:sp>
    </p:spTree>
    <p:extLst>
      <p:ext uri="{BB962C8B-B14F-4D97-AF65-F5344CB8AC3E}">
        <p14:creationId xmlns:p14="http://schemas.microsoft.com/office/powerpoint/2010/main" val="2938597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E9065F9-7D39-4F1F-948E-70DEB64A2FD8}"/>
              </a:ext>
            </a:extLst>
          </p:cNvPr>
          <p:cNvSpPr txBox="1">
            <a:spLocks/>
          </p:cNvSpPr>
          <p:nvPr/>
        </p:nvSpPr>
        <p:spPr>
          <a:xfrm>
            <a:off x="300302" y="1124744"/>
            <a:ext cx="8376154" cy="1763599"/>
          </a:xfrm>
          <a:prstGeom prst="rect">
            <a:avLst/>
          </a:prstGeom>
          <a:noFill/>
        </p:spPr>
        <p:txBody>
          <a:bodyPr wrap="square" lIns="0" tIns="0" rIns="0" bIns="0" numCol="2" rtlCol="0">
            <a:noAutofit/>
          </a:bodyPr>
          <a:lstStyle/>
          <a:p>
            <a:pPr marL="180000" indent="-180000" fontAlgn="auto">
              <a:lnSpc>
                <a:spcPct val="95000"/>
              </a:lnSpc>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Each improvement workstream will have an Executive Lead, responsible for overseeing the delivery of the workstream improvement plan actions</a:t>
            </a:r>
          </a:p>
          <a:p>
            <a:pPr marL="180000" indent="-180000" fontAlgn="auto">
              <a:lnSpc>
                <a:spcPct val="95000"/>
              </a:lnSpc>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Completed actions will be supported by evidence, verified by Trust representatives independent of the improvement workstream, who have the relevant subject matter expertise</a:t>
            </a:r>
          </a:p>
          <a:p>
            <a:pPr marL="180000" indent="-180000" fontAlgn="auto">
              <a:lnSpc>
                <a:spcPct val="95000"/>
              </a:lnSpc>
              <a:spcAft>
                <a:spcPts val="400"/>
              </a:spcAft>
              <a:buFont typeface="Arial" panose="020B0604020202020204" pitchFamily="34" charset="0"/>
              <a:buChar char="•"/>
            </a:pPr>
            <a:r>
              <a:rPr lang="en-US" sz="1100" spc="-20" dirty="0">
                <a:latin typeface="Arial" panose="020B0604020202020204" pitchFamily="34" charset="0"/>
                <a:cs typeface="Arial" panose="020B0604020202020204" pitchFamily="34" charset="0"/>
              </a:rPr>
              <a:t>The impact of completed actions will be linked to metrics or qualitative examples of changes in cultural behaviour or ways of working and wherever possible capture the impact on patient experience. </a:t>
            </a:r>
          </a:p>
          <a:p>
            <a:pPr marL="180000" indent="-180000" fontAlgn="auto">
              <a:lnSpc>
                <a:spcPct val="95000"/>
              </a:lnSpc>
              <a:spcAft>
                <a:spcPts val="400"/>
              </a:spcAft>
              <a:buFont typeface="Arial" panose="020B0604020202020204" pitchFamily="34" charset="0"/>
              <a:buChar char="•"/>
            </a:pPr>
            <a:r>
              <a:rPr lang="en-US" sz="1100" spc="-20" dirty="0">
                <a:latin typeface="Arial" panose="020B0604020202020204" pitchFamily="34" charset="0"/>
                <a:cs typeface="Arial" panose="020B0604020202020204" pitchFamily="34" charset="0"/>
              </a:rPr>
              <a:t>The programme management office (PMO) will support the improvement workstreams with progress tracking and monthly reporting</a:t>
            </a:r>
          </a:p>
          <a:p>
            <a:pPr marL="180000" indent="-180000" fontAlgn="auto">
              <a:lnSpc>
                <a:spcPct val="95000"/>
              </a:lnSpc>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Each workstream will produce a monthly report to internal and external oversight committees </a:t>
            </a:r>
          </a:p>
          <a:p>
            <a:pPr marL="180000" indent="-180000" fontAlgn="auto">
              <a:lnSpc>
                <a:spcPct val="95000"/>
              </a:lnSpc>
              <a:spcAft>
                <a:spcPts val="400"/>
              </a:spcAft>
              <a:buFont typeface="Arial" panose="020B0604020202020204" pitchFamily="34" charset="0"/>
              <a:buChar char="•"/>
            </a:pPr>
            <a:r>
              <a:rPr lang="en-US" sz="1100" dirty="0">
                <a:latin typeface="Arial" panose="020B0604020202020204" pitchFamily="34" charset="0"/>
                <a:cs typeface="Arial" panose="020B0604020202020204" pitchFamily="34" charset="0"/>
              </a:rPr>
              <a:t>Improvement Steering Group, chaired by the Chief Executive, will oversee implementation of the Trust’s Improvement Plan, approving monthly reporting to the Trust Board and external oversight committees. </a:t>
            </a:r>
            <a:r>
              <a:rPr lang="en-US" sz="1100" b="1" dirty="0">
                <a:latin typeface="Arial" panose="020B0604020202020204" pitchFamily="34" charset="0"/>
                <a:cs typeface="Arial" panose="020B0604020202020204" pitchFamily="34" charset="0"/>
              </a:rPr>
              <a:t>This governance system is summarised in the graphic below. </a:t>
            </a:r>
          </a:p>
        </p:txBody>
      </p:sp>
      <p:pic>
        <p:nvPicPr>
          <p:cNvPr id="2" name="Picture 1">
            <a:extLst>
              <a:ext uri="{FF2B5EF4-FFF2-40B4-BE49-F238E27FC236}">
                <a16:creationId xmlns:a16="http://schemas.microsoft.com/office/drawing/2014/main" id="{A0111271-1171-4F67-AB0D-5AE1D8335395}"/>
              </a:ext>
            </a:extLst>
          </p:cNvPr>
          <p:cNvPicPr>
            <a:picLocks noChangeAspect="1"/>
          </p:cNvPicPr>
          <p:nvPr/>
        </p:nvPicPr>
        <p:blipFill>
          <a:blip r:embed="rId3"/>
          <a:stretch>
            <a:fillRect/>
          </a:stretch>
        </p:blipFill>
        <p:spPr>
          <a:xfrm>
            <a:off x="1207134" y="2990545"/>
            <a:ext cx="6729731" cy="3411527"/>
          </a:xfrm>
          <a:prstGeom prst="rect">
            <a:avLst/>
          </a:prstGeom>
          <a:ln>
            <a:solidFill>
              <a:schemeClr val="bg1"/>
            </a:solidFill>
          </a:ln>
        </p:spPr>
      </p:pic>
      <p:sp>
        <p:nvSpPr>
          <p:cNvPr id="43" name="Freeform: Shape 42">
            <a:extLst>
              <a:ext uri="{FF2B5EF4-FFF2-40B4-BE49-F238E27FC236}">
                <a16:creationId xmlns:a16="http://schemas.microsoft.com/office/drawing/2014/main" id="{53968C4B-38A3-4EB1-89F0-C2CDFBA71E3F}"/>
              </a:ext>
            </a:extLst>
          </p:cNvPr>
          <p:cNvSpPr>
            <a:spLocks/>
          </p:cNvSpPr>
          <p:nvPr/>
        </p:nvSpPr>
        <p:spPr>
          <a:xfrm>
            <a:off x="243840" y="1022542"/>
            <a:ext cx="8436996" cy="1865801"/>
          </a:xfrm>
          <a:custGeom>
            <a:avLst/>
            <a:gdLst>
              <a:gd name="connsiteX0" fmla="*/ 0 w 4099560"/>
              <a:gd name="connsiteY0" fmla="*/ 2194560 h 2194560"/>
              <a:gd name="connsiteX1" fmla="*/ 0 w 4099560"/>
              <a:gd name="connsiteY1" fmla="*/ 0 h 2194560"/>
              <a:gd name="connsiteX2" fmla="*/ 4099560 w 4099560"/>
              <a:gd name="connsiteY2" fmla="*/ 0 h 2194560"/>
            </a:gdLst>
            <a:ahLst/>
            <a:cxnLst>
              <a:cxn ang="0">
                <a:pos x="connsiteX0" y="connsiteY0"/>
              </a:cxn>
              <a:cxn ang="0">
                <a:pos x="connsiteX1" y="connsiteY1"/>
              </a:cxn>
              <a:cxn ang="0">
                <a:pos x="connsiteX2" y="connsiteY2"/>
              </a:cxn>
            </a:cxnLst>
            <a:rect l="l" t="t" r="r" b="b"/>
            <a:pathLst>
              <a:path w="4099560" h="2194560">
                <a:moveTo>
                  <a:pt x="0" y="2194560"/>
                </a:moveTo>
                <a:lnTo>
                  <a:pt x="0" y="0"/>
                </a:lnTo>
                <a:lnTo>
                  <a:pt x="4099560" y="0"/>
                </a:lnTo>
              </a:path>
            </a:pathLst>
          </a:custGeom>
          <a:noFill/>
          <a:ln w="6350">
            <a:solidFill>
              <a:srgbClr val="0072C6"/>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C3656D3E-CA3D-45ED-ABD4-A84BEF9DA31A}"/>
              </a:ext>
            </a:extLst>
          </p:cNvPr>
          <p:cNvSpPr>
            <a:spLocks noGrp="1"/>
          </p:cNvSpPr>
          <p:nvPr>
            <p:ph type="title"/>
          </p:nvPr>
        </p:nvSpPr>
        <p:spPr/>
        <p:txBody>
          <a:bodyPr>
            <a:normAutofit/>
          </a:bodyPr>
          <a:lstStyle/>
          <a:p>
            <a:r>
              <a:rPr lang="en-US" dirty="0"/>
              <a:t>Governance of Trusts Priority Improvement Projects</a:t>
            </a:r>
          </a:p>
        </p:txBody>
      </p:sp>
    </p:spTree>
    <p:extLst>
      <p:ext uri="{BB962C8B-B14F-4D97-AF65-F5344CB8AC3E}">
        <p14:creationId xmlns:p14="http://schemas.microsoft.com/office/powerpoint/2010/main" val="2287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33E67-D4E8-4B62-8C31-DB801289D8E6}"/>
              </a:ext>
            </a:extLst>
          </p:cNvPr>
          <p:cNvSpPr>
            <a:spLocks noGrp="1"/>
          </p:cNvSpPr>
          <p:nvPr>
            <p:ph type="title"/>
          </p:nvPr>
        </p:nvSpPr>
        <p:spPr>
          <a:xfrm>
            <a:off x="250826" y="188914"/>
            <a:ext cx="6599680" cy="576262"/>
          </a:xfrm>
        </p:spPr>
        <p:txBody>
          <a:bodyPr>
            <a:normAutofit fontScale="90000"/>
          </a:bodyPr>
          <a:lstStyle/>
          <a:p>
            <a:r>
              <a:rPr lang="en-US" dirty="0"/>
              <a:t>An improvement plan to tackle challenges we have faced</a:t>
            </a:r>
          </a:p>
        </p:txBody>
      </p:sp>
      <p:sp>
        <p:nvSpPr>
          <p:cNvPr id="8" name="TextBox 7">
            <a:extLst>
              <a:ext uri="{FF2B5EF4-FFF2-40B4-BE49-F238E27FC236}">
                <a16:creationId xmlns:a16="http://schemas.microsoft.com/office/drawing/2014/main" id="{F96D4725-10C4-472D-8E5E-0C1811644AD8}"/>
              </a:ext>
            </a:extLst>
          </p:cNvPr>
          <p:cNvSpPr txBox="1">
            <a:spLocks/>
          </p:cNvSpPr>
          <p:nvPr/>
        </p:nvSpPr>
        <p:spPr>
          <a:xfrm>
            <a:off x="250826" y="1050893"/>
            <a:ext cx="8408543" cy="5386090"/>
          </a:xfrm>
          <a:prstGeom prst="rect">
            <a:avLst/>
          </a:prstGeom>
          <a:noFill/>
        </p:spPr>
        <p:txBody>
          <a:bodyPr wrap="square" lIns="0" tIns="0" rIns="0" bIns="0" rtlCol="0">
            <a:spAutoFit/>
          </a:bodyPr>
          <a:lstStyle/>
          <a:p>
            <a:r>
              <a:rPr lang="en-GB" sz="1000" dirty="0"/>
              <a:t>East Kent Hospitals achieved University Hospital status in 2007 and became a foundation trust in 2009. Developments in services such as kidney care, earned the Trust a nationally-recognised reputation for delivering a number of high-quality specialist services. Yet the Trust has been through a challenging period in its history, in 2014 requiring support under “special measures” which provides increased levels of oversight and support from national and regional NHS teams to enable improvement.</a:t>
            </a:r>
          </a:p>
          <a:p>
            <a:endParaRPr lang="en-GB" sz="1000" dirty="0"/>
          </a:p>
          <a:p>
            <a:r>
              <a:rPr lang="en-GB" sz="1000" dirty="0"/>
              <a:t>The Trust’s Care Quality Commission (CQC) rating was upgraded in 2015 from “inadequate” to “requires improvement” as a result of “big steps forward” witnessed by the CQC. The Trust remained in special measures to allow more time to fully embed the improvements and in 2016 the Chief Inspector of Hospitals recommended that the Trust be taken out of special measures as a result of “further significant improvements” for local patients. This took place in March 2017, although the Trust remained in special measures to receive support to stabilise its finances.</a:t>
            </a:r>
          </a:p>
          <a:p>
            <a:endParaRPr lang="en-GB" sz="1000" dirty="0"/>
          </a:p>
          <a:p>
            <a:r>
              <a:rPr lang="en-GB" sz="1000" dirty="0"/>
              <a:t>Annual CQC inspections between 2015 and 2018 found areas of significant improvement and a number of areas of outstanding practice and innovation, for example, simulation training in maternity services, our use of technology, matron-led service changes and the launch of quality improvement “hubs”, led by front-line staff on each site. The dedication and caring nature of the Trust’s staff and areas of improved culture and leadership were also emphasised.</a:t>
            </a:r>
          </a:p>
          <a:p>
            <a:endParaRPr lang="en-GB" sz="1000" dirty="0"/>
          </a:p>
          <a:p>
            <a:r>
              <a:rPr lang="en-GB" sz="1000" dirty="0"/>
              <a:t>But the reports have continued to highlight areas where the Trust has still needed to make progress and this has also been the case in reports into individual services, for example, in children’s inpatient services following an inspection of the service in 2018; in maternity triage and day care following an inspection in January 2020, which also highlighted a number of improvements; in the emergency departments after an inspection in March 2020 and in infection prevention and control (IPC) practices following a focussed inspection in August 2020. The Trust has significantly improved its IPC performance by carrying out an extensive review of its IPC policies, processes and training.</a:t>
            </a:r>
          </a:p>
          <a:p>
            <a:endParaRPr lang="en-GB" sz="1000" dirty="0"/>
          </a:p>
          <a:p>
            <a:r>
              <a:rPr lang="en-GB" sz="1000" dirty="0"/>
              <a:t>The Trust has particular challenges for example its rural and coastal location in terms of recruitment; services spread across a number of sites leading to stretched rotas, an ageing estate and longer waiting lists than we would like. The Kent and Medway Medical School, long-term clinical strategy, innovation and research and rural strategy all aim to address these challenges.</a:t>
            </a:r>
          </a:p>
          <a:p>
            <a:endParaRPr lang="en-GB" sz="1000" dirty="0"/>
          </a:p>
          <a:p>
            <a:r>
              <a:rPr lang="en-GB" sz="1000" dirty="0"/>
              <a:t>We are also determined to continue to transform our maternity service into an excellent one for the 6,500 women and families who give birth every year. We are deeply sorry and apologise unreservedly for our failures which resulted in the death of baby Harry Richford in 2017, and to the other families we have failed by not providing the right care. We are working with some of the leading maternity experts in the country and are working closely with the independent investigation into maternity services in East Kent.  </a:t>
            </a:r>
          </a:p>
          <a:p>
            <a:endParaRPr lang="en-GB" sz="1000" dirty="0"/>
          </a:p>
          <a:p>
            <a:r>
              <a:rPr lang="en-GB" sz="1000" dirty="0"/>
              <a:t>We have made significant improvements, particularly in areas which have benefitted from intense focus and investment. Some of those areas are described in the following pages. But we know we have much more to do. This improvement plan describes how we will focus on the changes that will make the biggest difference to our patients. We will also continue to seek the long-term investment needed to transform acute hospital care across East Kent, as set out in our strategy Transforming Health and Social Care in East Kent.</a:t>
            </a:r>
          </a:p>
        </p:txBody>
      </p:sp>
    </p:spTree>
    <p:extLst>
      <p:ext uri="{BB962C8B-B14F-4D97-AF65-F5344CB8AC3E}">
        <p14:creationId xmlns:p14="http://schemas.microsoft.com/office/powerpoint/2010/main" val="109663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36D6B7-F9E5-42F1-BCCE-44FC9A648EB1}"/>
              </a:ext>
            </a:extLst>
          </p:cNvPr>
          <p:cNvSpPr>
            <a:spLocks noGrp="1"/>
          </p:cNvSpPr>
          <p:nvPr>
            <p:ph type="title"/>
          </p:nvPr>
        </p:nvSpPr>
        <p:spPr/>
        <p:txBody>
          <a:bodyPr>
            <a:noAutofit/>
          </a:bodyPr>
          <a:lstStyle/>
          <a:p>
            <a:r>
              <a:rPr lang="en-US" dirty="0"/>
              <a:t>Stories of success</a:t>
            </a:r>
            <a:br>
              <a:rPr lang="en-US" dirty="0"/>
            </a:br>
            <a:r>
              <a:rPr lang="en-US" sz="1400" dirty="0">
                <a:solidFill>
                  <a:srgbClr val="1EB6EB"/>
                </a:solidFill>
              </a:rPr>
              <a:t>Orthopaedics</a:t>
            </a:r>
          </a:p>
        </p:txBody>
      </p:sp>
      <p:sp>
        <p:nvSpPr>
          <p:cNvPr id="9" name="TextBox 8">
            <a:extLst>
              <a:ext uri="{FF2B5EF4-FFF2-40B4-BE49-F238E27FC236}">
                <a16:creationId xmlns:a16="http://schemas.microsoft.com/office/drawing/2014/main" id="{2A558A75-713A-4AB3-994A-A5A22ABC7FAA}"/>
              </a:ext>
            </a:extLst>
          </p:cNvPr>
          <p:cNvSpPr txBox="1">
            <a:spLocks/>
          </p:cNvSpPr>
          <p:nvPr/>
        </p:nvSpPr>
        <p:spPr>
          <a:xfrm>
            <a:off x="250826" y="1018460"/>
            <a:ext cx="6696074" cy="846386"/>
          </a:xfrm>
          <a:prstGeom prst="rect">
            <a:avLst/>
          </a:prstGeom>
          <a:noFill/>
        </p:spPr>
        <p:txBody>
          <a:bodyPr wrap="square" lIns="0" tIns="0" rIns="0" bIns="0" rtlCol="0">
            <a:spAutoFit/>
          </a:bodyPr>
          <a:lstStyle/>
          <a:p>
            <a:pPr>
              <a:spcAft>
                <a:spcPts val="600"/>
              </a:spcAft>
            </a:pPr>
            <a:r>
              <a:rPr lang="en-GB" sz="1100" dirty="0">
                <a:latin typeface="Arial" panose="020B0604020202020204" pitchFamily="34" charset="0"/>
                <a:cs typeface="Arial" panose="020B0604020202020204" pitchFamily="34" charset="0"/>
              </a:rPr>
              <a:t>East Kent Hospitals is taking part in a national Getting it Right First Time (GIRFT), a pilot to improve the experience and outcomes for patients. The initiative focus’ on patients undergoing planned orthopaedic inpatient operations and those patients suffering a trauma as a result of a fall or accident. Planned orthopaedic operations [and trauma rehabilitation wards] are centralised to create a centre of excellence on one hospital site.</a:t>
            </a:r>
          </a:p>
        </p:txBody>
      </p:sp>
      <p:grpSp>
        <p:nvGrpSpPr>
          <p:cNvPr id="2" name="Group 1">
            <a:extLst>
              <a:ext uri="{FF2B5EF4-FFF2-40B4-BE49-F238E27FC236}">
                <a16:creationId xmlns:a16="http://schemas.microsoft.com/office/drawing/2014/main" id="{758AACE1-2665-4CAB-ABF8-6328A9E46D93}"/>
              </a:ext>
            </a:extLst>
          </p:cNvPr>
          <p:cNvGrpSpPr/>
          <p:nvPr/>
        </p:nvGrpSpPr>
        <p:grpSpPr>
          <a:xfrm>
            <a:off x="7127493" y="1018460"/>
            <a:ext cx="1788874" cy="5002927"/>
            <a:chOff x="7127493" y="1018460"/>
            <a:chExt cx="1788874" cy="5002927"/>
          </a:xfrm>
        </p:grpSpPr>
        <p:sp>
          <p:nvSpPr>
            <p:cNvPr id="10" name="Rectangle 9">
              <a:extLst>
                <a:ext uri="{FF2B5EF4-FFF2-40B4-BE49-F238E27FC236}">
                  <a16:creationId xmlns:a16="http://schemas.microsoft.com/office/drawing/2014/main" id="{A7401FD9-4234-4CAA-A346-EA6611A63A93}"/>
                </a:ext>
              </a:extLst>
            </p:cNvPr>
            <p:cNvSpPr>
              <a:spLocks/>
            </p:cNvSpPr>
            <p:nvPr/>
          </p:nvSpPr>
          <p:spPr>
            <a:xfrm>
              <a:off x="7127493" y="1018460"/>
              <a:ext cx="1788874" cy="5002927"/>
            </a:xfrm>
            <a:prstGeom prst="rect">
              <a:avLst/>
            </a:prstGeom>
            <a:solidFill>
              <a:srgbClr val="1EB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Box 2">
              <a:extLst>
                <a:ext uri="{FF2B5EF4-FFF2-40B4-BE49-F238E27FC236}">
                  <a16:creationId xmlns:a16="http://schemas.microsoft.com/office/drawing/2014/main" id="{5BBB2CB6-431C-403D-BD45-39182B9DB606}"/>
                </a:ext>
              </a:extLst>
            </p:cNvPr>
            <p:cNvSpPr txBox="1">
              <a:spLocks noChangeArrowheads="1"/>
            </p:cNvSpPr>
            <p:nvPr/>
          </p:nvSpPr>
          <p:spPr bwMode="auto">
            <a:xfrm>
              <a:off x="7281480" y="1395421"/>
              <a:ext cx="1480900" cy="3123932"/>
            </a:xfrm>
            <a:prstGeom prst="rect">
              <a:avLst/>
            </a:prstGeom>
            <a:noFill/>
            <a:ln w="9525">
              <a:noFill/>
              <a:miter lim="800000"/>
              <a:headEnd/>
              <a:tailEnd/>
            </a:ln>
          </p:spPr>
          <p:txBody>
            <a:bodyPr rot="0" vert="horz" wrap="square" lIns="0" tIns="0" rIns="0" bIns="0" anchor="t" anchorCtr="0">
              <a:spAutoFit/>
            </a:bodyPr>
            <a:lstStyle/>
            <a:p>
              <a:pPr>
                <a:spcAft>
                  <a:spcPts val="600"/>
                </a:spcAft>
              </a:pPr>
              <a:r>
                <a:rPr lang="en-US" sz="1100" i="1" dirty="0">
                  <a:solidFill>
                    <a:schemeClr val="bg1"/>
                  </a:solidFill>
                  <a:latin typeface="+mj-lt"/>
                  <a:cs typeface="Arial" panose="020B0604020202020204" pitchFamily="34" charset="0"/>
                </a:rPr>
                <a:t>The pain stole my independence and stopped me from doing things I love. I’m looking forward to getting my independence back so I can get myself to the shops, visit friends and relatives and get back to gardening. </a:t>
              </a:r>
            </a:p>
            <a:p>
              <a:pPr>
                <a:spcAft>
                  <a:spcPts val="600"/>
                </a:spcAft>
              </a:pPr>
              <a:r>
                <a:rPr lang="en-US" sz="1100" b="1" dirty="0">
                  <a:solidFill>
                    <a:schemeClr val="bg1"/>
                  </a:solidFill>
                  <a:latin typeface="+mj-lt"/>
                  <a:cs typeface="Arial" panose="020B0604020202020204" pitchFamily="34" charset="0"/>
                </a:rPr>
                <a:t>Grace Williamson, </a:t>
              </a:r>
              <a:r>
                <a:rPr lang="en-US" sz="1100" dirty="0">
                  <a:solidFill>
                    <a:schemeClr val="bg1"/>
                  </a:solidFill>
                  <a:latin typeface="+mj-lt"/>
                  <a:cs typeface="Arial" panose="020B0604020202020204" pitchFamily="34" charset="0"/>
                </a:rPr>
                <a:t>83, the pilot’s 1000th joint replacement patient, thanking hospital staff for giving her the chance of a new lease of life.</a:t>
              </a:r>
            </a:p>
          </p:txBody>
        </p:sp>
        <p:grpSp>
          <p:nvGrpSpPr>
            <p:cNvPr id="12" name="Group 11">
              <a:extLst>
                <a:ext uri="{FF2B5EF4-FFF2-40B4-BE49-F238E27FC236}">
                  <a16:creationId xmlns:a16="http://schemas.microsoft.com/office/drawing/2014/main" id="{AC5DA635-D57F-472F-ADD8-BD641A4C67BD}"/>
                </a:ext>
              </a:extLst>
            </p:cNvPr>
            <p:cNvGrpSpPr/>
            <p:nvPr/>
          </p:nvGrpSpPr>
          <p:grpSpPr>
            <a:xfrm>
              <a:off x="7281480" y="1125450"/>
              <a:ext cx="227947" cy="204788"/>
              <a:chOff x="8545512" y="2687956"/>
              <a:chExt cx="745331" cy="669607"/>
            </a:xfrm>
            <a:solidFill>
              <a:schemeClr val="bg1"/>
            </a:solidFill>
          </p:grpSpPr>
          <p:sp>
            <p:nvSpPr>
              <p:cNvPr id="13" name="Freeform: Shape 12">
                <a:extLst>
                  <a:ext uri="{FF2B5EF4-FFF2-40B4-BE49-F238E27FC236}">
                    <a16:creationId xmlns:a16="http://schemas.microsoft.com/office/drawing/2014/main" id="{B185C8BA-BB36-4C51-81E4-6D1FD5CDB29E}"/>
                  </a:ext>
                </a:extLst>
              </p:cNvPr>
              <p:cNvSpPr/>
              <p:nvPr/>
            </p:nvSpPr>
            <p:spPr>
              <a:xfrm>
                <a:off x="8545512"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40778A31-3898-4DFE-B633-2197177CF590}"/>
                  </a:ext>
                </a:extLst>
              </p:cNvPr>
              <p:cNvSpPr/>
              <p:nvPr/>
            </p:nvSpPr>
            <p:spPr>
              <a:xfrm>
                <a:off x="8943181"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6" name="TextBox 15">
            <a:extLst>
              <a:ext uri="{FF2B5EF4-FFF2-40B4-BE49-F238E27FC236}">
                <a16:creationId xmlns:a16="http://schemas.microsoft.com/office/drawing/2014/main" id="{20313F6D-AC7B-46A3-B8B0-7E1BB29C1336}"/>
              </a:ext>
            </a:extLst>
          </p:cNvPr>
          <p:cNvSpPr txBox="1">
            <a:spLocks/>
          </p:cNvSpPr>
          <p:nvPr/>
        </p:nvSpPr>
        <p:spPr>
          <a:xfrm>
            <a:off x="250827" y="2416556"/>
            <a:ext cx="1656000" cy="2108269"/>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Trust has secured almost £15 million investment to deliver four new operating theatres and 24 orthopaedics beds at the Kent &amp; Canterbury Hospital.</a:t>
            </a:r>
          </a:p>
          <a:p>
            <a:pPr marL="180000" indent="-180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first orthopaedic inpatient operations are targeted in Spring 2021. </a:t>
            </a:r>
          </a:p>
        </p:txBody>
      </p:sp>
      <p:sp>
        <p:nvSpPr>
          <p:cNvPr id="15" name="Rectangle 14">
            <a:extLst>
              <a:ext uri="{FF2B5EF4-FFF2-40B4-BE49-F238E27FC236}">
                <a16:creationId xmlns:a16="http://schemas.microsoft.com/office/drawing/2014/main" id="{919875E7-F66D-49D7-8360-0B353D4D15D0}"/>
              </a:ext>
            </a:extLst>
          </p:cNvPr>
          <p:cNvSpPr>
            <a:spLocks/>
          </p:cNvSpPr>
          <p:nvPr/>
        </p:nvSpPr>
        <p:spPr>
          <a:xfrm>
            <a:off x="25811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How </a:t>
            </a:r>
          </a:p>
        </p:txBody>
      </p:sp>
      <p:sp>
        <p:nvSpPr>
          <p:cNvPr id="17" name="Freeform 168">
            <a:extLst>
              <a:ext uri="{FF2B5EF4-FFF2-40B4-BE49-F238E27FC236}">
                <a16:creationId xmlns:a16="http://schemas.microsoft.com/office/drawing/2014/main" id="{B624318C-2868-47F0-9A4F-99590C26BD9B}"/>
              </a:ext>
            </a:extLst>
          </p:cNvPr>
          <p:cNvSpPr>
            <a:spLocks noChangeAspect="1" noEditPoints="1"/>
          </p:cNvSpPr>
          <p:nvPr/>
        </p:nvSpPr>
        <p:spPr bwMode="auto">
          <a:xfrm>
            <a:off x="319397" y="2003108"/>
            <a:ext cx="285738" cy="260032"/>
          </a:xfrm>
          <a:custGeom>
            <a:avLst/>
            <a:gdLst>
              <a:gd name="T0" fmla="*/ 355 w 488"/>
              <a:gd name="T1" fmla="*/ 136 h 445"/>
              <a:gd name="T2" fmla="*/ 334 w 488"/>
              <a:gd name="T3" fmla="*/ 156 h 445"/>
              <a:gd name="T4" fmla="*/ 322 w 488"/>
              <a:gd name="T5" fmla="*/ 145 h 445"/>
              <a:gd name="T6" fmla="*/ 349 w 488"/>
              <a:gd name="T7" fmla="*/ 105 h 445"/>
              <a:gd name="T8" fmla="*/ 325 w 488"/>
              <a:gd name="T9" fmla="*/ 105 h 445"/>
              <a:gd name="T10" fmla="*/ 301 w 488"/>
              <a:gd name="T11" fmla="*/ 105 h 445"/>
              <a:gd name="T12" fmla="*/ 373 w 488"/>
              <a:gd name="T13" fmla="*/ 105 h 445"/>
              <a:gd name="T14" fmla="*/ 323 w 488"/>
              <a:gd name="T15" fmla="*/ 180 h 445"/>
              <a:gd name="T16" fmla="*/ 334 w 488"/>
              <a:gd name="T17" fmla="*/ 192 h 445"/>
              <a:gd name="T18" fmla="*/ 334 w 488"/>
              <a:gd name="T19" fmla="*/ 168 h 445"/>
              <a:gd name="T20" fmla="*/ 78 w 488"/>
              <a:gd name="T21" fmla="*/ 264 h 445"/>
              <a:gd name="T22" fmla="*/ 91 w 488"/>
              <a:gd name="T23" fmla="*/ 276 h 445"/>
              <a:gd name="T24" fmla="*/ 91 w 488"/>
              <a:gd name="T25" fmla="*/ 252 h 445"/>
              <a:gd name="T26" fmla="*/ 132 w 488"/>
              <a:gd name="T27" fmla="*/ 252 h 445"/>
              <a:gd name="T28" fmla="*/ 132 w 488"/>
              <a:gd name="T29" fmla="*/ 276 h 445"/>
              <a:gd name="T30" fmla="*/ 145 w 488"/>
              <a:gd name="T31" fmla="*/ 264 h 445"/>
              <a:gd name="T32" fmla="*/ 132 w 488"/>
              <a:gd name="T33" fmla="*/ 252 h 445"/>
              <a:gd name="T34" fmla="*/ 488 w 488"/>
              <a:gd name="T35" fmla="*/ 195 h 445"/>
              <a:gd name="T36" fmla="*/ 273 w 488"/>
              <a:gd name="T37" fmla="*/ 253 h 445"/>
              <a:gd name="T38" fmla="*/ 259 w 488"/>
              <a:gd name="T39" fmla="*/ 253 h 445"/>
              <a:gd name="T40" fmla="*/ 250 w 488"/>
              <a:gd name="T41" fmla="*/ 261 h 445"/>
              <a:gd name="T42" fmla="*/ 193 w 488"/>
              <a:gd name="T43" fmla="*/ 304 h 445"/>
              <a:gd name="T44" fmla="*/ 185 w 488"/>
              <a:gd name="T45" fmla="*/ 164 h 445"/>
              <a:gd name="T46" fmla="*/ 24 w 488"/>
              <a:gd name="T47" fmla="*/ 199 h 445"/>
              <a:gd name="T48" fmla="*/ 58 w 488"/>
              <a:gd name="T49" fmla="*/ 369 h 445"/>
              <a:gd name="T50" fmla="*/ 242 w 488"/>
              <a:gd name="T51" fmla="*/ 372 h 445"/>
              <a:gd name="T52" fmla="*/ 278 w 488"/>
              <a:gd name="T53" fmla="*/ 291 h 445"/>
              <a:gd name="T54" fmla="*/ 302 w 488"/>
              <a:gd name="T55" fmla="*/ 291 h 445"/>
              <a:gd name="T56" fmla="*/ 295 w 488"/>
              <a:gd name="T57" fmla="*/ 444 h 445"/>
              <a:gd name="T58" fmla="*/ 282 w 488"/>
              <a:gd name="T59" fmla="*/ 442 h 445"/>
              <a:gd name="T60" fmla="*/ 58 w 488"/>
              <a:gd name="T61" fmla="*/ 393 h 445"/>
              <a:gd name="T62" fmla="*/ 0 w 488"/>
              <a:gd name="T63" fmla="*/ 199 h 445"/>
              <a:gd name="T64" fmla="*/ 185 w 488"/>
              <a:gd name="T65" fmla="*/ 140 h 445"/>
              <a:gd name="T66" fmla="*/ 244 w 488"/>
              <a:gd name="T67" fmla="*/ 0 h 445"/>
              <a:gd name="T68" fmla="*/ 488 w 488"/>
              <a:gd name="T69" fmla="*/ 58 h 445"/>
              <a:gd name="T70" fmla="*/ 430 w 488"/>
              <a:gd name="T71" fmla="*/ 24 h 445"/>
              <a:gd name="T72" fmla="*/ 210 w 488"/>
              <a:gd name="T73" fmla="*/ 58 h 445"/>
              <a:gd name="T74" fmla="*/ 210 w 488"/>
              <a:gd name="T75" fmla="*/ 265 h 445"/>
              <a:gd name="T76" fmla="*/ 237 w 488"/>
              <a:gd name="T77" fmla="*/ 241 h 445"/>
              <a:gd name="T78" fmla="*/ 273 w 488"/>
              <a:gd name="T79" fmla="*/ 229 h 445"/>
              <a:gd name="T80" fmla="*/ 464 w 488"/>
              <a:gd name="T81"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445">
                <a:moveTo>
                  <a:pt x="373" y="105"/>
                </a:moveTo>
                <a:cubicBezTo>
                  <a:pt x="373" y="120"/>
                  <a:pt x="363" y="129"/>
                  <a:pt x="355" y="136"/>
                </a:cubicBezTo>
                <a:cubicBezTo>
                  <a:pt x="352" y="138"/>
                  <a:pt x="346" y="143"/>
                  <a:pt x="346" y="144"/>
                </a:cubicBezTo>
                <a:cubicBezTo>
                  <a:pt x="346" y="151"/>
                  <a:pt x="341" y="156"/>
                  <a:pt x="334" y="156"/>
                </a:cubicBezTo>
                <a:cubicBezTo>
                  <a:pt x="334" y="156"/>
                  <a:pt x="334" y="156"/>
                  <a:pt x="334" y="156"/>
                </a:cubicBezTo>
                <a:cubicBezTo>
                  <a:pt x="327" y="156"/>
                  <a:pt x="322" y="151"/>
                  <a:pt x="322" y="145"/>
                </a:cubicBezTo>
                <a:cubicBezTo>
                  <a:pt x="322" y="131"/>
                  <a:pt x="331" y="124"/>
                  <a:pt x="339" y="117"/>
                </a:cubicBezTo>
                <a:cubicBezTo>
                  <a:pt x="345" y="112"/>
                  <a:pt x="349" y="108"/>
                  <a:pt x="349" y="105"/>
                </a:cubicBezTo>
                <a:cubicBezTo>
                  <a:pt x="349" y="99"/>
                  <a:pt x="344" y="93"/>
                  <a:pt x="337" y="93"/>
                </a:cubicBezTo>
                <a:cubicBezTo>
                  <a:pt x="331" y="93"/>
                  <a:pt x="325" y="99"/>
                  <a:pt x="325" y="105"/>
                </a:cubicBezTo>
                <a:cubicBezTo>
                  <a:pt x="325" y="112"/>
                  <a:pt x="320" y="117"/>
                  <a:pt x="313" y="117"/>
                </a:cubicBezTo>
                <a:cubicBezTo>
                  <a:pt x="306" y="117"/>
                  <a:pt x="301" y="112"/>
                  <a:pt x="301" y="105"/>
                </a:cubicBezTo>
                <a:cubicBezTo>
                  <a:pt x="301" y="85"/>
                  <a:pt x="317" y="69"/>
                  <a:pt x="337" y="69"/>
                </a:cubicBezTo>
                <a:cubicBezTo>
                  <a:pt x="357" y="69"/>
                  <a:pt x="373" y="85"/>
                  <a:pt x="373" y="105"/>
                </a:cubicBezTo>
                <a:close/>
                <a:moveTo>
                  <a:pt x="334" y="168"/>
                </a:moveTo>
                <a:cubicBezTo>
                  <a:pt x="328" y="168"/>
                  <a:pt x="323" y="173"/>
                  <a:pt x="323" y="180"/>
                </a:cubicBezTo>
                <a:cubicBezTo>
                  <a:pt x="323" y="180"/>
                  <a:pt x="323" y="180"/>
                  <a:pt x="323" y="180"/>
                </a:cubicBezTo>
                <a:cubicBezTo>
                  <a:pt x="323" y="186"/>
                  <a:pt x="328" y="192"/>
                  <a:pt x="334" y="192"/>
                </a:cubicBezTo>
                <a:cubicBezTo>
                  <a:pt x="341" y="192"/>
                  <a:pt x="347" y="186"/>
                  <a:pt x="347" y="180"/>
                </a:cubicBezTo>
                <a:cubicBezTo>
                  <a:pt x="347" y="173"/>
                  <a:pt x="341" y="168"/>
                  <a:pt x="334" y="168"/>
                </a:cubicBezTo>
                <a:close/>
                <a:moveTo>
                  <a:pt x="90" y="252"/>
                </a:moveTo>
                <a:cubicBezTo>
                  <a:pt x="84" y="252"/>
                  <a:pt x="78" y="257"/>
                  <a:pt x="78" y="264"/>
                </a:cubicBezTo>
                <a:cubicBezTo>
                  <a:pt x="78" y="271"/>
                  <a:pt x="84" y="276"/>
                  <a:pt x="90" y="276"/>
                </a:cubicBezTo>
                <a:cubicBezTo>
                  <a:pt x="91" y="276"/>
                  <a:pt x="91" y="276"/>
                  <a:pt x="91" y="276"/>
                </a:cubicBezTo>
                <a:cubicBezTo>
                  <a:pt x="98" y="276"/>
                  <a:pt x="103" y="271"/>
                  <a:pt x="103" y="264"/>
                </a:cubicBezTo>
                <a:cubicBezTo>
                  <a:pt x="103" y="257"/>
                  <a:pt x="98" y="252"/>
                  <a:pt x="91" y="252"/>
                </a:cubicBezTo>
                <a:lnTo>
                  <a:pt x="90" y="252"/>
                </a:lnTo>
                <a:close/>
                <a:moveTo>
                  <a:pt x="132" y="252"/>
                </a:moveTo>
                <a:cubicBezTo>
                  <a:pt x="126" y="252"/>
                  <a:pt x="120" y="257"/>
                  <a:pt x="120" y="264"/>
                </a:cubicBezTo>
                <a:cubicBezTo>
                  <a:pt x="120" y="271"/>
                  <a:pt x="126" y="276"/>
                  <a:pt x="132" y="276"/>
                </a:cubicBezTo>
                <a:cubicBezTo>
                  <a:pt x="133" y="276"/>
                  <a:pt x="133" y="276"/>
                  <a:pt x="133" y="276"/>
                </a:cubicBezTo>
                <a:cubicBezTo>
                  <a:pt x="140" y="276"/>
                  <a:pt x="145" y="271"/>
                  <a:pt x="145" y="264"/>
                </a:cubicBezTo>
                <a:cubicBezTo>
                  <a:pt x="145" y="257"/>
                  <a:pt x="140" y="252"/>
                  <a:pt x="133" y="252"/>
                </a:cubicBezTo>
                <a:lnTo>
                  <a:pt x="132" y="252"/>
                </a:lnTo>
                <a:close/>
                <a:moveTo>
                  <a:pt x="488" y="58"/>
                </a:moveTo>
                <a:cubicBezTo>
                  <a:pt x="488" y="195"/>
                  <a:pt x="488" y="195"/>
                  <a:pt x="488" y="195"/>
                </a:cubicBezTo>
                <a:cubicBezTo>
                  <a:pt x="488" y="227"/>
                  <a:pt x="462" y="253"/>
                  <a:pt x="430" y="253"/>
                </a:cubicBezTo>
                <a:cubicBezTo>
                  <a:pt x="273" y="253"/>
                  <a:pt x="273" y="253"/>
                  <a:pt x="273" y="253"/>
                </a:cubicBezTo>
                <a:cubicBezTo>
                  <a:pt x="270" y="253"/>
                  <a:pt x="267" y="253"/>
                  <a:pt x="265" y="253"/>
                </a:cubicBezTo>
                <a:cubicBezTo>
                  <a:pt x="263" y="253"/>
                  <a:pt x="260" y="253"/>
                  <a:pt x="259" y="253"/>
                </a:cubicBezTo>
                <a:cubicBezTo>
                  <a:pt x="258" y="254"/>
                  <a:pt x="256" y="256"/>
                  <a:pt x="254" y="258"/>
                </a:cubicBezTo>
                <a:cubicBezTo>
                  <a:pt x="253" y="259"/>
                  <a:pt x="252" y="260"/>
                  <a:pt x="250" y="261"/>
                </a:cubicBezTo>
                <a:cubicBezTo>
                  <a:pt x="206" y="302"/>
                  <a:pt x="206" y="302"/>
                  <a:pt x="206" y="302"/>
                </a:cubicBezTo>
                <a:cubicBezTo>
                  <a:pt x="202" y="305"/>
                  <a:pt x="197" y="306"/>
                  <a:pt x="193" y="304"/>
                </a:cubicBezTo>
                <a:cubicBezTo>
                  <a:pt x="188" y="302"/>
                  <a:pt x="185" y="298"/>
                  <a:pt x="185" y="293"/>
                </a:cubicBezTo>
                <a:cubicBezTo>
                  <a:pt x="185" y="164"/>
                  <a:pt x="185" y="164"/>
                  <a:pt x="185" y="164"/>
                </a:cubicBezTo>
                <a:cubicBezTo>
                  <a:pt x="58" y="164"/>
                  <a:pt x="58" y="164"/>
                  <a:pt x="58" y="164"/>
                </a:cubicBezTo>
                <a:cubicBezTo>
                  <a:pt x="39" y="164"/>
                  <a:pt x="24" y="180"/>
                  <a:pt x="24" y="199"/>
                </a:cubicBezTo>
                <a:cubicBezTo>
                  <a:pt x="24" y="335"/>
                  <a:pt x="24" y="335"/>
                  <a:pt x="24" y="335"/>
                </a:cubicBezTo>
                <a:cubicBezTo>
                  <a:pt x="24" y="354"/>
                  <a:pt x="39" y="369"/>
                  <a:pt x="58" y="369"/>
                </a:cubicBezTo>
                <a:cubicBezTo>
                  <a:pt x="234" y="369"/>
                  <a:pt x="234" y="369"/>
                  <a:pt x="234" y="369"/>
                </a:cubicBezTo>
                <a:cubicBezTo>
                  <a:pt x="237" y="369"/>
                  <a:pt x="240" y="370"/>
                  <a:pt x="242" y="372"/>
                </a:cubicBezTo>
                <a:cubicBezTo>
                  <a:pt x="278" y="406"/>
                  <a:pt x="278" y="406"/>
                  <a:pt x="278" y="406"/>
                </a:cubicBezTo>
                <a:cubicBezTo>
                  <a:pt x="278" y="291"/>
                  <a:pt x="278" y="291"/>
                  <a:pt x="278" y="291"/>
                </a:cubicBezTo>
                <a:cubicBezTo>
                  <a:pt x="278" y="284"/>
                  <a:pt x="284" y="279"/>
                  <a:pt x="290" y="279"/>
                </a:cubicBezTo>
                <a:cubicBezTo>
                  <a:pt x="297" y="279"/>
                  <a:pt x="302" y="284"/>
                  <a:pt x="302" y="291"/>
                </a:cubicBezTo>
                <a:cubicBezTo>
                  <a:pt x="302" y="433"/>
                  <a:pt x="302" y="433"/>
                  <a:pt x="302" y="433"/>
                </a:cubicBezTo>
                <a:cubicBezTo>
                  <a:pt x="302" y="438"/>
                  <a:pt x="300" y="442"/>
                  <a:pt x="295" y="444"/>
                </a:cubicBezTo>
                <a:cubicBezTo>
                  <a:pt x="294" y="445"/>
                  <a:pt x="292" y="445"/>
                  <a:pt x="290" y="445"/>
                </a:cubicBezTo>
                <a:cubicBezTo>
                  <a:pt x="287" y="445"/>
                  <a:pt x="285" y="444"/>
                  <a:pt x="282" y="442"/>
                </a:cubicBezTo>
                <a:cubicBezTo>
                  <a:pt x="229" y="393"/>
                  <a:pt x="229" y="393"/>
                  <a:pt x="229" y="393"/>
                </a:cubicBezTo>
                <a:cubicBezTo>
                  <a:pt x="58" y="393"/>
                  <a:pt x="58" y="393"/>
                  <a:pt x="58" y="393"/>
                </a:cubicBezTo>
                <a:cubicBezTo>
                  <a:pt x="26" y="393"/>
                  <a:pt x="0" y="368"/>
                  <a:pt x="0" y="335"/>
                </a:cubicBezTo>
                <a:cubicBezTo>
                  <a:pt x="0" y="199"/>
                  <a:pt x="0" y="199"/>
                  <a:pt x="0" y="199"/>
                </a:cubicBezTo>
                <a:cubicBezTo>
                  <a:pt x="0" y="167"/>
                  <a:pt x="26" y="140"/>
                  <a:pt x="58" y="140"/>
                </a:cubicBezTo>
                <a:cubicBezTo>
                  <a:pt x="185" y="140"/>
                  <a:pt x="185" y="140"/>
                  <a:pt x="185" y="140"/>
                </a:cubicBezTo>
                <a:cubicBezTo>
                  <a:pt x="185" y="58"/>
                  <a:pt x="185" y="58"/>
                  <a:pt x="185" y="58"/>
                </a:cubicBezTo>
                <a:cubicBezTo>
                  <a:pt x="185" y="26"/>
                  <a:pt x="212" y="0"/>
                  <a:pt x="244" y="0"/>
                </a:cubicBezTo>
                <a:cubicBezTo>
                  <a:pt x="430" y="0"/>
                  <a:pt x="430" y="0"/>
                  <a:pt x="430" y="0"/>
                </a:cubicBezTo>
                <a:cubicBezTo>
                  <a:pt x="462" y="0"/>
                  <a:pt x="488" y="26"/>
                  <a:pt x="488" y="58"/>
                </a:cubicBezTo>
                <a:close/>
                <a:moveTo>
                  <a:pt x="464" y="58"/>
                </a:moveTo>
                <a:cubicBezTo>
                  <a:pt x="464" y="39"/>
                  <a:pt x="449" y="24"/>
                  <a:pt x="430" y="24"/>
                </a:cubicBezTo>
                <a:cubicBezTo>
                  <a:pt x="244" y="24"/>
                  <a:pt x="244" y="24"/>
                  <a:pt x="244" y="24"/>
                </a:cubicBezTo>
                <a:cubicBezTo>
                  <a:pt x="225" y="24"/>
                  <a:pt x="210" y="39"/>
                  <a:pt x="210" y="58"/>
                </a:cubicBezTo>
                <a:cubicBezTo>
                  <a:pt x="210" y="152"/>
                  <a:pt x="210" y="152"/>
                  <a:pt x="210" y="152"/>
                </a:cubicBezTo>
                <a:cubicBezTo>
                  <a:pt x="210" y="265"/>
                  <a:pt x="210" y="265"/>
                  <a:pt x="210" y="265"/>
                </a:cubicBezTo>
                <a:cubicBezTo>
                  <a:pt x="234" y="243"/>
                  <a:pt x="234" y="243"/>
                  <a:pt x="234" y="243"/>
                </a:cubicBezTo>
                <a:cubicBezTo>
                  <a:pt x="235" y="242"/>
                  <a:pt x="236" y="241"/>
                  <a:pt x="237" y="241"/>
                </a:cubicBezTo>
                <a:cubicBezTo>
                  <a:pt x="248" y="230"/>
                  <a:pt x="251" y="229"/>
                  <a:pt x="266" y="229"/>
                </a:cubicBezTo>
                <a:cubicBezTo>
                  <a:pt x="268" y="229"/>
                  <a:pt x="270" y="229"/>
                  <a:pt x="273" y="229"/>
                </a:cubicBezTo>
                <a:cubicBezTo>
                  <a:pt x="430" y="229"/>
                  <a:pt x="430" y="229"/>
                  <a:pt x="430" y="229"/>
                </a:cubicBezTo>
                <a:cubicBezTo>
                  <a:pt x="449" y="229"/>
                  <a:pt x="464" y="214"/>
                  <a:pt x="464" y="195"/>
                </a:cubicBezTo>
                <a:cubicBezTo>
                  <a:pt x="464" y="58"/>
                  <a:pt x="464" y="58"/>
                  <a:pt x="46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Rectangle 26">
            <a:extLst>
              <a:ext uri="{FF2B5EF4-FFF2-40B4-BE49-F238E27FC236}">
                <a16:creationId xmlns:a16="http://schemas.microsoft.com/office/drawing/2014/main" id="{BF58A986-3803-425D-A6EF-A6EE92BC31DA}"/>
              </a:ext>
            </a:extLst>
          </p:cNvPr>
          <p:cNvSpPr>
            <a:spLocks/>
          </p:cNvSpPr>
          <p:nvPr/>
        </p:nvSpPr>
        <p:spPr>
          <a:xfrm>
            <a:off x="2287386"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Challenge </a:t>
            </a:r>
          </a:p>
        </p:txBody>
      </p:sp>
      <p:sp>
        <p:nvSpPr>
          <p:cNvPr id="32" name="TextBox 31">
            <a:extLst>
              <a:ext uri="{FF2B5EF4-FFF2-40B4-BE49-F238E27FC236}">
                <a16:creationId xmlns:a16="http://schemas.microsoft.com/office/drawing/2014/main" id="{FDC84D1F-01BE-4224-A564-278681255E23}"/>
              </a:ext>
            </a:extLst>
          </p:cNvPr>
          <p:cNvSpPr txBox="1">
            <a:spLocks/>
          </p:cNvSpPr>
          <p:nvPr/>
        </p:nvSpPr>
        <p:spPr>
          <a:xfrm>
            <a:off x="2287386" y="2416556"/>
            <a:ext cx="1656000" cy="1938992"/>
          </a:xfrm>
          <a:prstGeom prst="rect">
            <a:avLst/>
          </a:prstGeom>
          <a:noFill/>
        </p:spPr>
        <p:txBody>
          <a:bodyPr wrap="square" lIns="0" tIns="0" rIns="0" bIns="0" rtlCol="0">
            <a:spAutoFit/>
          </a:bodyPr>
          <a:lstStyle/>
          <a:p>
            <a:pPr>
              <a:spcAft>
                <a:spcPts val="600"/>
              </a:spcAft>
            </a:pPr>
            <a:r>
              <a:rPr lang="en-US" sz="1100" dirty="0">
                <a:latin typeface="Arial" panose="020B0604020202020204" pitchFamily="34" charset="0"/>
                <a:cs typeface="Arial" panose="020B0604020202020204" pitchFamily="34" charset="0"/>
              </a:rPr>
              <a:t>Taking part in the GIRFT pilot has required immense commitment and flexibility by clinical staff and their teams.</a:t>
            </a:r>
          </a:p>
          <a:p>
            <a:pPr>
              <a:spcAft>
                <a:spcPts val="600"/>
              </a:spcAft>
            </a:pPr>
            <a:r>
              <a:rPr lang="en-US" sz="1100" dirty="0">
                <a:latin typeface="Arial" panose="020B0604020202020204" pitchFamily="34" charset="0"/>
                <a:cs typeface="Arial" panose="020B0604020202020204" pitchFamily="34" charset="0"/>
              </a:rPr>
              <a:t>We have worked closely with the national lead Professor, Tim Briggs and the first phase of the pilot has proved to be very successful.</a:t>
            </a:r>
          </a:p>
        </p:txBody>
      </p:sp>
      <p:grpSp>
        <p:nvGrpSpPr>
          <p:cNvPr id="38" name="Group 37">
            <a:extLst>
              <a:ext uri="{FF2B5EF4-FFF2-40B4-BE49-F238E27FC236}">
                <a16:creationId xmlns:a16="http://schemas.microsoft.com/office/drawing/2014/main" id="{DA10555A-5188-4517-846D-E9EE48022801}"/>
              </a:ext>
            </a:extLst>
          </p:cNvPr>
          <p:cNvGrpSpPr>
            <a:grpSpLocks noChangeAspect="1"/>
          </p:cNvGrpSpPr>
          <p:nvPr/>
        </p:nvGrpSpPr>
        <p:grpSpPr>
          <a:xfrm>
            <a:off x="2357546" y="2003108"/>
            <a:ext cx="293386" cy="260032"/>
            <a:chOff x="4166409" y="2517990"/>
            <a:chExt cx="619881" cy="549409"/>
          </a:xfrm>
          <a:solidFill>
            <a:schemeClr val="bg1"/>
          </a:solidFill>
        </p:grpSpPr>
        <p:sp>
          <p:nvSpPr>
            <p:cNvPr id="39" name="Freeform 121">
              <a:extLst>
                <a:ext uri="{FF2B5EF4-FFF2-40B4-BE49-F238E27FC236}">
                  <a16:creationId xmlns:a16="http://schemas.microsoft.com/office/drawing/2014/main" id="{E176A89E-5169-41EA-9BE8-8626812EC04C}"/>
                </a:ext>
              </a:extLst>
            </p:cNvPr>
            <p:cNvSpPr>
              <a:spLocks/>
            </p:cNvSpPr>
            <p:nvPr/>
          </p:nvSpPr>
          <p:spPr bwMode="auto">
            <a:xfrm>
              <a:off x="4166409" y="2517990"/>
              <a:ext cx="503734" cy="549409"/>
            </a:xfrm>
            <a:custGeom>
              <a:avLst/>
              <a:gdLst>
                <a:gd name="T0" fmla="*/ 0 w 399"/>
                <a:gd name="T1" fmla="*/ 196 h 435"/>
                <a:gd name="T2" fmla="*/ 43 w 399"/>
                <a:gd name="T3" fmla="*/ 98 h 435"/>
                <a:gd name="T4" fmla="*/ 322 w 399"/>
                <a:gd name="T5" fmla="*/ 69 h 435"/>
                <a:gd name="T6" fmla="*/ 324 w 399"/>
                <a:gd name="T7" fmla="*/ 85 h 435"/>
                <a:gd name="T8" fmla="*/ 320 w 399"/>
                <a:gd name="T9" fmla="*/ 91 h 435"/>
                <a:gd name="T10" fmla="*/ 289 w 399"/>
                <a:gd name="T11" fmla="*/ 95 h 435"/>
                <a:gd name="T12" fmla="*/ 127 w 399"/>
                <a:gd name="T13" fmla="*/ 81 h 435"/>
                <a:gd name="T14" fmla="*/ 40 w 399"/>
                <a:gd name="T15" fmla="*/ 220 h 435"/>
                <a:gd name="T16" fmla="*/ 177 w 399"/>
                <a:gd name="T17" fmla="*/ 377 h 435"/>
                <a:gd name="T18" fmla="*/ 349 w 399"/>
                <a:gd name="T19" fmla="*/ 256 h 435"/>
                <a:gd name="T20" fmla="*/ 351 w 399"/>
                <a:gd name="T21" fmla="*/ 197 h 435"/>
                <a:gd name="T22" fmla="*/ 358 w 399"/>
                <a:gd name="T23" fmla="*/ 185 h 435"/>
                <a:gd name="T24" fmla="*/ 393 w 399"/>
                <a:gd name="T25" fmla="*/ 208 h 435"/>
                <a:gd name="T26" fmla="*/ 233 w 399"/>
                <a:gd name="T27" fmla="*/ 414 h 435"/>
                <a:gd name="T28" fmla="*/ 2 w 399"/>
                <a:gd name="T29" fmla="*/ 251 h 435"/>
                <a:gd name="T30" fmla="*/ 0 w 399"/>
                <a:gd name="T31" fmla="*/ 246 h 435"/>
                <a:gd name="T32" fmla="*/ 0 w 399"/>
                <a:gd name="T33" fmla="*/ 19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435">
                  <a:moveTo>
                    <a:pt x="0" y="196"/>
                  </a:moveTo>
                  <a:cubicBezTo>
                    <a:pt x="7" y="160"/>
                    <a:pt x="20" y="127"/>
                    <a:pt x="43" y="98"/>
                  </a:cubicBezTo>
                  <a:cubicBezTo>
                    <a:pt x="111" y="13"/>
                    <a:pt x="238" y="0"/>
                    <a:pt x="322" y="69"/>
                  </a:cubicBezTo>
                  <a:cubicBezTo>
                    <a:pt x="328" y="75"/>
                    <a:pt x="329" y="79"/>
                    <a:pt x="324" y="85"/>
                  </a:cubicBezTo>
                  <a:cubicBezTo>
                    <a:pt x="323" y="87"/>
                    <a:pt x="322" y="89"/>
                    <a:pt x="320" y="91"/>
                  </a:cubicBezTo>
                  <a:cubicBezTo>
                    <a:pt x="308" y="107"/>
                    <a:pt x="306" y="107"/>
                    <a:pt x="289" y="95"/>
                  </a:cubicBezTo>
                  <a:cubicBezTo>
                    <a:pt x="238" y="59"/>
                    <a:pt x="183" y="53"/>
                    <a:pt x="127" y="81"/>
                  </a:cubicBezTo>
                  <a:cubicBezTo>
                    <a:pt x="71" y="109"/>
                    <a:pt x="41" y="156"/>
                    <a:pt x="40" y="220"/>
                  </a:cubicBezTo>
                  <a:cubicBezTo>
                    <a:pt x="39" y="300"/>
                    <a:pt x="98" y="367"/>
                    <a:pt x="177" y="377"/>
                  </a:cubicBezTo>
                  <a:cubicBezTo>
                    <a:pt x="257" y="386"/>
                    <a:pt x="331" y="335"/>
                    <a:pt x="349" y="256"/>
                  </a:cubicBezTo>
                  <a:cubicBezTo>
                    <a:pt x="354" y="237"/>
                    <a:pt x="354" y="217"/>
                    <a:pt x="351" y="197"/>
                  </a:cubicBezTo>
                  <a:cubicBezTo>
                    <a:pt x="350" y="190"/>
                    <a:pt x="352" y="187"/>
                    <a:pt x="358" y="185"/>
                  </a:cubicBezTo>
                  <a:cubicBezTo>
                    <a:pt x="384" y="176"/>
                    <a:pt x="391" y="181"/>
                    <a:pt x="393" y="208"/>
                  </a:cubicBezTo>
                  <a:cubicBezTo>
                    <a:pt x="399" y="312"/>
                    <a:pt x="326" y="397"/>
                    <a:pt x="233" y="414"/>
                  </a:cubicBezTo>
                  <a:cubicBezTo>
                    <a:pt x="124" y="435"/>
                    <a:pt x="19" y="361"/>
                    <a:pt x="2" y="251"/>
                  </a:cubicBezTo>
                  <a:cubicBezTo>
                    <a:pt x="1" y="249"/>
                    <a:pt x="1" y="248"/>
                    <a:pt x="0" y="246"/>
                  </a:cubicBezTo>
                  <a:cubicBezTo>
                    <a:pt x="0" y="229"/>
                    <a:pt x="0" y="213"/>
                    <a:pt x="0"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2">
              <a:extLst>
                <a:ext uri="{FF2B5EF4-FFF2-40B4-BE49-F238E27FC236}">
                  <a16:creationId xmlns:a16="http://schemas.microsoft.com/office/drawing/2014/main" id="{47244EF0-8FA1-42AC-9343-48B875C63BDC}"/>
                </a:ext>
              </a:extLst>
            </p:cNvPr>
            <p:cNvSpPr>
              <a:spLocks/>
            </p:cNvSpPr>
            <p:nvPr/>
          </p:nvSpPr>
          <p:spPr bwMode="auto">
            <a:xfrm>
              <a:off x="4359551" y="2554530"/>
              <a:ext cx="426739" cy="296238"/>
            </a:xfrm>
            <a:custGeom>
              <a:avLst/>
              <a:gdLst>
                <a:gd name="T0" fmla="*/ 338 w 338"/>
                <a:gd name="T1" fmla="*/ 79 h 235"/>
                <a:gd name="T2" fmla="*/ 259 w 338"/>
                <a:gd name="T3" fmla="*/ 123 h 235"/>
                <a:gd name="T4" fmla="*/ 241 w 338"/>
                <a:gd name="T5" fmla="*/ 126 h 235"/>
                <a:gd name="T6" fmla="*/ 179 w 338"/>
                <a:gd name="T7" fmla="*/ 137 h 235"/>
                <a:gd name="T8" fmla="*/ 95 w 338"/>
                <a:gd name="T9" fmla="*/ 184 h 235"/>
                <a:gd name="T10" fmla="*/ 85 w 338"/>
                <a:gd name="T11" fmla="*/ 198 h 235"/>
                <a:gd name="T12" fmla="*/ 38 w 338"/>
                <a:gd name="T13" fmla="*/ 233 h 235"/>
                <a:gd name="T14" fmla="*/ 1 w 338"/>
                <a:gd name="T15" fmla="*/ 192 h 235"/>
                <a:gd name="T16" fmla="*/ 39 w 338"/>
                <a:gd name="T17" fmla="*/ 148 h 235"/>
                <a:gd name="T18" fmla="*/ 62 w 338"/>
                <a:gd name="T19" fmla="*/ 153 h 235"/>
                <a:gd name="T20" fmla="*/ 74 w 338"/>
                <a:gd name="T21" fmla="*/ 152 h 235"/>
                <a:gd name="T22" fmla="*/ 162 w 338"/>
                <a:gd name="T23" fmla="*/ 103 h 235"/>
                <a:gd name="T24" fmla="*/ 203 w 338"/>
                <a:gd name="T25" fmla="*/ 55 h 235"/>
                <a:gd name="T26" fmla="*/ 210 w 338"/>
                <a:gd name="T27" fmla="*/ 45 h 235"/>
                <a:gd name="T28" fmla="*/ 288 w 338"/>
                <a:gd name="T29" fmla="*/ 2 h 235"/>
                <a:gd name="T30" fmla="*/ 294 w 338"/>
                <a:gd name="T31" fmla="*/ 0 h 235"/>
                <a:gd name="T32" fmla="*/ 287 w 338"/>
                <a:gd name="T33" fmla="*/ 32 h 235"/>
                <a:gd name="T34" fmla="*/ 283 w 338"/>
                <a:gd name="T35" fmla="*/ 50 h 235"/>
                <a:gd name="T36" fmla="*/ 290 w 338"/>
                <a:gd name="T37" fmla="*/ 63 h 235"/>
                <a:gd name="T38" fmla="*/ 338 w 338"/>
                <a:gd name="T39" fmla="*/ 77 h 235"/>
                <a:gd name="T40" fmla="*/ 338 w 338"/>
                <a:gd name="T41" fmla="*/ 7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 h="235">
                  <a:moveTo>
                    <a:pt x="338" y="79"/>
                  </a:moveTo>
                  <a:cubicBezTo>
                    <a:pt x="312" y="93"/>
                    <a:pt x="285" y="108"/>
                    <a:pt x="259" y="123"/>
                  </a:cubicBezTo>
                  <a:cubicBezTo>
                    <a:pt x="253" y="126"/>
                    <a:pt x="247" y="127"/>
                    <a:pt x="241" y="126"/>
                  </a:cubicBezTo>
                  <a:cubicBezTo>
                    <a:pt x="219" y="122"/>
                    <a:pt x="198" y="127"/>
                    <a:pt x="179" y="137"/>
                  </a:cubicBezTo>
                  <a:cubicBezTo>
                    <a:pt x="151" y="152"/>
                    <a:pt x="123" y="169"/>
                    <a:pt x="95" y="184"/>
                  </a:cubicBezTo>
                  <a:cubicBezTo>
                    <a:pt x="89" y="187"/>
                    <a:pt x="87" y="191"/>
                    <a:pt x="85" y="198"/>
                  </a:cubicBezTo>
                  <a:cubicBezTo>
                    <a:pt x="81" y="221"/>
                    <a:pt x="61" y="235"/>
                    <a:pt x="38" y="233"/>
                  </a:cubicBezTo>
                  <a:cubicBezTo>
                    <a:pt x="18" y="231"/>
                    <a:pt x="1" y="212"/>
                    <a:pt x="1" y="192"/>
                  </a:cubicBezTo>
                  <a:cubicBezTo>
                    <a:pt x="0" y="169"/>
                    <a:pt x="17" y="151"/>
                    <a:pt x="39" y="148"/>
                  </a:cubicBezTo>
                  <a:cubicBezTo>
                    <a:pt x="48" y="147"/>
                    <a:pt x="55" y="149"/>
                    <a:pt x="62" y="153"/>
                  </a:cubicBezTo>
                  <a:cubicBezTo>
                    <a:pt x="67" y="155"/>
                    <a:pt x="70" y="154"/>
                    <a:pt x="74" y="152"/>
                  </a:cubicBezTo>
                  <a:cubicBezTo>
                    <a:pt x="103" y="136"/>
                    <a:pt x="133" y="120"/>
                    <a:pt x="162" y="103"/>
                  </a:cubicBezTo>
                  <a:cubicBezTo>
                    <a:pt x="181" y="92"/>
                    <a:pt x="194" y="76"/>
                    <a:pt x="203" y="55"/>
                  </a:cubicBezTo>
                  <a:cubicBezTo>
                    <a:pt x="205" y="51"/>
                    <a:pt x="206" y="48"/>
                    <a:pt x="210" y="45"/>
                  </a:cubicBezTo>
                  <a:cubicBezTo>
                    <a:pt x="236" y="31"/>
                    <a:pt x="262" y="17"/>
                    <a:pt x="288" y="2"/>
                  </a:cubicBezTo>
                  <a:cubicBezTo>
                    <a:pt x="289" y="1"/>
                    <a:pt x="291" y="1"/>
                    <a:pt x="294" y="0"/>
                  </a:cubicBezTo>
                  <a:cubicBezTo>
                    <a:pt x="294" y="12"/>
                    <a:pt x="290" y="22"/>
                    <a:pt x="287" y="32"/>
                  </a:cubicBezTo>
                  <a:cubicBezTo>
                    <a:pt x="286" y="38"/>
                    <a:pt x="285" y="44"/>
                    <a:pt x="283" y="50"/>
                  </a:cubicBezTo>
                  <a:cubicBezTo>
                    <a:pt x="280" y="57"/>
                    <a:pt x="282" y="61"/>
                    <a:pt x="290" y="63"/>
                  </a:cubicBezTo>
                  <a:cubicBezTo>
                    <a:pt x="306" y="67"/>
                    <a:pt x="322" y="72"/>
                    <a:pt x="338" y="77"/>
                  </a:cubicBezTo>
                  <a:cubicBezTo>
                    <a:pt x="338" y="77"/>
                    <a:pt x="338" y="78"/>
                    <a:pt x="33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3">
              <a:extLst>
                <a:ext uri="{FF2B5EF4-FFF2-40B4-BE49-F238E27FC236}">
                  <a16:creationId xmlns:a16="http://schemas.microsoft.com/office/drawing/2014/main" id="{CD05FFD8-6F64-44DD-AD38-A9100D76A312}"/>
                </a:ext>
              </a:extLst>
            </p:cNvPr>
            <p:cNvSpPr>
              <a:spLocks/>
            </p:cNvSpPr>
            <p:nvPr/>
          </p:nvSpPr>
          <p:spPr bwMode="auto">
            <a:xfrm>
              <a:off x="4261675" y="2638051"/>
              <a:ext cx="302762" cy="322338"/>
            </a:xfrm>
            <a:custGeom>
              <a:avLst/>
              <a:gdLst>
                <a:gd name="T0" fmla="*/ 0 w 240"/>
                <a:gd name="T1" fmla="*/ 127 h 256"/>
                <a:gd name="T2" fmla="*/ 63 w 240"/>
                <a:gd name="T3" fmla="*/ 21 h 256"/>
                <a:gd name="T4" fmla="*/ 182 w 240"/>
                <a:gd name="T5" fmla="*/ 24 h 256"/>
                <a:gd name="T6" fmla="*/ 181 w 240"/>
                <a:gd name="T7" fmla="*/ 37 h 256"/>
                <a:gd name="T8" fmla="*/ 175 w 240"/>
                <a:gd name="T9" fmla="*/ 41 h 256"/>
                <a:gd name="T10" fmla="*/ 134 w 240"/>
                <a:gd name="T11" fmla="*/ 48 h 256"/>
                <a:gd name="T12" fmla="*/ 41 w 240"/>
                <a:gd name="T13" fmla="*/ 116 h 256"/>
                <a:gd name="T14" fmla="*/ 118 w 240"/>
                <a:gd name="T15" fmla="*/ 205 h 256"/>
                <a:gd name="T16" fmla="*/ 198 w 240"/>
                <a:gd name="T17" fmla="*/ 144 h 256"/>
                <a:gd name="T18" fmla="*/ 209 w 240"/>
                <a:gd name="T19" fmla="*/ 129 h 256"/>
                <a:gd name="T20" fmla="*/ 230 w 240"/>
                <a:gd name="T21" fmla="*/ 117 h 256"/>
                <a:gd name="T22" fmla="*/ 240 w 240"/>
                <a:gd name="T23" fmla="*/ 123 h 256"/>
                <a:gd name="T24" fmla="*/ 199 w 240"/>
                <a:gd name="T25" fmla="*/ 215 h 256"/>
                <a:gd name="T26" fmla="*/ 70 w 240"/>
                <a:gd name="T27" fmla="*/ 234 h 256"/>
                <a:gd name="T28" fmla="*/ 0 w 240"/>
                <a:gd name="T29" fmla="*/ 1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56">
                  <a:moveTo>
                    <a:pt x="0" y="127"/>
                  </a:moveTo>
                  <a:cubicBezTo>
                    <a:pt x="3" y="80"/>
                    <a:pt x="22" y="44"/>
                    <a:pt x="63" y="21"/>
                  </a:cubicBezTo>
                  <a:cubicBezTo>
                    <a:pt x="103" y="0"/>
                    <a:pt x="143" y="1"/>
                    <a:pt x="182" y="24"/>
                  </a:cubicBezTo>
                  <a:cubicBezTo>
                    <a:pt x="192" y="30"/>
                    <a:pt x="192" y="31"/>
                    <a:pt x="181" y="37"/>
                  </a:cubicBezTo>
                  <a:cubicBezTo>
                    <a:pt x="179" y="38"/>
                    <a:pt x="177" y="39"/>
                    <a:pt x="175" y="41"/>
                  </a:cubicBezTo>
                  <a:cubicBezTo>
                    <a:pt x="162" y="50"/>
                    <a:pt x="150" y="52"/>
                    <a:pt x="134" y="48"/>
                  </a:cubicBezTo>
                  <a:cubicBezTo>
                    <a:pt x="90" y="38"/>
                    <a:pt x="46" y="72"/>
                    <a:pt x="41" y="116"/>
                  </a:cubicBezTo>
                  <a:cubicBezTo>
                    <a:pt x="36" y="164"/>
                    <a:pt x="71" y="205"/>
                    <a:pt x="118" y="205"/>
                  </a:cubicBezTo>
                  <a:cubicBezTo>
                    <a:pt x="157" y="206"/>
                    <a:pt x="189" y="182"/>
                    <a:pt x="198" y="144"/>
                  </a:cubicBezTo>
                  <a:cubicBezTo>
                    <a:pt x="199" y="137"/>
                    <a:pt x="202" y="133"/>
                    <a:pt x="209" y="129"/>
                  </a:cubicBezTo>
                  <a:cubicBezTo>
                    <a:pt x="216" y="126"/>
                    <a:pt x="223" y="122"/>
                    <a:pt x="230" y="117"/>
                  </a:cubicBezTo>
                  <a:cubicBezTo>
                    <a:pt x="237" y="113"/>
                    <a:pt x="240" y="115"/>
                    <a:pt x="240" y="123"/>
                  </a:cubicBezTo>
                  <a:cubicBezTo>
                    <a:pt x="240" y="160"/>
                    <a:pt x="227" y="192"/>
                    <a:pt x="199" y="215"/>
                  </a:cubicBezTo>
                  <a:cubicBezTo>
                    <a:pt x="161" y="249"/>
                    <a:pt x="116" y="256"/>
                    <a:pt x="70" y="234"/>
                  </a:cubicBezTo>
                  <a:cubicBezTo>
                    <a:pt x="25" y="213"/>
                    <a:pt x="3" y="175"/>
                    <a:pt x="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Rectangle 29">
            <a:extLst>
              <a:ext uri="{FF2B5EF4-FFF2-40B4-BE49-F238E27FC236}">
                <a16:creationId xmlns:a16="http://schemas.microsoft.com/office/drawing/2014/main" id="{8348B22A-817D-43B6-9974-87DAAA8A23FB}"/>
              </a:ext>
            </a:extLst>
          </p:cNvPr>
          <p:cNvSpPr>
            <a:spLocks noChangeAspect="1"/>
          </p:cNvSpPr>
          <p:nvPr/>
        </p:nvSpPr>
        <p:spPr>
          <a:xfrm>
            <a:off x="4316659" y="1934528"/>
            <a:ext cx="263024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Benefits </a:t>
            </a:r>
          </a:p>
        </p:txBody>
      </p:sp>
      <p:sp>
        <p:nvSpPr>
          <p:cNvPr id="33" name="TextBox 32">
            <a:extLst>
              <a:ext uri="{FF2B5EF4-FFF2-40B4-BE49-F238E27FC236}">
                <a16:creationId xmlns:a16="http://schemas.microsoft.com/office/drawing/2014/main" id="{EEB47836-F479-4203-8961-3C85436BCA5E}"/>
              </a:ext>
            </a:extLst>
          </p:cNvPr>
          <p:cNvSpPr txBox="1">
            <a:spLocks/>
          </p:cNvSpPr>
          <p:nvPr/>
        </p:nvSpPr>
        <p:spPr>
          <a:xfrm>
            <a:off x="4316660" y="2416556"/>
            <a:ext cx="2630240" cy="3616375"/>
          </a:xfrm>
          <a:prstGeom prst="rect">
            <a:avLst/>
          </a:prstGeom>
          <a:noFill/>
        </p:spPr>
        <p:txBody>
          <a:bodyPr wrap="square" lIns="0" tIns="0" rIns="0" bIns="0" rtlCol="0">
            <a:spAutoFit/>
          </a:bodyPr>
          <a:lstStyle/>
          <a:p>
            <a:pPr>
              <a:spcAft>
                <a:spcPts val="600"/>
              </a:spcAft>
            </a:pPr>
            <a:r>
              <a:rPr lang="en-US" sz="1100" dirty="0">
                <a:latin typeface="Arial" panose="020B0604020202020204" pitchFamily="34" charset="0"/>
                <a:cs typeface="Arial" panose="020B0604020202020204" pitchFamily="34" charset="0"/>
              </a:rPr>
              <a:t>Between November 2018 and March 2020:</a:t>
            </a:r>
          </a:p>
          <a:p>
            <a:pPr marL="180000" indent="-1800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More than 2,200 patients had their planned lower limb operations sooner, including 1,300 patients who have had hip or knee replacements and almost 900 other routine lower limb operations.</a:t>
            </a:r>
          </a:p>
          <a:p>
            <a:pPr marL="180000" indent="-1800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Waiting times for knee replacements reduced by 6 weeks and nearly four weeks for hip replacements. The overall number of patients waiting for these operations reduced by almost 20%.</a:t>
            </a:r>
          </a:p>
          <a:p>
            <a:pPr marL="180000" indent="-1800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freed up operating theatres at WHH resulted in 1,650 more patients having their trauma, gynaecology and general surgical operations sooner, as well as releasing an extra ward at WHH for patients with medical emergencies.</a:t>
            </a:r>
          </a:p>
        </p:txBody>
      </p:sp>
      <p:cxnSp>
        <p:nvCxnSpPr>
          <p:cNvPr id="50" name="Straight Connector 49">
            <a:extLst>
              <a:ext uri="{FF2B5EF4-FFF2-40B4-BE49-F238E27FC236}">
                <a16:creationId xmlns:a16="http://schemas.microsoft.com/office/drawing/2014/main" id="{56EFC019-7B7A-4B33-8E27-7C27472C32D4}"/>
              </a:ext>
            </a:extLst>
          </p:cNvPr>
          <p:cNvCxnSpPr>
            <a:cxnSpLocks/>
          </p:cNvCxnSpPr>
          <p:nvPr/>
        </p:nvCxnSpPr>
        <p:spPr>
          <a:xfrm>
            <a:off x="2100750" y="1934528"/>
            <a:ext cx="0" cy="4098403"/>
          </a:xfrm>
          <a:prstGeom prst="line">
            <a:avLst/>
          </a:prstGeom>
          <a:ln w="6350">
            <a:solidFill>
              <a:srgbClr val="C7DA2F"/>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04CC72E-37F7-4744-A53C-A45729E01B2A}"/>
              </a:ext>
            </a:extLst>
          </p:cNvPr>
          <p:cNvCxnSpPr>
            <a:cxnSpLocks/>
          </p:cNvCxnSpPr>
          <p:nvPr/>
        </p:nvCxnSpPr>
        <p:spPr>
          <a:xfrm>
            <a:off x="4130024" y="1934528"/>
            <a:ext cx="0" cy="4098403"/>
          </a:xfrm>
          <a:prstGeom prst="line">
            <a:avLst/>
          </a:prstGeom>
          <a:ln w="6350">
            <a:solidFill>
              <a:srgbClr val="C7DA2F"/>
            </a:solidFill>
            <a:prstDash val="dash"/>
          </a:ln>
        </p:spPr>
        <p:style>
          <a:lnRef idx="1">
            <a:schemeClr val="accent1"/>
          </a:lnRef>
          <a:fillRef idx="0">
            <a:schemeClr val="accent1"/>
          </a:fillRef>
          <a:effectRef idx="0">
            <a:schemeClr val="accent1"/>
          </a:effectRef>
          <a:fontRef idx="minor">
            <a:schemeClr val="tx1"/>
          </a:fontRef>
        </p:style>
      </p:cxnSp>
      <p:pic>
        <p:nvPicPr>
          <p:cNvPr id="28" name="Graphic 27" descr="Upward trend">
            <a:extLst>
              <a:ext uri="{FF2B5EF4-FFF2-40B4-BE49-F238E27FC236}">
                <a16:creationId xmlns:a16="http://schemas.microsoft.com/office/drawing/2014/main" id="{0192141D-56C3-49F7-9DCF-DDF10E6557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5848" y="1972608"/>
            <a:ext cx="324000" cy="324000"/>
          </a:xfrm>
          <a:prstGeom prst="rect">
            <a:avLst/>
          </a:prstGeom>
        </p:spPr>
      </p:pic>
    </p:spTree>
    <p:extLst>
      <p:ext uri="{BB962C8B-B14F-4D97-AF65-F5344CB8AC3E}">
        <p14:creationId xmlns:p14="http://schemas.microsoft.com/office/powerpoint/2010/main" val="222908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36D6B7-F9E5-42F1-BCCE-44FC9A648EB1}"/>
              </a:ext>
            </a:extLst>
          </p:cNvPr>
          <p:cNvSpPr>
            <a:spLocks noGrp="1"/>
          </p:cNvSpPr>
          <p:nvPr>
            <p:ph type="title"/>
          </p:nvPr>
        </p:nvSpPr>
        <p:spPr/>
        <p:txBody>
          <a:bodyPr>
            <a:noAutofit/>
          </a:bodyPr>
          <a:lstStyle/>
          <a:p>
            <a:r>
              <a:rPr lang="en-US" dirty="0"/>
              <a:t>Stories of success</a:t>
            </a:r>
            <a:br>
              <a:rPr lang="en-US" dirty="0"/>
            </a:br>
            <a:r>
              <a:rPr lang="en-US" sz="1400" dirty="0">
                <a:solidFill>
                  <a:srgbClr val="1EB6EB"/>
                </a:solidFill>
              </a:rPr>
              <a:t>Cancer</a:t>
            </a:r>
          </a:p>
        </p:txBody>
      </p:sp>
      <p:sp>
        <p:nvSpPr>
          <p:cNvPr id="9" name="TextBox 8">
            <a:extLst>
              <a:ext uri="{FF2B5EF4-FFF2-40B4-BE49-F238E27FC236}">
                <a16:creationId xmlns:a16="http://schemas.microsoft.com/office/drawing/2014/main" id="{2A558A75-713A-4AB3-994A-A5A22ABC7FAA}"/>
              </a:ext>
            </a:extLst>
          </p:cNvPr>
          <p:cNvSpPr txBox="1">
            <a:spLocks/>
          </p:cNvSpPr>
          <p:nvPr/>
        </p:nvSpPr>
        <p:spPr>
          <a:xfrm>
            <a:off x="250826" y="1018460"/>
            <a:ext cx="6696074" cy="741229"/>
          </a:xfrm>
          <a:prstGeom prst="rect">
            <a:avLst/>
          </a:prstGeom>
          <a:noFill/>
        </p:spPr>
        <p:txBody>
          <a:bodyPr wrap="square" lIns="0" tIns="0" rIns="0" bIns="0" rtlCol="0">
            <a:spAutoFit/>
          </a:bodyPr>
          <a:lstStyle/>
          <a:p>
            <a:pPr>
              <a:spcAft>
                <a:spcPts val="500"/>
              </a:spcAft>
            </a:pPr>
            <a:r>
              <a:rPr lang="en-US" sz="1100" dirty="0">
                <a:latin typeface="Arial" panose="020B0604020202020204" pitchFamily="34" charset="0"/>
                <a:cs typeface="Arial" panose="020B0604020202020204" pitchFamily="34" charset="0"/>
              </a:rPr>
              <a:t>Over the past five years delivery of Cancer Waiting Times has been a challenge for East Kent Hospitals with some of the poorest achievement in the country.</a:t>
            </a:r>
          </a:p>
          <a:p>
            <a:pPr>
              <a:spcAft>
                <a:spcPts val="500"/>
              </a:spcAft>
            </a:pPr>
            <a:r>
              <a:rPr lang="en-US" sz="1100" spc="-10" dirty="0">
                <a:latin typeface="Arial" panose="020B0604020202020204" pitchFamily="34" charset="0"/>
                <a:cs typeface="Arial" panose="020B0604020202020204" pitchFamily="34" charset="0"/>
              </a:rPr>
              <a:t>The service now achieves the national waiting time targets for the key measures and as a result w</a:t>
            </a:r>
            <a:r>
              <a:rPr lang="en-US" sz="1100" dirty="0">
                <a:latin typeface="Arial" panose="020B0604020202020204" pitchFamily="34" charset="0"/>
                <a:cs typeface="Arial" panose="020B0604020202020204" pitchFamily="34" charset="0"/>
              </a:rPr>
              <a:t>e are now part of the best performing Cancer networks in the country.</a:t>
            </a:r>
          </a:p>
        </p:txBody>
      </p:sp>
      <p:sp>
        <p:nvSpPr>
          <p:cNvPr id="10" name="Rectangle 9">
            <a:extLst>
              <a:ext uri="{FF2B5EF4-FFF2-40B4-BE49-F238E27FC236}">
                <a16:creationId xmlns:a16="http://schemas.microsoft.com/office/drawing/2014/main" id="{A7401FD9-4234-4CAA-A346-EA6611A63A93}"/>
              </a:ext>
            </a:extLst>
          </p:cNvPr>
          <p:cNvSpPr>
            <a:spLocks/>
          </p:cNvSpPr>
          <p:nvPr/>
        </p:nvSpPr>
        <p:spPr>
          <a:xfrm>
            <a:off x="7127493" y="1018460"/>
            <a:ext cx="1788874" cy="5002927"/>
          </a:xfrm>
          <a:prstGeom prst="rect">
            <a:avLst/>
          </a:prstGeom>
          <a:solidFill>
            <a:srgbClr val="1EB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Box 2">
            <a:extLst>
              <a:ext uri="{FF2B5EF4-FFF2-40B4-BE49-F238E27FC236}">
                <a16:creationId xmlns:a16="http://schemas.microsoft.com/office/drawing/2014/main" id="{5BBB2CB6-431C-403D-BD45-39182B9DB606}"/>
              </a:ext>
            </a:extLst>
          </p:cNvPr>
          <p:cNvSpPr txBox="1">
            <a:spLocks noChangeArrowheads="1"/>
          </p:cNvSpPr>
          <p:nvPr/>
        </p:nvSpPr>
        <p:spPr bwMode="auto">
          <a:xfrm>
            <a:off x="7281480" y="1395421"/>
            <a:ext cx="1480900" cy="3616375"/>
          </a:xfrm>
          <a:prstGeom prst="rect">
            <a:avLst/>
          </a:prstGeom>
          <a:noFill/>
          <a:ln w="9525">
            <a:noFill/>
            <a:miter lim="800000"/>
            <a:headEnd/>
            <a:tailEnd/>
          </a:ln>
        </p:spPr>
        <p:txBody>
          <a:bodyPr rot="0" vert="horz" wrap="square" lIns="0" tIns="0" rIns="0" bIns="0" anchor="t" anchorCtr="0">
            <a:spAutoFit/>
          </a:bodyPr>
          <a:lstStyle/>
          <a:p>
            <a:pPr>
              <a:spcAft>
                <a:spcPts val="600"/>
              </a:spcAft>
            </a:pPr>
            <a:r>
              <a:rPr lang="en-US" sz="1100" i="1" dirty="0">
                <a:solidFill>
                  <a:schemeClr val="bg1"/>
                </a:solidFill>
                <a:cs typeface="Arial" panose="020B0604020202020204" pitchFamily="34" charset="0"/>
              </a:rPr>
              <a:t>I had my first chemotherapy treatments in hospital but then they offered me the option of using the bus and now it’s invaluable.</a:t>
            </a:r>
          </a:p>
          <a:p>
            <a:pPr>
              <a:spcAft>
                <a:spcPts val="600"/>
              </a:spcAft>
            </a:pPr>
            <a:r>
              <a:rPr lang="en-US" sz="1100" i="1" dirty="0">
                <a:solidFill>
                  <a:schemeClr val="bg1"/>
                </a:solidFill>
                <a:cs typeface="Arial" panose="020B0604020202020204" pitchFamily="34" charset="0"/>
              </a:rPr>
              <a:t>I chose to carry on with my treatment during the pandemic and it makes me feel so much better being able to have it on the bus.</a:t>
            </a:r>
          </a:p>
          <a:p>
            <a:pPr>
              <a:spcAft>
                <a:spcPts val="600"/>
              </a:spcAft>
            </a:pPr>
            <a:r>
              <a:rPr lang="en-US" sz="1100" i="1" dirty="0">
                <a:solidFill>
                  <a:schemeClr val="bg1"/>
                </a:solidFill>
                <a:cs typeface="Arial" panose="020B0604020202020204" pitchFamily="34" charset="0"/>
              </a:rPr>
              <a:t>Like so many others, I have put my faith in the NHS to look after me and they absolutely are.</a:t>
            </a:r>
          </a:p>
          <a:p>
            <a:pPr>
              <a:spcAft>
                <a:spcPts val="600"/>
              </a:spcAft>
            </a:pPr>
            <a:r>
              <a:rPr lang="en-US" sz="1100" i="1" dirty="0">
                <a:solidFill>
                  <a:schemeClr val="bg1"/>
                </a:solidFill>
                <a:cs typeface="Arial" panose="020B0604020202020204" pitchFamily="34" charset="0"/>
              </a:rPr>
              <a:t>Mum, 48, and Cancer patient</a:t>
            </a:r>
          </a:p>
        </p:txBody>
      </p:sp>
      <p:grpSp>
        <p:nvGrpSpPr>
          <p:cNvPr id="12" name="Group 11">
            <a:extLst>
              <a:ext uri="{FF2B5EF4-FFF2-40B4-BE49-F238E27FC236}">
                <a16:creationId xmlns:a16="http://schemas.microsoft.com/office/drawing/2014/main" id="{AC5DA635-D57F-472F-ADD8-BD641A4C67BD}"/>
              </a:ext>
            </a:extLst>
          </p:cNvPr>
          <p:cNvGrpSpPr/>
          <p:nvPr/>
        </p:nvGrpSpPr>
        <p:grpSpPr>
          <a:xfrm>
            <a:off x="7281480" y="1125450"/>
            <a:ext cx="227947" cy="204788"/>
            <a:chOff x="8545512" y="2687956"/>
            <a:chExt cx="745331" cy="669607"/>
          </a:xfrm>
          <a:solidFill>
            <a:schemeClr val="bg1"/>
          </a:solidFill>
        </p:grpSpPr>
        <p:sp>
          <p:nvSpPr>
            <p:cNvPr id="13" name="Freeform: Shape 12">
              <a:extLst>
                <a:ext uri="{FF2B5EF4-FFF2-40B4-BE49-F238E27FC236}">
                  <a16:creationId xmlns:a16="http://schemas.microsoft.com/office/drawing/2014/main" id="{B185C8BA-BB36-4C51-81E4-6D1FD5CDB29E}"/>
                </a:ext>
              </a:extLst>
            </p:cNvPr>
            <p:cNvSpPr/>
            <p:nvPr/>
          </p:nvSpPr>
          <p:spPr>
            <a:xfrm>
              <a:off x="8545512"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40778A31-3898-4DFE-B633-2197177CF590}"/>
                </a:ext>
              </a:extLst>
            </p:cNvPr>
            <p:cNvSpPr/>
            <p:nvPr/>
          </p:nvSpPr>
          <p:spPr>
            <a:xfrm>
              <a:off x="8943181"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E05BDC00-3632-4C88-B9EE-0C743B3367A5}"/>
              </a:ext>
            </a:extLst>
          </p:cNvPr>
          <p:cNvGrpSpPr/>
          <p:nvPr/>
        </p:nvGrpSpPr>
        <p:grpSpPr>
          <a:xfrm>
            <a:off x="250827" y="1934528"/>
            <a:ext cx="1663286" cy="4452346"/>
            <a:chOff x="250827" y="1934528"/>
            <a:chExt cx="1663286" cy="4452346"/>
          </a:xfrm>
        </p:grpSpPr>
        <p:sp>
          <p:nvSpPr>
            <p:cNvPr id="16" name="TextBox 15">
              <a:extLst>
                <a:ext uri="{FF2B5EF4-FFF2-40B4-BE49-F238E27FC236}">
                  <a16:creationId xmlns:a16="http://schemas.microsoft.com/office/drawing/2014/main" id="{20313F6D-AC7B-46A3-B8B0-7E1BB29C1336}"/>
                </a:ext>
              </a:extLst>
            </p:cNvPr>
            <p:cNvSpPr txBox="1">
              <a:spLocks/>
            </p:cNvSpPr>
            <p:nvPr/>
          </p:nvSpPr>
          <p:spPr>
            <a:xfrm>
              <a:off x="250827" y="2416556"/>
              <a:ext cx="1656000" cy="3970318"/>
            </a:xfrm>
            <a:prstGeom prst="rect">
              <a:avLst/>
            </a:prstGeom>
            <a:noFill/>
          </p:spPr>
          <p:txBody>
            <a:bodyPr wrap="square" lIns="0" tIns="0" rIns="0" bIns="0" rtlCol="0">
              <a:spAutoFit/>
            </a:bodyPr>
            <a:lstStyle/>
            <a:p>
              <a:pPr marL="180000" indent="-180000">
                <a:spcAft>
                  <a:spcPts val="600"/>
                </a:spcAft>
                <a:buFont typeface="Arial" panose="020B0604020202020204" pitchFamily="34" charset="0"/>
                <a:buChar char="•"/>
              </a:pPr>
              <a:r>
                <a:rPr lang="en-US" sz="1100" spc="-20" dirty="0">
                  <a:latin typeface="Arial" panose="020B0604020202020204" pitchFamily="34" charset="0"/>
                  <a:cs typeface="Arial" panose="020B0604020202020204" pitchFamily="34" charset="0"/>
                </a:rPr>
                <a:t>This remarkable turnaround is due to a sustained and dedicated focus on continuous improvement, including tracking of over 37000 patients to ensure appointments, tests and results are undertaken as quickly as possible.</a:t>
              </a:r>
            </a:p>
            <a:p>
              <a:pPr marL="180000" indent="-180000">
                <a:lnSpc>
                  <a:spcPct val="95000"/>
                </a:lnSpc>
                <a:spcAft>
                  <a:spcPts val="600"/>
                </a:spcAft>
                <a:buFont typeface="Arial" panose="020B0604020202020204" pitchFamily="34" charset="0"/>
                <a:buChar char="•"/>
              </a:pPr>
              <a:r>
                <a:rPr lang="en-US" sz="1100" spc="-10" dirty="0">
                  <a:latin typeface="Arial" panose="020B0604020202020204" pitchFamily="34" charset="0"/>
                  <a:cs typeface="Arial" panose="020B0604020202020204" pitchFamily="34" charset="0"/>
                </a:rPr>
                <a:t>We were able to maintain almost all Cancer activity during the 2020 pandemic, this included carrying out some procedures at the Kent and Canterbury Hospital which we kept as Covid-free as possible, as well as using the independent sector and the mobile cancer unit.</a:t>
              </a:r>
              <a:endParaRPr lang="en-GB" sz="1100"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19875E7-F66D-49D7-8360-0B353D4D15D0}"/>
                </a:ext>
              </a:extLst>
            </p:cNvPr>
            <p:cNvSpPr>
              <a:spLocks/>
            </p:cNvSpPr>
            <p:nvPr/>
          </p:nvSpPr>
          <p:spPr>
            <a:xfrm>
              <a:off x="25811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How </a:t>
              </a:r>
            </a:p>
          </p:txBody>
        </p:sp>
        <p:sp>
          <p:nvSpPr>
            <p:cNvPr id="17" name="Freeform 168">
              <a:extLst>
                <a:ext uri="{FF2B5EF4-FFF2-40B4-BE49-F238E27FC236}">
                  <a16:creationId xmlns:a16="http://schemas.microsoft.com/office/drawing/2014/main" id="{B624318C-2868-47F0-9A4F-99590C26BD9B}"/>
                </a:ext>
              </a:extLst>
            </p:cNvPr>
            <p:cNvSpPr>
              <a:spLocks noChangeAspect="1" noEditPoints="1"/>
            </p:cNvSpPr>
            <p:nvPr/>
          </p:nvSpPr>
          <p:spPr bwMode="auto">
            <a:xfrm>
              <a:off x="319397" y="2003108"/>
              <a:ext cx="285738" cy="260032"/>
            </a:xfrm>
            <a:custGeom>
              <a:avLst/>
              <a:gdLst>
                <a:gd name="T0" fmla="*/ 355 w 488"/>
                <a:gd name="T1" fmla="*/ 136 h 445"/>
                <a:gd name="T2" fmla="*/ 334 w 488"/>
                <a:gd name="T3" fmla="*/ 156 h 445"/>
                <a:gd name="T4" fmla="*/ 322 w 488"/>
                <a:gd name="T5" fmla="*/ 145 h 445"/>
                <a:gd name="T6" fmla="*/ 349 w 488"/>
                <a:gd name="T7" fmla="*/ 105 h 445"/>
                <a:gd name="T8" fmla="*/ 325 w 488"/>
                <a:gd name="T9" fmla="*/ 105 h 445"/>
                <a:gd name="T10" fmla="*/ 301 w 488"/>
                <a:gd name="T11" fmla="*/ 105 h 445"/>
                <a:gd name="T12" fmla="*/ 373 w 488"/>
                <a:gd name="T13" fmla="*/ 105 h 445"/>
                <a:gd name="T14" fmla="*/ 323 w 488"/>
                <a:gd name="T15" fmla="*/ 180 h 445"/>
                <a:gd name="T16" fmla="*/ 334 w 488"/>
                <a:gd name="T17" fmla="*/ 192 h 445"/>
                <a:gd name="T18" fmla="*/ 334 w 488"/>
                <a:gd name="T19" fmla="*/ 168 h 445"/>
                <a:gd name="T20" fmla="*/ 78 w 488"/>
                <a:gd name="T21" fmla="*/ 264 h 445"/>
                <a:gd name="T22" fmla="*/ 91 w 488"/>
                <a:gd name="T23" fmla="*/ 276 h 445"/>
                <a:gd name="T24" fmla="*/ 91 w 488"/>
                <a:gd name="T25" fmla="*/ 252 h 445"/>
                <a:gd name="T26" fmla="*/ 132 w 488"/>
                <a:gd name="T27" fmla="*/ 252 h 445"/>
                <a:gd name="T28" fmla="*/ 132 w 488"/>
                <a:gd name="T29" fmla="*/ 276 h 445"/>
                <a:gd name="T30" fmla="*/ 145 w 488"/>
                <a:gd name="T31" fmla="*/ 264 h 445"/>
                <a:gd name="T32" fmla="*/ 132 w 488"/>
                <a:gd name="T33" fmla="*/ 252 h 445"/>
                <a:gd name="T34" fmla="*/ 488 w 488"/>
                <a:gd name="T35" fmla="*/ 195 h 445"/>
                <a:gd name="T36" fmla="*/ 273 w 488"/>
                <a:gd name="T37" fmla="*/ 253 h 445"/>
                <a:gd name="T38" fmla="*/ 259 w 488"/>
                <a:gd name="T39" fmla="*/ 253 h 445"/>
                <a:gd name="T40" fmla="*/ 250 w 488"/>
                <a:gd name="T41" fmla="*/ 261 h 445"/>
                <a:gd name="T42" fmla="*/ 193 w 488"/>
                <a:gd name="T43" fmla="*/ 304 h 445"/>
                <a:gd name="T44" fmla="*/ 185 w 488"/>
                <a:gd name="T45" fmla="*/ 164 h 445"/>
                <a:gd name="T46" fmla="*/ 24 w 488"/>
                <a:gd name="T47" fmla="*/ 199 h 445"/>
                <a:gd name="T48" fmla="*/ 58 w 488"/>
                <a:gd name="T49" fmla="*/ 369 h 445"/>
                <a:gd name="T50" fmla="*/ 242 w 488"/>
                <a:gd name="T51" fmla="*/ 372 h 445"/>
                <a:gd name="T52" fmla="*/ 278 w 488"/>
                <a:gd name="T53" fmla="*/ 291 h 445"/>
                <a:gd name="T54" fmla="*/ 302 w 488"/>
                <a:gd name="T55" fmla="*/ 291 h 445"/>
                <a:gd name="T56" fmla="*/ 295 w 488"/>
                <a:gd name="T57" fmla="*/ 444 h 445"/>
                <a:gd name="T58" fmla="*/ 282 w 488"/>
                <a:gd name="T59" fmla="*/ 442 h 445"/>
                <a:gd name="T60" fmla="*/ 58 w 488"/>
                <a:gd name="T61" fmla="*/ 393 h 445"/>
                <a:gd name="T62" fmla="*/ 0 w 488"/>
                <a:gd name="T63" fmla="*/ 199 h 445"/>
                <a:gd name="T64" fmla="*/ 185 w 488"/>
                <a:gd name="T65" fmla="*/ 140 h 445"/>
                <a:gd name="T66" fmla="*/ 244 w 488"/>
                <a:gd name="T67" fmla="*/ 0 h 445"/>
                <a:gd name="T68" fmla="*/ 488 w 488"/>
                <a:gd name="T69" fmla="*/ 58 h 445"/>
                <a:gd name="T70" fmla="*/ 430 w 488"/>
                <a:gd name="T71" fmla="*/ 24 h 445"/>
                <a:gd name="T72" fmla="*/ 210 w 488"/>
                <a:gd name="T73" fmla="*/ 58 h 445"/>
                <a:gd name="T74" fmla="*/ 210 w 488"/>
                <a:gd name="T75" fmla="*/ 265 h 445"/>
                <a:gd name="T76" fmla="*/ 237 w 488"/>
                <a:gd name="T77" fmla="*/ 241 h 445"/>
                <a:gd name="T78" fmla="*/ 273 w 488"/>
                <a:gd name="T79" fmla="*/ 229 h 445"/>
                <a:gd name="T80" fmla="*/ 464 w 488"/>
                <a:gd name="T81"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445">
                  <a:moveTo>
                    <a:pt x="373" y="105"/>
                  </a:moveTo>
                  <a:cubicBezTo>
                    <a:pt x="373" y="120"/>
                    <a:pt x="363" y="129"/>
                    <a:pt x="355" y="136"/>
                  </a:cubicBezTo>
                  <a:cubicBezTo>
                    <a:pt x="352" y="138"/>
                    <a:pt x="346" y="143"/>
                    <a:pt x="346" y="144"/>
                  </a:cubicBezTo>
                  <a:cubicBezTo>
                    <a:pt x="346" y="151"/>
                    <a:pt x="341" y="156"/>
                    <a:pt x="334" y="156"/>
                  </a:cubicBezTo>
                  <a:cubicBezTo>
                    <a:pt x="334" y="156"/>
                    <a:pt x="334" y="156"/>
                    <a:pt x="334" y="156"/>
                  </a:cubicBezTo>
                  <a:cubicBezTo>
                    <a:pt x="327" y="156"/>
                    <a:pt x="322" y="151"/>
                    <a:pt x="322" y="145"/>
                  </a:cubicBezTo>
                  <a:cubicBezTo>
                    <a:pt x="322" y="131"/>
                    <a:pt x="331" y="124"/>
                    <a:pt x="339" y="117"/>
                  </a:cubicBezTo>
                  <a:cubicBezTo>
                    <a:pt x="345" y="112"/>
                    <a:pt x="349" y="108"/>
                    <a:pt x="349" y="105"/>
                  </a:cubicBezTo>
                  <a:cubicBezTo>
                    <a:pt x="349" y="99"/>
                    <a:pt x="344" y="93"/>
                    <a:pt x="337" y="93"/>
                  </a:cubicBezTo>
                  <a:cubicBezTo>
                    <a:pt x="331" y="93"/>
                    <a:pt x="325" y="99"/>
                    <a:pt x="325" y="105"/>
                  </a:cubicBezTo>
                  <a:cubicBezTo>
                    <a:pt x="325" y="112"/>
                    <a:pt x="320" y="117"/>
                    <a:pt x="313" y="117"/>
                  </a:cubicBezTo>
                  <a:cubicBezTo>
                    <a:pt x="306" y="117"/>
                    <a:pt x="301" y="112"/>
                    <a:pt x="301" y="105"/>
                  </a:cubicBezTo>
                  <a:cubicBezTo>
                    <a:pt x="301" y="85"/>
                    <a:pt x="317" y="69"/>
                    <a:pt x="337" y="69"/>
                  </a:cubicBezTo>
                  <a:cubicBezTo>
                    <a:pt x="357" y="69"/>
                    <a:pt x="373" y="85"/>
                    <a:pt x="373" y="105"/>
                  </a:cubicBezTo>
                  <a:close/>
                  <a:moveTo>
                    <a:pt x="334" y="168"/>
                  </a:moveTo>
                  <a:cubicBezTo>
                    <a:pt x="328" y="168"/>
                    <a:pt x="323" y="173"/>
                    <a:pt x="323" y="180"/>
                  </a:cubicBezTo>
                  <a:cubicBezTo>
                    <a:pt x="323" y="180"/>
                    <a:pt x="323" y="180"/>
                    <a:pt x="323" y="180"/>
                  </a:cubicBezTo>
                  <a:cubicBezTo>
                    <a:pt x="323" y="186"/>
                    <a:pt x="328" y="192"/>
                    <a:pt x="334" y="192"/>
                  </a:cubicBezTo>
                  <a:cubicBezTo>
                    <a:pt x="341" y="192"/>
                    <a:pt x="347" y="186"/>
                    <a:pt x="347" y="180"/>
                  </a:cubicBezTo>
                  <a:cubicBezTo>
                    <a:pt x="347" y="173"/>
                    <a:pt x="341" y="168"/>
                    <a:pt x="334" y="168"/>
                  </a:cubicBezTo>
                  <a:close/>
                  <a:moveTo>
                    <a:pt x="90" y="252"/>
                  </a:moveTo>
                  <a:cubicBezTo>
                    <a:pt x="84" y="252"/>
                    <a:pt x="78" y="257"/>
                    <a:pt x="78" y="264"/>
                  </a:cubicBezTo>
                  <a:cubicBezTo>
                    <a:pt x="78" y="271"/>
                    <a:pt x="84" y="276"/>
                    <a:pt x="90" y="276"/>
                  </a:cubicBezTo>
                  <a:cubicBezTo>
                    <a:pt x="91" y="276"/>
                    <a:pt x="91" y="276"/>
                    <a:pt x="91" y="276"/>
                  </a:cubicBezTo>
                  <a:cubicBezTo>
                    <a:pt x="98" y="276"/>
                    <a:pt x="103" y="271"/>
                    <a:pt x="103" y="264"/>
                  </a:cubicBezTo>
                  <a:cubicBezTo>
                    <a:pt x="103" y="257"/>
                    <a:pt x="98" y="252"/>
                    <a:pt x="91" y="252"/>
                  </a:cubicBezTo>
                  <a:lnTo>
                    <a:pt x="90" y="252"/>
                  </a:lnTo>
                  <a:close/>
                  <a:moveTo>
                    <a:pt x="132" y="252"/>
                  </a:moveTo>
                  <a:cubicBezTo>
                    <a:pt x="126" y="252"/>
                    <a:pt x="120" y="257"/>
                    <a:pt x="120" y="264"/>
                  </a:cubicBezTo>
                  <a:cubicBezTo>
                    <a:pt x="120" y="271"/>
                    <a:pt x="126" y="276"/>
                    <a:pt x="132" y="276"/>
                  </a:cubicBezTo>
                  <a:cubicBezTo>
                    <a:pt x="133" y="276"/>
                    <a:pt x="133" y="276"/>
                    <a:pt x="133" y="276"/>
                  </a:cubicBezTo>
                  <a:cubicBezTo>
                    <a:pt x="140" y="276"/>
                    <a:pt x="145" y="271"/>
                    <a:pt x="145" y="264"/>
                  </a:cubicBezTo>
                  <a:cubicBezTo>
                    <a:pt x="145" y="257"/>
                    <a:pt x="140" y="252"/>
                    <a:pt x="133" y="252"/>
                  </a:cubicBezTo>
                  <a:lnTo>
                    <a:pt x="132" y="252"/>
                  </a:lnTo>
                  <a:close/>
                  <a:moveTo>
                    <a:pt x="488" y="58"/>
                  </a:moveTo>
                  <a:cubicBezTo>
                    <a:pt x="488" y="195"/>
                    <a:pt x="488" y="195"/>
                    <a:pt x="488" y="195"/>
                  </a:cubicBezTo>
                  <a:cubicBezTo>
                    <a:pt x="488" y="227"/>
                    <a:pt x="462" y="253"/>
                    <a:pt x="430" y="253"/>
                  </a:cubicBezTo>
                  <a:cubicBezTo>
                    <a:pt x="273" y="253"/>
                    <a:pt x="273" y="253"/>
                    <a:pt x="273" y="253"/>
                  </a:cubicBezTo>
                  <a:cubicBezTo>
                    <a:pt x="270" y="253"/>
                    <a:pt x="267" y="253"/>
                    <a:pt x="265" y="253"/>
                  </a:cubicBezTo>
                  <a:cubicBezTo>
                    <a:pt x="263" y="253"/>
                    <a:pt x="260" y="253"/>
                    <a:pt x="259" y="253"/>
                  </a:cubicBezTo>
                  <a:cubicBezTo>
                    <a:pt x="258" y="254"/>
                    <a:pt x="256" y="256"/>
                    <a:pt x="254" y="258"/>
                  </a:cubicBezTo>
                  <a:cubicBezTo>
                    <a:pt x="253" y="259"/>
                    <a:pt x="252" y="260"/>
                    <a:pt x="250" y="261"/>
                  </a:cubicBezTo>
                  <a:cubicBezTo>
                    <a:pt x="206" y="302"/>
                    <a:pt x="206" y="302"/>
                    <a:pt x="206" y="302"/>
                  </a:cubicBezTo>
                  <a:cubicBezTo>
                    <a:pt x="202" y="305"/>
                    <a:pt x="197" y="306"/>
                    <a:pt x="193" y="304"/>
                  </a:cubicBezTo>
                  <a:cubicBezTo>
                    <a:pt x="188" y="302"/>
                    <a:pt x="185" y="298"/>
                    <a:pt x="185" y="293"/>
                  </a:cubicBezTo>
                  <a:cubicBezTo>
                    <a:pt x="185" y="164"/>
                    <a:pt x="185" y="164"/>
                    <a:pt x="185" y="164"/>
                  </a:cubicBezTo>
                  <a:cubicBezTo>
                    <a:pt x="58" y="164"/>
                    <a:pt x="58" y="164"/>
                    <a:pt x="58" y="164"/>
                  </a:cubicBezTo>
                  <a:cubicBezTo>
                    <a:pt x="39" y="164"/>
                    <a:pt x="24" y="180"/>
                    <a:pt x="24" y="199"/>
                  </a:cubicBezTo>
                  <a:cubicBezTo>
                    <a:pt x="24" y="335"/>
                    <a:pt x="24" y="335"/>
                    <a:pt x="24" y="335"/>
                  </a:cubicBezTo>
                  <a:cubicBezTo>
                    <a:pt x="24" y="354"/>
                    <a:pt x="39" y="369"/>
                    <a:pt x="58" y="369"/>
                  </a:cubicBezTo>
                  <a:cubicBezTo>
                    <a:pt x="234" y="369"/>
                    <a:pt x="234" y="369"/>
                    <a:pt x="234" y="369"/>
                  </a:cubicBezTo>
                  <a:cubicBezTo>
                    <a:pt x="237" y="369"/>
                    <a:pt x="240" y="370"/>
                    <a:pt x="242" y="372"/>
                  </a:cubicBezTo>
                  <a:cubicBezTo>
                    <a:pt x="278" y="406"/>
                    <a:pt x="278" y="406"/>
                    <a:pt x="278" y="406"/>
                  </a:cubicBezTo>
                  <a:cubicBezTo>
                    <a:pt x="278" y="291"/>
                    <a:pt x="278" y="291"/>
                    <a:pt x="278" y="291"/>
                  </a:cubicBezTo>
                  <a:cubicBezTo>
                    <a:pt x="278" y="284"/>
                    <a:pt x="284" y="279"/>
                    <a:pt x="290" y="279"/>
                  </a:cubicBezTo>
                  <a:cubicBezTo>
                    <a:pt x="297" y="279"/>
                    <a:pt x="302" y="284"/>
                    <a:pt x="302" y="291"/>
                  </a:cubicBezTo>
                  <a:cubicBezTo>
                    <a:pt x="302" y="433"/>
                    <a:pt x="302" y="433"/>
                    <a:pt x="302" y="433"/>
                  </a:cubicBezTo>
                  <a:cubicBezTo>
                    <a:pt x="302" y="438"/>
                    <a:pt x="300" y="442"/>
                    <a:pt x="295" y="444"/>
                  </a:cubicBezTo>
                  <a:cubicBezTo>
                    <a:pt x="294" y="445"/>
                    <a:pt x="292" y="445"/>
                    <a:pt x="290" y="445"/>
                  </a:cubicBezTo>
                  <a:cubicBezTo>
                    <a:pt x="287" y="445"/>
                    <a:pt x="285" y="444"/>
                    <a:pt x="282" y="442"/>
                  </a:cubicBezTo>
                  <a:cubicBezTo>
                    <a:pt x="229" y="393"/>
                    <a:pt x="229" y="393"/>
                    <a:pt x="229" y="393"/>
                  </a:cubicBezTo>
                  <a:cubicBezTo>
                    <a:pt x="58" y="393"/>
                    <a:pt x="58" y="393"/>
                    <a:pt x="58" y="393"/>
                  </a:cubicBezTo>
                  <a:cubicBezTo>
                    <a:pt x="26" y="393"/>
                    <a:pt x="0" y="368"/>
                    <a:pt x="0" y="335"/>
                  </a:cubicBezTo>
                  <a:cubicBezTo>
                    <a:pt x="0" y="199"/>
                    <a:pt x="0" y="199"/>
                    <a:pt x="0" y="199"/>
                  </a:cubicBezTo>
                  <a:cubicBezTo>
                    <a:pt x="0" y="167"/>
                    <a:pt x="26" y="140"/>
                    <a:pt x="58" y="140"/>
                  </a:cubicBezTo>
                  <a:cubicBezTo>
                    <a:pt x="185" y="140"/>
                    <a:pt x="185" y="140"/>
                    <a:pt x="185" y="140"/>
                  </a:cubicBezTo>
                  <a:cubicBezTo>
                    <a:pt x="185" y="58"/>
                    <a:pt x="185" y="58"/>
                    <a:pt x="185" y="58"/>
                  </a:cubicBezTo>
                  <a:cubicBezTo>
                    <a:pt x="185" y="26"/>
                    <a:pt x="212" y="0"/>
                    <a:pt x="244" y="0"/>
                  </a:cubicBezTo>
                  <a:cubicBezTo>
                    <a:pt x="430" y="0"/>
                    <a:pt x="430" y="0"/>
                    <a:pt x="430" y="0"/>
                  </a:cubicBezTo>
                  <a:cubicBezTo>
                    <a:pt x="462" y="0"/>
                    <a:pt x="488" y="26"/>
                    <a:pt x="488" y="58"/>
                  </a:cubicBezTo>
                  <a:close/>
                  <a:moveTo>
                    <a:pt x="464" y="58"/>
                  </a:moveTo>
                  <a:cubicBezTo>
                    <a:pt x="464" y="39"/>
                    <a:pt x="449" y="24"/>
                    <a:pt x="430" y="24"/>
                  </a:cubicBezTo>
                  <a:cubicBezTo>
                    <a:pt x="244" y="24"/>
                    <a:pt x="244" y="24"/>
                    <a:pt x="244" y="24"/>
                  </a:cubicBezTo>
                  <a:cubicBezTo>
                    <a:pt x="225" y="24"/>
                    <a:pt x="210" y="39"/>
                    <a:pt x="210" y="58"/>
                  </a:cubicBezTo>
                  <a:cubicBezTo>
                    <a:pt x="210" y="152"/>
                    <a:pt x="210" y="152"/>
                    <a:pt x="210" y="152"/>
                  </a:cubicBezTo>
                  <a:cubicBezTo>
                    <a:pt x="210" y="265"/>
                    <a:pt x="210" y="265"/>
                    <a:pt x="210" y="265"/>
                  </a:cubicBezTo>
                  <a:cubicBezTo>
                    <a:pt x="234" y="243"/>
                    <a:pt x="234" y="243"/>
                    <a:pt x="234" y="243"/>
                  </a:cubicBezTo>
                  <a:cubicBezTo>
                    <a:pt x="235" y="242"/>
                    <a:pt x="236" y="241"/>
                    <a:pt x="237" y="241"/>
                  </a:cubicBezTo>
                  <a:cubicBezTo>
                    <a:pt x="248" y="230"/>
                    <a:pt x="251" y="229"/>
                    <a:pt x="266" y="229"/>
                  </a:cubicBezTo>
                  <a:cubicBezTo>
                    <a:pt x="268" y="229"/>
                    <a:pt x="270" y="229"/>
                    <a:pt x="273" y="229"/>
                  </a:cubicBezTo>
                  <a:cubicBezTo>
                    <a:pt x="430" y="229"/>
                    <a:pt x="430" y="229"/>
                    <a:pt x="430" y="229"/>
                  </a:cubicBezTo>
                  <a:cubicBezTo>
                    <a:pt x="449" y="229"/>
                    <a:pt x="464" y="214"/>
                    <a:pt x="464" y="195"/>
                  </a:cubicBezTo>
                  <a:cubicBezTo>
                    <a:pt x="464" y="58"/>
                    <a:pt x="464" y="58"/>
                    <a:pt x="46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a:extLst>
              <a:ext uri="{FF2B5EF4-FFF2-40B4-BE49-F238E27FC236}">
                <a16:creationId xmlns:a16="http://schemas.microsoft.com/office/drawing/2014/main" id="{4D4D8272-A8E6-4BA6-B662-6EC88C9E3B45}"/>
              </a:ext>
            </a:extLst>
          </p:cNvPr>
          <p:cNvGrpSpPr/>
          <p:nvPr/>
        </p:nvGrpSpPr>
        <p:grpSpPr>
          <a:xfrm>
            <a:off x="2287387" y="1934528"/>
            <a:ext cx="1656000" cy="4462605"/>
            <a:chOff x="2193573" y="1934528"/>
            <a:chExt cx="1656000" cy="4462605"/>
          </a:xfrm>
        </p:grpSpPr>
        <p:sp>
          <p:nvSpPr>
            <p:cNvPr id="27" name="Rectangle 26">
              <a:extLst>
                <a:ext uri="{FF2B5EF4-FFF2-40B4-BE49-F238E27FC236}">
                  <a16:creationId xmlns:a16="http://schemas.microsoft.com/office/drawing/2014/main" id="{BF58A986-3803-425D-A6EF-A6EE92BC31DA}"/>
                </a:ext>
              </a:extLst>
            </p:cNvPr>
            <p:cNvSpPr>
              <a:spLocks/>
            </p:cNvSpPr>
            <p:nvPr/>
          </p:nvSpPr>
          <p:spPr>
            <a:xfrm>
              <a:off x="219357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Challenge </a:t>
              </a:r>
            </a:p>
          </p:txBody>
        </p:sp>
        <p:sp>
          <p:nvSpPr>
            <p:cNvPr id="32" name="TextBox 31">
              <a:extLst>
                <a:ext uri="{FF2B5EF4-FFF2-40B4-BE49-F238E27FC236}">
                  <a16:creationId xmlns:a16="http://schemas.microsoft.com/office/drawing/2014/main" id="{FDC84D1F-01BE-4224-A564-278681255E23}"/>
                </a:ext>
              </a:extLst>
            </p:cNvPr>
            <p:cNvSpPr txBox="1">
              <a:spLocks/>
            </p:cNvSpPr>
            <p:nvPr/>
          </p:nvSpPr>
          <p:spPr>
            <a:xfrm>
              <a:off x="2193573" y="2416556"/>
              <a:ext cx="1656000" cy="3980577"/>
            </a:xfrm>
            <a:prstGeom prst="rect">
              <a:avLst/>
            </a:prstGeom>
            <a:noFill/>
          </p:spPr>
          <p:txBody>
            <a:bodyPr wrap="square" lIns="0" tIns="0" rIns="0" bIns="0" rtlCol="0">
              <a:spAutoFit/>
            </a:bodyPr>
            <a:lstStyle/>
            <a:p>
              <a:pPr>
                <a:spcAft>
                  <a:spcPts val="500"/>
                </a:spcAft>
              </a:pPr>
              <a:r>
                <a:rPr lang="en-US" sz="1100" spc="-10" dirty="0">
                  <a:latin typeface="Arial" panose="020B0604020202020204" pitchFamily="34" charset="0"/>
                  <a:cs typeface="Arial" panose="020B0604020202020204" pitchFamily="34" charset="0"/>
                </a:rPr>
                <a:t>Innovations included i</a:t>
              </a:r>
              <a:r>
                <a:rPr lang="en-US" sz="1100" dirty="0">
                  <a:latin typeface="Arial" panose="020B0604020202020204" pitchFamily="34" charset="0"/>
                  <a:cs typeface="Arial" panose="020B0604020202020204" pitchFamily="34" charset="0"/>
                </a:rPr>
                <a:t>mplementing prefilled prescriptions so cancer patients can present in Emergency Department (ED) and get the antibiotics they need quickly.</a:t>
              </a:r>
            </a:p>
            <a:p>
              <a:pPr>
                <a:spcAft>
                  <a:spcPts val="500"/>
                </a:spcAft>
              </a:pPr>
              <a:r>
                <a:rPr lang="en-US" sz="1100" dirty="0">
                  <a:latin typeface="Arial" panose="020B0604020202020204" pitchFamily="34" charset="0"/>
                  <a:cs typeface="Arial" panose="020B0604020202020204" pitchFamily="34" charset="0"/>
                </a:rPr>
                <a:t>Virtual support clinics with Cancer nurse specialists supporting patients at home and highlighting any issues earlier.</a:t>
              </a:r>
            </a:p>
            <a:p>
              <a:pPr>
                <a:spcAft>
                  <a:spcPts val="500"/>
                </a:spcAft>
              </a:pPr>
              <a:r>
                <a:rPr lang="en-US" sz="1100" dirty="0">
                  <a:latin typeface="Arial" panose="020B0604020202020204" pitchFamily="34" charset="0"/>
                  <a:cs typeface="Arial" panose="020B0604020202020204" pitchFamily="34" charset="0"/>
                </a:rPr>
                <a:t>All emergency cancer pathways were reviewed for consistency and equity</a:t>
              </a:r>
            </a:p>
            <a:p>
              <a:pPr>
                <a:spcAft>
                  <a:spcPts val="500"/>
                </a:spcAft>
              </a:pPr>
              <a:r>
                <a:rPr lang="en-US" sz="1100" dirty="0">
                  <a:latin typeface="Arial" panose="020B0604020202020204" pitchFamily="34" charset="0"/>
                  <a:cs typeface="Arial" panose="020B0604020202020204" pitchFamily="34" charset="0"/>
                </a:rPr>
                <a:t>A 7 days Acute Oncology Service and 7 day Cancer Care line were launched to improve access to advice and support.</a:t>
              </a:r>
            </a:p>
            <a:p>
              <a:pPr>
                <a:spcAft>
                  <a:spcPts val="500"/>
                </a:spcAft>
              </a:pPr>
              <a:endParaRPr lang="en-US" sz="1100" dirty="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DA10555A-5188-4517-846D-E9EE48022801}"/>
                </a:ext>
              </a:extLst>
            </p:cNvPr>
            <p:cNvGrpSpPr>
              <a:grpSpLocks noChangeAspect="1"/>
            </p:cNvGrpSpPr>
            <p:nvPr/>
          </p:nvGrpSpPr>
          <p:grpSpPr>
            <a:xfrm>
              <a:off x="2263732" y="2003108"/>
              <a:ext cx="293386" cy="260032"/>
              <a:chOff x="4166409" y="2517990"/>
              <a:chExt cx="619881" cy="549409"/>
            </a:xfrm>
            <a:solidFill>
              <a:schemeClr val="bg1"/>
            </a:solidFill>
          </p:grpSpPr>
          <p:sp>
            <p:nvSpPr>
              <p:cNvPr id="39" name="Freeform 121">
                <a:extLst>
                  <a:ext uri="{FF2B5EF4-FFF2-40B4-BE49-F238E27FC236}">
                    <a16:creationId xmlns:a16="http://schemas.microsoft.com/office/drawing/2014/main" id="{E176A89E-5169-41EA-9BE8-8626812EC04C}"/>
                  </a:ext>
                </a:extLst>
              </p:cNvPr>
              <p:cNvSpPr>
                <a:spLocks/>
              </p:cNvSpPr>
              <p:nvPr/>
            </p:nvSpPr>
            <p:spPr bwMode="auto">
              <a:xfrm>
                <a:off x="4166409" y="2517990"/>
                <a:ext cx="503734" cy="549409"/>
              </a:xfrm>
              <a:custGeom>
                <a:avLst/>
                <a:gdLst>
                  <a:gd name="T0" fmla="*/ 0 w 399"/>
                  <a:gd name="T1" fmla="*/ 196 h 435"/>
                  <a:gd name="T2" fmla="*/ 43 w 399"/>
                  <a:gd name="T3" fmla="*/ 98 h 435"/>
                  <a:gd name="T4" fmla="*/ 322 w 399"/>
                  <a:gd name="T5" fmla="*/ 69 h 435"/>
                  <a:gd name="T6" fmla="*/ 324 w 399"/>
                  <a:gd name="T7" fmla="*/ 85 h 435"/>
                  <a:gd name="T8" fmla="*/ 320 w 399"/>
                  <a:gd name="T9" fmla="*/ 91 h 435"/>
                  <a:gd name="T10" fmla="*/ 289 w 399"/>
                  <a:gd name="T11" fmla="*/ 95 h 435"/>
                  <a:gd name="T12" fmla="*/ 127 w 399"/>
                  <a:gd name="T13" fmla="*/ 81 h 435"/>
                  <a:gd name="T14" fmla="*/ 40 w 399"/>
                  <a:gd name="T15" fmla="*/ 220 h 435"/>
                  <a:gd name="T16" fmla="*/ 177 w 399"/>
                  <a:gd name="T17" fmla="*/ 377 h 435"/>
                  <a:gd name="T18" fmla="*/ 349 w 399"/>
                  <a:gd name="T19" fmla="*/ 256 h 435"/>
                  <a:gd name="T20" fmla="*/ 351 w 399"/>
                  <a:gd name="T21" fmla="*/ 197 h 435"/>
                  <a:gd name="T22" fmla="*/ 358 w 399"/>
                  <a:gd name="T23" fmla="*/ 185 h 435"/>
                  <a:gd name="T24" fmla="*/ 393 w 399"/>
                  <a:gd name="T25" fmla="*/ 208 h 435"/>
                  <a:gd name="T26" fmla="*/ 233 w 399"/>
                  <a:gd name="T27" fmla="*/ 414 h 435"/>
                  <a:gd name="T28" fmla="*/ 2 w 399"/>
                  <a:gd name="T29" fmla="*/ 251 h 435"/>
                  <a:gd name="T30" fmla="*/ 0 w 399"/>
                  <a:gd name="T31" fmla="*/ 246 h 435"/>
                  <a:gd name="T32" fmla="*/ 0 w 399"/>
                  <a:gd name="T33" fmla="*/ 19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9" h="435">
                    <a:moveTo>
                      <a:pt x="0" y="196"/>
                    </a:moveTo>
                    <a:cubicBezTo>
                      <a:pt x="7" y="160"/>
                      <a:pt x="20" y="127"/>
                      <a:pt x="43" y="98"/>
                    </a:cubicBezTo>
                    <a:cubicBezTo>
                      <a:pt x="111" y="13"/>
                      <a:pt x="238" y="0"/>
                      <a:pt x="322" y="69"/>
                    </a:cubicBezTo>
                    <a:cubicBezTo>
                      <a:pt x="328" y="75"/>
                      <a:pt x="329" y="79"/>
                      <a:pt x="324" y="85"/>
                    </a:cubicBezTo>
                    <a:cubicBezTo>
                      <a:pt x="323" y="87"/>
                      <a:pt x="322" y="89"/>
                      <a:pt x="320" y="91"/>
                    </a:cubicBezTo>
                    <a:cubicBezTo>
                      <a:pt x="308" y="107"/>
                      <a:pt x="306" y="107"/>
                      <a:pt x="289" y="95"/>
                    </a:cubicBezTo>
                    <a:cubicBezTo>
                      <a:pt x="238" y="59"/>
                      <a:pt x="183" y="53"/>
                      <a:pt x="127" y="81"/>
                    </a:cubicBezTo>
                    <a:cubicBezTo>
                      <a:pt x="71" y="109"/>
                      <a:pt x="41" y="156"/>
                      <a:pt x="40" y="220"/>
                    </a:cubicBezTo>
                    <a:cubicBezTo>
                      <a:pt x="39" y="300"/>
                      <a:pt x="98" y="367"/>
                      <a:pt x="177" y="377"/>
                    </a:cubicBezTo>
                    <a:cubicBezTo>
                      <a:pt x="257" y="386"/>
                      <a:pt x="331" y="335"/>
                      <a:pt x="349" y="256"/>
                    </a:cubicBezTo>
                    <a:cubicBezTo>
                      <a:pt x="354" y="237"/>
                      <a:pt x="354" y="217"/>
                      <a:pt x="351" y="197"/>
                    </a:cubicBezTo>
                    <a:cubicBezTo>
                      <a:pt x="350" y="190"/>
                      <a:pt x="352" y="187"/>
                      <a:pt x="358" y="185"/>
                    </a:cubicBezTo>
                    <a:cubicBezTo>
                      <a:pt x="384" y="176"/>
                      <a:pt x="391" y="181"/>
                      <a:pt x="393" y="208"/>
                    </a:cubicBezTo>
                    <a:cubicBezTo>
                      <a:pt x="399" y="312"/>
                      <a:pt x="326" y="397"/>
                      <a:pt x="233" y="414"/>
                    </a:cubicBezTo>
                    <a:cubicBezTo>
                      <a:pt x="124" y="435"/>
                      <a:pt x="19" y="361"/>
                      <a:pt x="2" y="251"/>
                    </a:cubicBezTo>
                    <a:cubicBezTo>
                      <a:pt x="1" y="249"/>
                      <a:pt x="1" y="248"/>
                      <a:pt x="0" y="246"/>
                    </a:cubicBezTo>
                    <a:cubicBezTo>
                      <a:pt x="0" y="229"/>
                      <a:pt x="0" y="213"/>
                      <a:pt x="0"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22">
                <a:extLst>
                  <a:ext uri="{FF2B5EF4-FFF2-40B4-BE49-F238E27FC236}">
                    <a16:creationId xmlns:a16="http://schemas.microsoft.com/office/drawing/2014/main" id="{47244EF0-8FA1-42AC-9343-48B875C63BDC}"/>
                  </a:ext>
                </a:extLst>
              </p:cNvPr>
              <p:cNvSpPr>
                <a:spLocks/>
              </p:cNvSpPr>
              <p:nvPr/>
            </p:nvSpPr>
            <p:spPr bwMode="auto">
              <a:xfrm>
                <a:off x="4359551" y="2554530"/>
                <a:ext cx="426739" cy="296238"/>
              </a:xfrm>
              <a:custGeom>
                <a:avLst/>
                <a:gdLst>
                  <a:gd name="T0" fmla="*/ 338 w 338"/>
                  <a:gd name="T1" fmla="*/ 79 h 235"/>
                  <a:gd name="T2" fmla="*/ 259 w 338"/>
                  <a:gd name="T3" fmla="*/ 123 h 235"/>
                  <a:gd name="T4" fmla="*/ 241 w 338"/>
                  <a:gd name="T5" fmla="*/ 126 h 235"/>
                  <a:gd name="T6" fmla="*/ 179 w 338"/>
                  <a:gd name="T7" fmla="*/ 137 h 235"/>
                  <a:gd name="T8" fmla="*/ 95 w 338"/>
                  <a:gd name="T9" fmla="*/ 184 h 235"/>
                  <a:gd name="T10" fmla="*/ 85 w 338"/>
                  <a:gd name="T11" fmla="*/ 198 h 235"/>
                  <a:gd name="T12" fmla="*/ 38 w 338"/>
                  <a:gd name="T13" fmla="*/ 233 h 235"/>
                  <a:gd name="T14" fmla="*/ 1 w 338"/>
                  <a:gd name="T15" fmla="*/ 192 h 235"/>
                  <a:gd name="T16" fmla="*/ 39 w 338"/>
                  <a:gd name="T17" fmla="*/ 148 h 235"/>
                  <a:gd name="T18" fmla="*/ 62 w 338"/>
                  <a:gd name="T19" fmla="*/ 153 h 235"/>
                  <a:gd name="T20" fmla="*/ 74 w 338"/>
                  <a:gd name="T21" fmla="*/ 152 h 235"/>
                  <a:gd name="T22" fmla="*/ 162 w 338"/>
                  <a:gd name="T23" fmla="*/ 103 h 235"/>
                  <a:gd name="T24" fmla="*/ 203 w 338"/>
                  <a:gd name="T25" fmla="*/ 55 h 235"/>
                  <a:gd name="T26" fmla="*/ 210 w 338"/>
                  <a:gd name="T27" fmla="*/ 45 h 235"/>
                  <a:gd name="T28" fmla="*/ 288 w 338"/>
                  <a:gd name="T29" fmla="*/ 2 h 235"/>
                  <a:gd name="T30" fmla="*/ 294 w 338"/>
                  <a:gd name="T31" fmla="*/ 0 h 235"/>
                  <a:gd name="T32" fmla="*/ 287 w 338"/>
                  <a:gd name="T33" fmla="*/ 32 h 235"/>
                  <a:gd name="T34" fmla="*/ 283 w 338"/>
                  <a:gd name="T35" fmla="*/ 50 h 235"/>
                  <a:gd name="T36" fmla="*/ 290 w 338"/>
                  <a:gd name="T37" fmla="*/ 63 h 235"/>
                  <a:gd name="T38" fmla="*/ 338 w 338"/>
                  <a:gd name="T39" fmla="*/ 77 h 235"/>
                  <a:gd name="T40" fmla="*/ 338 w 338"/>
                  <a:gd name="T41" fmla="*/ 7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 h="235">
                    <a:moveTo>
                      <a:pt x="338" y="79"/>
                    </a:moveTo>
                    <a:cubicBezTo>
                      <a:pt x="312" y="93"/>
                      <a:pt x="285" y="108"/>
                      <a:pt x="259" y="123"/>
                    </a:cubicBezTo>
                    <a:cubicBezTo>
                      <a:pt x="253" y="126"/>
                      <a:pt x="247" y="127"/>
                      <a:pt x="241" y="126"/>
                    </a:cubicBezTo>
                    <a:cubicBezTo>
                      <a:pt x="219" y="122"/>
                      <a:pt x="198" y="127"/>
                      <a:pt x="179" y="137"/>
                    </a:cubicBezTo>
                    <a:cubicBezTo>
                      <a:pt x="151" y="152"/>
                      <a:pt x="123" y="169"/>
                      <a:pt x="95" y="184"/>
                    </a:cubicBezTo>
                    <a:cubicBezTo>
                      <a:pt x="89" y="187"/>
                      <a:pt x="87" y="191"/>
                      <a:pt x="85" y="198"/>
                    </a:cubicBezTo>
                    <a:cubicBezTo>
                      <a:pt x="81" y="221"/>
                      <a:pt x="61" y="235"/>
                      <a:pt x="38" y="233"/>
                    </a:cubicBezTo>
                    <a:cubicBezTo>
                      <a:pt x="18" y="231"/>
                      <a:pt x="1" y="212"/>
                      <a:pt x="1" y="192"/>
                    </a:cubicBezTo>
                    <a:cubicBezTo>
                      <a:pt x="0" y="169"/>
                      <a:pt x="17" y="151"/>
                      <a:pt x="39" y="148"/>
                    </a:cubicBezTo>
                    <a:cubicBezTo>
                      <a:pt x="48" y="147"/>
                      <a:pt x="55" y="149"/>
                      <a:pt x="62" y="153"/>
                    </a:cubicBezTo>
                    <a:cubicBezTo>
                      <a:pt x="67" y="155"/>
                      <a:pt x="70" y="154"/>
                      <a:pt x="74" y="152"/>
                    </a:cubicBezTo>
                    <a:cubicBezTo>
                      <a:pt x="103" y="136"/>
                      <a:pt x="133" y="120"/>
                      <a:pt x="162" y="103"/>
                    </a:cubicBezTo>
                    <a:cubicBezTo>
                      <a:pt x="181" y="92"/>
                      <a:pt x="194" y="76"/>
                      <a:pt x="203" y="55"/>
                    </a:cubicBezTo>
                    <a:cubicBezTo>
                      <a:pt x="205" y="51"/>
                      <a:pt x="206" y="48"/>
                      <a:pt x="210" y="45"/>
                    </a:cubicBezTo>
                    <a:cubicBezTo>
                      <a:pt x="236" y="31"/>
                      <a:pt x="262" y="17"/>
                      <a:pt x="288" y="2"/>
                    </a:cubicBezTo>
                    <a:cubicBezTo>
                      <a:pt x="289" y="1"/>
                      <a:pt x="291" y="1"/>
                      <a:pt x="294" y="0"/>
                    </a:cubicBezTo>
                    <a:cubicBezTo>
                      <a:pt x="294" y="12"/>
                      <a:pt x="290" y="22"/>
                      <a:pt x="287" y="32"/>
                    </a:cubicBezTo>
                    <a:cubicBezTo>
                      <a:pt x="286" y="38"/>
                      <a:pt x="285" y="44"/>
                      <a:pt x="283" y="50"/>
                    </a:cubicBezTo>
                    <a:cubicBezTo>
                      <a:pt x="280" y="57"/>
                      <a:pt x="282" y="61"/>
                      <a:pt x="290" y="63"/>
                    </a:cubicBezTo>
                    <a:cubicBezTo>
                      <a:pt x="306" y="67"/>
                      <a:pt x="322" y="72"/>
                      <a:pt x="338" y="77"/>
                    </a:cubicBezTo>
                    <a:cubicBezTo>
                      <a:pt x="338" y="77"/>
                      <a:pt x="338" y="78"/>
                      <a:pt x="33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23">
                <a:extLst>
                  <a:ext uri="{FF2B5EF4-FFF2-40B4-BE49-F238E27FC236}">
                    <a16:creationId xmlns:a16="http://schemas.microsoft.com/office/drawing/2014/main" id="{CD05FFD8-6F64-44DD-AD38-A9100D76A312}"/>
                  </a:ext>
                </a:extLst>
              </p:cNvPr>
              <p:cNvSpPr>
                <a:spLocks/>
              </p:cNvSpPr>
              <p:nvPr/>
            </p:nvSpPr>
            <p:spPr bwMode="auto">
              <a:xfrm>
                <a:off x="4261675" y="2638051"/>
                <a:ext cx="302762" cy="322338"/>
              </a:xfrm>
              <a:custGeom>
                <a:avLst/>
                <a:gdLst>
                  <a:gd name="T0" fmla="*/ 0 w 240"/>
                  <a:gd name="T1" fmla="*/ 127 h 256"/>
                  <a:gd name="T2" fmla="*/ 63 w 240"/>
                  <a:gd name="T3" fmla="*/ 21 h 256"/>
                  <a:gd name="T4" fmla="*/ 182 w 240"/>
                  <a:gd name="T5" fmla="*/ 24 h 256"/>
                  <a:gd name="T6" fmla="*/ 181 w 240"/>
                  <a:gd name="T7" fmla="*/ 37 h 256"/>
                  <a:gd name="T8" fmla="*/ 175 w 240"/>
                  <a:gd name="T9" fmla="*/ 41 h 256"/>
                  <a:gd name="T10" fmla="*/ 134 w 240"/>
                  <a:gd name="T11" fmla="*/ 48 h 256"/>
                  <a:gd name="T12" fmla="*/ 41 w 240"/>
                  <a:gd name="T13" fmla="*/ 116 h 256"/>
                  <a:gd name="T14" fmla="*/ 118 w 240"/>
                  <a:gd name="T15" fmla="*/ 205 h 256"/>
                  <a:gd name="T16" fmla="*/ 198 w 240"/>
                  <a:gd name="T17" fmla="*/ 144 h 256"/>
                  <a:gd name="T18" fmla="*/ 209 w 240"/>
                  <a:gd name="T19" fmla="*/ 129 h 256"/>
                  <a:gd name="T20" fmla="*/ 230 w 240"/>
                  <a:gd name="T21" fmla="*/ 117 h 256"/>
                  <a:gd name="T22" fmla="*/ 240 w 240"/>
                  <a:gd name="T23" fmla="*/ 123 h 256"/>
                  <a:gd name="T24" fmla="*/ 199 w 240"/>
                  <a:gd name="T25" fmla="*/ 215 h 256"/>
                  <a:gd name="T26" fmla="*/ 70 w 240"/>
                  <a:gd name="T27" fmla="*/ 234 h 256"/>
                  <a:gd name="T28" fmla="*/ 0 w 240"/>
                  <a:gd name="T29" fmla="*/ 1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56">
                    <a:moveTo>
                      <a:pt x="0" y="127"/>
                    </a:moveTo>
                    <a:cubicBezTo>
                      <a:pt x="3" y="80"/>
                      <a:pt x="22" y="44"/>
                      <a:pt x="63" y="21"/>
                    </a:cubicBezTo>
                    <a:cubicBezTo>
                      <a:pt x="103" y="0"/>
                      <a:pt x="143" y="1"/>
                      <a:pt x="182" y="24"/>
                    </a:cubicBezTo>
                    <a:cubicBezTo>
                      <a:pt x="192" y="30"/>
                      <a:pt x="192" y="31"/>
                      <a:pt x="181" y="37"/>
                    </a:cubicBezTo>
                    <a:cubicBezTo>
                      <a:pt x="179" y="38"/>
                      <a:pt x="177" y="39"/>
                      <a:pt x="175" y="41"/>
                    </a:cubicBezTo>
                    <a:cubicBezTo>
                      <a:pt x="162" y="50"/>
                      <a:pt x="150" y="52"/>
                      <a:pt x="134" y="48"/>
                    </a:cubicBezTo>
                    <a:cubicBezTo>
                      <a:pt x="90" y="38"/>
                      <a:pt x="46" y="72"/>
                      <a:pt x="41" y="116"/>
                    </a:cubicBezTo>
                    <a:cubicBezTo>
                      <a:pt x="36" y="164"/>
                      <a:pt x="71" y="205"/>
                      <a:pt x="118" y="205"/>
                    </a:cubicBezTo>
                    <a:cubicBezTo>
                      <a:pt x="157" y="206"/>
                      <a:pt x="189" y="182"/>
                      <a:pt x="198" y="144"/>
                    </a:cubicBezTo>
                    <a:cubicBezTo>
                      <a:pt x="199" y="137"/>
                      <a:pt x="202" y="133"/>
                      <a:pt x="209" y="129"/>
                    </a:cubicBezTo>
                    <a:cubicBezTo>
                      <a:pt x="216" y="126"/>
                      <a:pt x="223" y="122"/>
                      <a:pt x="230" y="117"/>
                    </a:cubicBezTo>
                    <a:cubicBezTo>
                      <a:pt x="237" y="113"/>
                      <a:pt x="240" y="115"/>
                      <a:pt x="240" y="123"/>
                    </a:cubicBezTo>
                    <a:cubicBezTo>
                      <a:pt x="240" y="160"/>
                      <a:pt x="227" y="192"/>
                      <a:pt x="199" y="215"/>
                    </a:cubicBezTo>
                    <a:cubicBezTo>
                      <a:pt x="161" y="249"/>
                      <a:pt x="116" y="256"/>
                      <a:pt x="70" y="234"/>
                    </a:cubicBezTo>
                    <a:cubicBezTo>
                      <a:pt x="25" y="213"/>
                      <a:pt x="3" y="175"/>
                      <a:pt x="0"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0" name="Rectangle 29">
            <a:extLst>
              <a:ext uri="{FF2B5EF4-FFF2-40B4-BE49-F238E27FC236}">
                <a16:creationId xmlns:a16="http://schemas.microsoft.com/office/drawing/2014/main" id="{8348B22A-817D-43B6-9974-87DAAA8A23FB}"/>
              </a:ext>
            </a:extLst>
          </p:cNvPr>
          <p:cNvSpPr>
            <a:spLocks noChangeAspect="1"/>
          </p:cNvSpPr>
          <p:nvPr/>
        </p:nvSpPr>
        <p:spPr>
          <a:xfrm>
            <a:off x="4316659" y="1934528"/>
            <a:ext cx="263024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Benefits </a:t>
            </a:r>
          </a:p>
        </p:txBody>
      </p:sp>
      <p:sp>
        <p:nvSpPr>
          <p:cNvPr id="33" name="TextBox 32">
            <a:extLst>
              <a:ext uri="{FF2B5EF4-FFF2-40B4-BE49-F238E27FC236}">
                <a16:creationId xmlns:a16="http://schemas.microsoft.com/office/drawing/2014/main" id="{EEB47836-F479-4203-8961-3C85436BCA5E}"/>
              </a:ext>
            </a:extLst>
          </p:cNvPr>
          <p:cNvSpPr txBox="1">
            <a:spLocks/>
          </p:cNvSpPr>
          <p:nvPr/>
        </p:nvSpPr>
        <p:spPr>
          <a:xfrm>
            <a:off x="4316660" y="2416556"/>
            <a:ext cx="2630240" cy="2392963"/>
          </a:xfrm>
          <a:prstGeom prst="rect">
            <a:avLst/>
          </a:prstGeom>
          <a:noFill/>
        </p:spPr>
        <p:txBody>
          <a:bodyPr wrap="square" lIns="0" tIns="0" rIns="0" bIns="0" rtlCol="0">
            <a:spAutoFit/>
          </a:bodyPr>
          <a:lstStyle/>
          <a:p>
            <a:pPr marL="180000" indent="-180000">
              <a:spcAft>
                <a:spcPts val="500"/>
              </a:spcAft>
              <a:buFont typeface="Arial" panose="020B0604020202020204" pitchFamily="34" charset="0"/>
              <a:buChar char="•"/>
            </a:pPr>
            <a:r>
              <a:rPr lang="en-US" sz="1100" dirty="0">
                <a:latin typeface="Arial" panose="020B0604020202020204" pitchFamily="34" charset="0"/>
                <a:cs typeface="Arial" panose="020B0604020202020204" pitchFamily="34" charset="0"/>
              </a:rPr>
              <a:t>Over 36000 (97%) patients a year have been seen sooner for their 1st appointment with a cancer specialist or specialist test.</a:t>
            </a:r>
          </a:p>
          <a:p>
            <a:pPr marL="180000" indent="-180000">
              <a:spcAft>
                <a:spcPts val="500"/>
              </a:spcAft>
              <a:buFont typeface="Arial" panose="020B0604020202020204" pitchFamily="34" charset="0"/>
              <a:buChar char="•"/>
            </a:pPr>
            <a:r>
              <a:rPr lang="en-US" sz="1100" dirty="0">
                <a:latin typeface="Arial" panose="020B0604020202020204" pitchFamily="34" charset="0"/>
                <a:cs typeface="Arial" panose="020B0604020202020204" pitchFamily="34" charset="0"/>
              </a:rPr>
              <a:t>Over 3600 (98%) patients started their first treatment for cancer within 31 days of agreeing to their treatment plan.</a:t>
            </a:r>
          </a:p>
          <a:p>
            <a:pPr marL="180000" indent="-180000">
              <a:spcAft>
                <a:spcPts val="500"/>
              </a:spcAft>
              <a:buFont typeface="Arial" panose="020B0604020202020204" pitchFamily="34" charset="0"/>
              <a:buChar char="•"/>
            </a:pPr>
            <a:r>
              <a:rPr lang="en-US" sz="1100" dirty="0">
                <a:latin typeface="Arial" panose="020B0604020202020204" pitchFamily="34" charset="0"/>
                <a:cs typeface="Arial" panose="020B0604020202020204" pitchFamily="34" charset="0"/>
              </a:rPr>
              <a:t>Over 1900 (82%) patients started their first treatment within 62 days of a GP referral. And 88% for the last 4 months</a:t>
            </a:r>
          </a:p>
          <a:p>
            <a:pPr marL="180000" indent="-180000">
              <a:spcAft>
                <a:spcPts val="500"/>
              </a:spcAft>
              <a:buFont typeface="Arial" panose="020B0604020202020204" pitchFamily="34" charset="0"/>
              <a:buChar char="•"/>
            </a:pPr>
            <a:r>
              <a:rPr lang="en-US" sz="1100" dirty="0">
                <a:latin typeface="Arial" panose="020B0604020202020204" pitchFamily="34" charset="0"/>
                <a:cs typeface="Arial" panose="020B0604020202020204" pitchFamily="34" charset="0"/>
              </a:rPr>
              <a:t>88% of suspected Breast Cancer patients received their diagnosis within 28 days of referral.</a:t>
            </a:r>
          </a:p>
        </p:txBody>
      </p:sp>
      <p:cxnSp>
        <p:nvCxnSpPr>
          <p:cNvPr id="50" name="Straight Connector 49">
            <a:extLst>
              <a:ext uri="{FF2B5EF4-FFF2-40B4-BE49-F238E27FC236}">
                <a16:creationId xmlns:a16="http://schemas.microsoft.com/office/drawing/2014/main" id="{56EFC019-7B7A-4B33-8E27-7C27472C32D4}"/>
              </a:ext>
            </a:extLst>
          </p:cNvPr>
          <p:cNvCxnSpPr>
            <a:cxnSpLocks/>
          </p:cNvCxnSpPr>
          <p:nvPr/>
        </p:nvCxnSpPr>
        <p:spPr>
          <a:xfrm>
            <a:off x="2100750" y="1934528"/>
            <a:ext cx="0" cy="4098403"/>
          </a:xfrm>
          <a:prstGeom prst="line">
            <a:avLst/>
          </a:prstGeom>
          <a:ln w="6350">
            <a:solidFill>
              <a:srgbClr val="C7DA2F"/>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04CC72E-37F7-4744-A53C-A45729E01B2A}"/>
              </a:ext>
            </a:extLst>
          </p:cNvPr>
          <p:cNvCxnSpPr>
            <a:cxnSpLocks/>
          </p:cNvCxnSpPr>
          <p:nvPr/>
        </p:nvCxnSpPr>
        <p:spPr>
          <a:xfrm>
            <a:off x="4130024" y="1934528"/>
            <a:ext cx="0" cy="4098403"/>
          </a:xfrm>
          <a:prstGeom prst="line">
            <a:avLst/>
          </a:prstGeom>
          <a:ln w="6350">
            <a:solidFill>
              <a:srgbClr val="C7DA2F"/>
            </a:solidFill>
            <a:prstDash val="dash"/>
          </a:ln>
        </p:spPr>
        <p:style>
          <a:lnRef idx="1">
            <a:schemeClr val="accent1"/>
          </a:lnRef>
          <a:fillRef idx="0">
            <a:schemeClr val="accent1"/>
          </a:fillRef>
          <a:effectRef idx="0">
            <a:schemeClr val="accent1"/>
          </a:effectRef>
          <a:fontRef idx="minor">
            <a:schemeClr val="tx1"/>
          </a:fontRef>
        </p:style>
      </p:cxnSp>
      <p:pic>
        <p:nvPicPr>
          <p:cNvPr id="29" name="Graphic 28" descr="Upward trend">
            <a:extLst>
              <a:ext uri="{FF2B5EF4-FFF2-40B4-BE49-F238E27FC236}">
                <a16:creationId xmlns:a16="http://schemas.microsoft.com/office/drawing/2014/main" id="{CC8EB3DB-1487-4F5D-9778-5034BEFC70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75848" y="1972608"/>
            <a:ext cx="324000" cy="324000"/>
          </a:xfrm>
          <a:prstGeom prst="rect">
            <a:avLst/>
          </a:prstGeom>
        </p:spPr>
      </p:pic>
    </p:spTree>
    <p:extLst>
      <p:ext uri="{BB962C8B-B14F-4D97-AF65-F5344CB8AC3E}">
        <p14:creationId xmlns:p14="http://schemas.microsoft.com/office/powerpoint/2010/main" val="291388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90A7D-D6C8-4D11-9DDA-3C3369062EE2}"/>
              </a:ext>
            </a:extLst>
          </p:cNvPr>
          <p:cNvSpPr>
            <a:spLocks noGrp="1"/>
          </p:cNvSpPr>
          <p:nvPr>
            <p:ph type="title"/>
          </p:nvPr>
        </p:nvSpPr>
        <p:spPr/>
        <p:txBody>
          <a:bodyPr/>
          <a:lstStyle/>
          <a:p>
            <a:r>
              <a:rPr lang="en-US" dirty="0"/>
              <a:t>Stories of success</a:t>
            </a:r>
          </a:p>
        </p:txBody>
      </p:sp>
      <p:grpSp>
        <p:nvGrpSpPr>
          <p:cNvPr id="12" name="Group 11">
            <a:extLst>
              <a:ext uri="{FF2B5EF4-FFF2-40B4-BE49-F238E27FC236}">
                <a16:creationId xmlns:a16="http://schemas.microsoft.com/office/drawing/2014/main" id="{6980FDE6-D2F1-4E36-B579-3D2231796A0B}"/>
              </a:ext>
            </a:extLst>
          </p:cNvPr>
          <p:cNvGrpSpPr/>
          <p:nvPr/>
        </p:nvGrpSpPr>
        <p:grpSpPr>
          <a:xfrm>
            <a:off x="7281480" y="1125450"/>
            <a:ext cx="227947" cy="204788"/>
            <a:chOff x="8545512" y="2687956"/>
            <a:chExt cx="745331" cy="669607"/>
          </a:xfrm>
          <a:solidFill>
            <a:schemeClr val="bg1"/>
          </a:solidFill>
        </p:grpSpPr>
        <p:sp>
          <p:nvSpPr>
            <p:cNvPr id="13" name="Freeform: Shape 12">
              <a:extLst>
                <a:ext uri="{FF2B5EF4-FFF2-40B4-BE49-F238E27FC236}">
                  <a16:creationId xmlns:a16="http://schemas.microsoft.com/office/drawing/2014/main" id="{EB38664F-8596-405B-B69F-9EBE8059C41F}"/>
                </a:ext>
              </a:extLst>
            </p:cNvPr>
            <p:cNvSpPr/>
            <p:nvPr/>
          </p:nvSpPr>
          <p:spPr>
            <a:xfrm>
              <a:off x="8545512"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1003257C-CE7E-4164-9AB1-859DA72B461D}"/>
                </a:ext>
              </a:extLst>
            </p:cNvPr>
            <p:cNvSpPr/>
            <p:nvPr/>
          </p:nvSpPr>
          <p:spPr>
            <a:xfrm>
              <a:off x="8943181"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1A6A4634-2921-4963-A68A-9C7BFC4E75A6}"/>
              </a:ext>
            </a:extLst>
          </p:cNvPr>
          <p:cNvGrpSpPr/>
          <p:nvPr/>
        </p:nvGrpSpPr>
        <p:grpSpPr>
          <a:xfrm>
            <a:off x="250826" y="1018460"/>
            <a:ext cx="1746650" cy="5414147"/>
            <a:chOff x="250827" y="1934528"/>
            <a:chExt cx="1746650" cy="5414147"/>
          </a:xfrm>
        </p:grpSpPr>
        <p:sp>
          <p:nvSpPr>
            <p:cNvPr id="16" name="TextBox 15">
              <a:extLst>
                <a:ext uri="{FF2B5EF4-FFF2-40B4-BE49-F238E27FC236}">
                  <a16:creationId xmlns:a16="http://schemas.microsoft.com/office/drawing/2014/main" id="{1A22A00C-B364-4A45-86E9-62B6D61CB97D}"/>
                </a:ext>
              </a:extLst>
            </p:cNvPr>
            <p:cNvSpPr txBox="1">
              <a:spLocks/>
            </p:cNvSpPr>
            <p:nvPr/>
          </p:nvSpPr>
          <p:spPr>
            <a:xfrm>
              <a:off x="250827" y="2416556"/>
              <a:ext cx="1746650" cy="4932119"/>
            </a:xfrm>
            <a:prstGeom prst="rect">
              <a:avLst/>
            </a:prstGeom>
            <a:noFill/>
          </p:spPr>
          <p:txBody>
            <a:bodyPr wrap="square" lIns="0" tIns="0" rIns="0" bIns="0" rtlCol="0">
              <a:spAutoFit/>
            </a:bodyPr>
            <a:lstStyle/>
            <a:p>
              <a:pPr>
                <a:spcAft>
                  <a:spcPts val="500"/>
                </a:spcAft>
              </a:pPr>
              <a:r>
                <a:rPr lang="en-US" sz="1100" dirty="0">
                  <a:latin typeface="Arial" panose="020B0604020202020204" pitchFamily="34" charset="0"/>
                  <a:cs typeface="Arial" panose="020B0604020202020204" pitchFamily="34" charset="0"/>
                </a:rPr>
                <a:t>Sunrise, the patient electronic health record (EHR) has replaced eCasCard in ED and the same electronic clinical record continues if patients are admitted, saving precious time. Information is shared and easily accessible, and patient care is enhanced.</a:t>
              </a:r>
            </a:p>
            <a:p>
              <a:pPr>
                <a:spcAft>
                  <a:spcPts val="500"/>
                </a:spcAft>
              </a:pPr>
              <a:r>
                <a:rPr lang="en-US" sz="1100" dirty="0">
                  <a:latin typeface="Arial" panose="020B0604020202020204" pitchFamily="34" charset="0"/>
                  <a:cs typeface="Arial" panose="020B0604020202020204" pitchFamily="34" charset="0"/>
                </a:rPr>
                <a:t>In lockdown the Trust went from no video consultations to 450 consultants, nurses, therapist and midwives using this technology so patients could be seen.</a:t>
              </a:r>
            </a:p>
            <a:p>
              <a:pPr>
                <a:spcAft>
                  <a:spcPts val="500"/>
                </a:spcAft>
              </a:pPr>
              <a:r>
                <a:rPr lang="en-US" sz="1100" dirty="0">
                  <a:latin typeface="Arial" panose="020B0604020202020204" pitchFamily="34" charset="0"/>
                  <a:cs typeface="Arial" panose="020B0604020202020204" pitchFamily="34" charset="0"/>
                </a:rPr>
                <a:t>As one of the first Trust’s to provide Covid testing and results in-house, we helped 25 organisations and introduced an online portal.</a:t>
              </a:r>
            </a:p>
            <a:p>
              <a:pPr>
                <a:spcAft>
                  <a:spcPts val="500"/>
                </a:spcAft>
              </a:pPr>
              <a:r>
                <a:rPr lang="en-US" sz="1100" dirty="0">
                  <a:latin typeface="Arial" panose="020B0604020202020204" pitchFamily="34" charset="0"/>
                  <a:cs typeface="Arial" panose="020B0604020202020204" pitchFamily="34" charset="0"/>
                </a:rPr>
                <a:t>An electronic system meant millions of Personal Protective Equipment (PPE) items and use were recorded and distributed to ward level.</a:t>
              </a:r>
            </a:p>
          </p:txBody>
        </p:sp>
        <p:sp>
          <p:nvSpPr>
            <p:cNvPr id="17" name="Rectangle 16">
              <a:extLst>
                <a:ext uri="{FF2B5EF4-FFF2-40B4-BE49-F238E27FC236}">
                  <a16:creationId xmlns:a16="http://schemas.microsoft.com/office/drawing/2014/main" id="{24064E91-E7A3-4485-A76F-C7951D45D8CC}"/>
                </a:ext>
              </a:extLst>
            </p:cNvPr>
            <p:cNvSpPr>
              <a:spLocks/>
            </p:cNvSpPr>
            <p:nvPr/>
          </p:nvSpPr>
          <p:spPr>
            <a:xfrm>
              <a:off x="25811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Digital innovation</a:t>
              </a:r>
            </a:p>
          </p:txBody>
        </p:sp>
        <p:sp>
          <p:nvSpPr>
            <p:cNvPr id="18" name="Freeform 168">
              <a:extLst>
                <a:ext uri="{FF2B5EF4-FFF2-40B4-BE49-F238E27FC236}">
                  <a16:creationId xmlns:a16="http://schemas.microsoft.com/office/drawing/2014/main" id="{22A3CCA1-A385-4BE4-A805-F19D298D67E7}"/>
                </a:ext>
              </a:extLst>
            </p:cNvPr>
            <p:cNvSpPr>
              <a:spLocks noChangeAspect="1" noEditPoints="1"/>
            </p:cNvSpPr>
            <p:nvPr/>
          </p:nvSpPr>
          <p:spPr bwMode="auto">
            <a:xfrm>
              <a:off x="319397" y="2003108"/>
              <a:ext cx="285738" cy="260032"/>
            </a:xfrm>
            <a:custGeom>
              <a:avLst/>
              <a:gdLst>
                <a:gd name="T0" fmla="*/ 355 w 488"/>
                <a:gd name="T1" fmla="*/ 136 h 445"/>
                <a:gd name="T2" fmla="*/ 334 w 488"/>
                <a:gd name="T3" fmla="*/ 156 h 445"/>
                <a:gd name="T4" fmla="*/ 322 w 488"/>
                <a:gd name="T5" fmla="*/ 145 h 445"/>
                <a:gd name="T6" fmla="*/ 349 w 488"/>
                <a:gd name="T7" fmla="*/ 105 h 445"/>
                <a:gd name="T8" fmla="*/ 325 w 488"/>
                <a:gd name="T9" fmla="*/ 105 h 445"/>
                <a:gd name="T10" fmla="*/ 301 w 488"/>
                <a:gd name="T11" fmla="*/ 105 h 445"/>
                <a:gd name="T12" fmla="*/ 373 w 488"/>
                <a:gd name="T13" fmla="*/ 105 h 445"/>
                <a:gd name="T14" fmla="*/ 323 w 488"/>
                <a:gd name="T15" fmla="*/ 180 h 445"/>
                <a:gd name="T16" fmla="*/ 334 w 488"/>
                <a:gd name="T17" fmla="*/ 192 h 445"/>
                <a:gd name="T18" fmla="*/ 334 w 488"/>
                <a:gd name="T19" fmla="*/ 168 h 445"/>
                <a:gd name="T20" fmla="*/ 78 w 488"/>
                <a:gd name="T21" fmla="*/ 264 h 445"/>
                <a:gd name="T22" fmla="*/ 91 w 488"/>
                <a:gd name="T23" fmla="*/ 276 h 445"/>
                <a:gd name="T24" fmla="*/ 91 w 488"/>
                <a:gd name="T25" fmla="*/ 252 h 445"/>
                <a:gd name="T26" fmla="*/ 132 w 488"/>
                <a:gd name="T27" fmla="*/ 252 h 445"/>
                <a:gd name="T28" fmla="*/ 132 w 488"/>
                <a:gd name="T29" fmla="*/ 276 h 445"/>
                <a:gd name="T30" fmla="*/ 145 w 488"/>
                <a:gd name="T31" fmla="*/ 264 h 445"/>
                <a:gd name="T32" fmla="*/ 132 w 488"/>
                <a:gd name="T33" fmla="*/ 252 h 445"/>
                <a:gd name="T34" fmla="*/ 488 w 488"/>
                <a:gd name="T35" fmla="*/ 195 h 445"/>
                <a:gd name="T36" fmla="*/ 273 w 488"/>
                <a:gd name="T37" fmla="*/ 253 h 445"/>
                <a:gd name="T38" fmla="*/ 259 w 488"/>
                <a:gd name="T39" fmla="*/ 253 h 445"/>
                <a:gd name="T40" fmla="*/ 250 w 488"/>
                <a:gd name="T41" fmla="*/ 261 h 445"/>
                <a:gd name="T42" fmla="*/ 193 w 488"/>
                <a:gd name="T43" fmla="*/ 304 h 445"/>
                <a:gd name="T44" fmla="*/ 185 w 488"/>
                <a:gd name="T45" fmla="*/ 164 h 445"/>
                <a:gd name="T46" fmla="*/ 24 w 488"/>
                <a:gd name="T47" fmla="*/ 199 h 445"/>
                <a:gd name="T48" fmla="*/ 58 w 488"/>
                <a:gd name="T49" fmla="*/ 369 h 445"/>
                <a:gd name="T50" fmla="*/ 242 w 488"/>
                <a:gd name="T51" fmla="*/ 372 h 445"/>
                <a:gd name="T52" fmla="*/ 278 w 488"/>
                <a:gd name="T53" fmla="*/ 291 h 445"/>
                <a:gd name="T54" fmla="*/ 302 w 488"/>
                <a:gd name="T55" fmla="*/ 291 h 445"/>
                <a:gd name="T56" fmla="*/ 295 w 488"/>
                <a:gd name="T57" fmla="*/ 444 h 445"/>
                <a:gd name="T58" fmla="*/ 282 w 488"/>
                <a:gd name="T59" fmla="*/ 442 h 445"/>
                <a:gd name="T60" fmla="*/ 58 w 488"/>
                <a:gd name="T61" fmla="*/ 393 h 445"/>
                <a:gd name="T62" fmla="*/ 0 w 488"/>
                <a:gd name="T63" fmla="*/ 199 h 445"/>
                <a:gd name="T64" fmla="*/ 185 w 488"/>
                <a:gd name="T65" fmla="*/ 140 h 445"/>
                <a:gd name="T66" fmla="*/ 244 w 488"/>
                <a:gd name="T67" fmla="*/ 0 h 445"/>
                <a:gd name="T68" fmla="*/ 488 w 488"/>
                <a:gd name="T69" fmla="*/ 58 h 445"/>
                <a:gd name="T70" fmla="*/ 430 w 488"/>
                <a:gd name="T71" fmla="*/ 24 h 445"/>
                <a:gd name="T72" fmla="*/ 210 w 488"/>
                <a:gd name="T73" fmla="*/ 58 h 445"/>
                <a:gd name="T74" fmla="*/ 210 w 488"/>
                <a:gd name="T75" fmla="*/ 265 h 445"/>
                <a:gd name="T76" fmla="*/ 237 w 488"/>
                <a:gd name="T77" fmla="*/ 241 h 445"/>
                <a:gd name="T78" fmla="*/ 273 w 488"/>
                <a:gd name="T79" fmla="*/ 229 h 445"/>
                <a:gd name="T80" fmla="*/ 464 w 488"/>
                <a:gd name="T81"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445">
                  <a:moveTo>
                    <a:pt x="373" y="105"/>
                  </a:moveTo>
                  <a:cubicBezTo>
                    <a:pt x="373" y="120"/>
                    <a:pt x="363" y="129"/>
                    <a:pt x="355" y="136"/>
                  </a:cubicBezTo>
                  <a:cubicBezTo>
                    <a:pt x="352" y="138"/>
                    <a:pt x="346" y="143"/>
                    <a:pt x="346" y="144"/>
                  </a:cubicBezTo>
                  <a:cubicBezTo>
                    <a:pt x="346" y="151"/>
                    <a:pt x="341" y="156"/>
                    <a:pt x="334" y="156"/>
                  </a:cubicBezTo>
                  <a:cubicBezTo>
                    <a:pt x="334" y="156"/>
                    <a:pt x="334" y="156"/>
                    <a:pt x="334" y="156"/>
                  </a:cubicBezTo>
                  <a:cubicBezTo>
                    <a:pt x="327" y="156"/>
                    <a:pt x="322" y="151"/>
                    <a:pt x="322" y="145"/>
                  </a:cubicBezTo>
                  <a:cubicBezTo>
                    <a:pt x="322" y="131"/>
                    <a:pt x="331" y="124"/>
                    <a:pt x="339" y="117"/>
                  </a:cubicBezTo>
                  <a:cubicBezTo>
                    <a:pt x="345" y="112"/>
                    <a:pt x="349" y="108"/>
                    <a:pt x="349" y="105"/>
                  </a:cubicBezTo>
                  <a:cubicBezTo>
                    <a:pt x="349" y="99"/>
                    <a:pt x="344" y="93"/>
                    <a:pt x="337" y="93"/>
                  </a:cubicBezTo>
                  <a:cubicBezTo>
                    <a:pt x="331" y="93"/>
                    <a:pt x="325" y="99"/>
                    <a:pt x="325" y="105"/>
                  </a:cubicBezTo>
                  <a:cubicBezTo>
                    <a:pt x="325" y="112"/>
                    <a:pt x="320" y="117"/>
                    <a:pt x="313" y="117"/>
                  </a:cubicBezTo>
                  <a:cubicBezTo>
                    <a:pt x="306" y="117"/>
                    <a:pt x="301" y="112"/>
                    <a:pt x="301" y="105"/>
                  </a:cubicBezTo>
                  <a:cubicBezTo>
                    <a:pt x="301" y="85"/>
                    <a:pt x="317" y="69"/>
                    <a:pt x="337" y="69"/>
                  </a:cubicBezTo>
                  <a:cubicBezTo>
                    <a:pt x="357" y="69"/>
                    <a:pt x="373" y="85"/>
                    <a:pt x="373" y="105"/>
                  </a:cubicBezTo>
                  <a:close/>
                  <a:moveTo>
                    <a:pt x="334" y="168"/>
                  </a:moveTo>
                  <a:cubicBezTo>
                    <a:pt x="328" y="168"/>
                    <a:pt x="323" y="173"/>
                    <a:pt x="323" y="180"/>
                  </a:cubicBezTo>
                  <a:cubicBezTo>
                    <a:pt x="323" y="180"/>
                    <a:pt x="323" y="180"/>
                    <a:pt x="323" y="180"/>
                  </a:cubicBezTo>
                  <a:cubicBezTo>
                    <a:pt x="323" y="186"/>
                    <a:pt x="328" y="192"/>
                    <a:pt x="334" y="192"/>
                  </a:cubicBezTo>
                  <a:cubicBezTo>
                    <a:pt x="341" y="192"/>
                    <a:pt x="347" y="186"/>
                    <a:pt x="347" y="180"/>
                  </a:cubicBezTo>
                  <a:cubicBezTo>
                    <a:pt x="347" y="173"/>
                    <a:pt x="341" y="168"/>
                    <a:pt x="334" y="168"/>
                  </a:cubicBezTo>
                  <a:close/>
                  <a:moveTo>
                    <a:pt x="90" y="252"/>
                  </a:moveTo>
                  <a:cubicBezTo>
                    <a:pt x="84" y="252"/>
                    <a:pt x="78" y="257"/>
                    <a:pt x="78" y="264"/>
                  </a:cubicBezTo>
                  <a:cubicBezTo>
                    <a:pt x="78" y="271"/>
                    <a:pt x="84" y="276"/>
                    <a:pt x="90" y="276"/>
                  </a:cubicBezTo>
                  <a:cubicBezTo>
                    <a:pt x="91" y="276"/>
                    <a:pt x="91" y="276"/>
                    <a:pt x="91" y="276"/>
                  </a:cubicBezTo>
                  <a:cubicBezTo>
                    <a:pt x="98" y="276"/>
                    <a:pt x="103" y="271"/>
                    <a:pt x="103" y="264"/>
                  </a:cubicBezTo>
                  <a:cubicBezTo>
                    <a:pt x="103" y="257"/>
                    <a:pt x="98" y="252"/>
                    <a:pt x="91" y="252"/>
                  </a:cubicBezTo>
                  <a:lnTo>
                    <a:pt x="90" y="252"/>
                  </a:lnTo>
                  <a:close/>
                  <a:moveTo>
                    <a:pt x="132" y="252"/>
                  </a:moveTo>
                  <a:cubicBezTo>
                    <a:pt x="126" y="252"/>
                    <a:pt x="120" y="257"/>
                    <a:pt x="120" y="264"/>
                  </a:cubicBezTo>
                  <a:cubicBezTo>
                    <a:pt x="120" y="271"/>
                    <a:pt x="126" y="276"/>
                    <a:pt x="132" y="276"/>
                  </a:cubicBezTo>
                  <a:cubicBezTo>
                    <a:pt x="133" y="276"/>
                    <a:pt x="133" y="276"/>
                    <a:pt x="133" y="276"/>
                  </a:cubicBezTo>
                  <a:cubicBezTo>
                    <a:pt x="140" y="276"/>
                    <a:pt x="145" y="271"/>
                    <a:pt x="145" y="264"/>
                  </a:cubicBezTo>
                  <a:cubicBezTo>
                    <a:pt x="145" y="257"/>
                    <a:pt x="140" y="252"/>
                    <a:pt x="133" y="252"/>
                  </a:cubicBezTo>
                  <a:lnTo>
                    <a:pt x="132" y="252"/>
                  </a:lnTo>
                  <a:close/>
                  <a:moveTo>
                    <a:pt x="488" y="58"/>
                  </a:moveTo>
                  <a:cubicBezTo>
                    <a:pt x="488" y="195"/>
                    <a:pt x="488" y="195"/>
                    <a:pt x="488" y="195"/>
                  </a:cubicBezTo>
                  <a:cubicBezTo>
                    <a:pt x="488" y="227"/>
                    <a:pt x="462" y="253"/>
                    <a:pt x="430" y="253"/>
                  </a:cubicBezTo>
                  <a:cubicBezTo>
                    <a:pt x="273" y="253"/>
                    <a:pt x="273" y="253"/>
                    <a:pt x="273" y="253"/>
                  </a:cubicBezTo>
                  <a:cubicBezTo>
                    <a:pt x="270" y="253"/>
                    <a:pt x="267" y="253"/>
                    <a:pt x="265" y="253"/>
                  </a:cubicBezTo>
                  <a:cubicBezTo>
                    <a:pt x="263" y="253"/>
                    <a:pt x="260" y="253"/>
                    <a:pt x="259" y="253"/>
                  </a:cubicBezTo>
                  <a:cubicBezTo>
                    <a:pt x="258" y="254"/>
                    <a:pt x="256" y="256"/>
                    <a:pt x="254" y="258"/>
                  </a:cubicBezTo>
                  <a:cubicBezTo>
                    <a:pt x="253" y="259"/>
                    <a:pt x="252" y="260"/>
                    <a:pt x="250" y="261"/>
                  </a:cubicBezTo>
                  <a:cubicBezTo>
                    <a:pt x="206" y="302"/>
                    <a:pt x="206" y="302"/>
                    <a:pt x="206" y="302"/>
                  </a:cubicBezTo>
                  <a:cubicBezTo>
                    <a:pt x="202" y="305"/>
                    <a:pt x="197" y="306"/>
                    <a:pt x="193" y="304"/>
                  </a:cubicBezTo>
                  <a:cubicBezTo>
                    <a:pt x="188" y="302"/>
                    <a:pt x="185" y="298"/>
                    <a:pt x="185" y="293"/>
                  </a:cubicBezTo>
                  <a:cubicBezTo>
                    <a:pt x="185" y="164"/>
                    <a:pt x="185" y="164"/>
                    <a:pt x="185" y="164"/>
                  </a:cubicBezTo>
                  <a:cubicBezTo>
                    <a:pt x="58" y="164"/>
                    <a:pt x="58" y="164"/>
                    <a:pt x="58" y="164"/>
                  </a:cubicBezTo>
                  <a:cubicBezTo>
                    <a:pt x="39" y="164"/>
                    <a:pt x="24" y="180"/>
                    <a:pt x="24" y="199"/>
                  </a:cubicBezTo>
                  <a:cubicBezTo>
                    <a:pt x="24" y="335"/>
                    <a:pt x="24" y="335"/>
                    <a:pt x="24" y="335"/>
                  </a:cubicBezTo>
                  <a:cubicBezTo>
                    <a:pt x="24" y="354"/>
                    <a:pt x="39" y="369"/>
                    <a:pt x="58" y="369"/>
                  </a:cubicBezTo>
                  <a:cubicBezTo>
                    <a:pt x="234" y="369"/>
                    <a:pt x="234" y="369"/>
                    <a:pt x="234" y="369"/>
                  </a:cubicBezTo>
                  <a:cubicBezTo>
                    <a:pt x="237" y="369"/>
                    <a:pt x="240" y="370"/>
                    <a:pt x="242" y="372"/>
                  </a:cubicBezTo>
                  <a:cubicBezTo>
                    <a:pt x="278" y="406"/>
                    <a:pt x="278" y="406"/>
                    <a:pt x="278" y="406"/>
                  </a:cubicBezTo>
                  <a:cubicBezTo>
                    <a:pt x="278" y="291"/>
                    <a:pt x="278" y="291"/>
                    <a:pt x="278" y="291"/>
                  </a:cubicBezTo>
                  <a:cubicBezTo>
                    <a:pt x="278" y="284"/>
                    <a:pt x="284" y="279"/>
                    <a:pt x="290" y="279"/>
                  </a:cubicBezTo>
                  <a:cubicBezTo>
                    <a:pt x="297" y="279"/>
                    <a:pt x="302" y="284"/>
                    <a:pt x="302" y="291"/>
                  </a:cubicBezTo>
                  <a:cubicBezTo>
                    <a:pt x="302" y="433"/>
                    <a:pt x="302" y="433"/>
                    <a:pt x="302" y="433"/>
                  </a:cubicBezTo>
                  <a:cubicBezTo>
                    <a:pt x="302" y="438"/>
                    <a:pt x="300" y="442"/>
                    <a:pt x="295" y="444"/>
                  </a:cubicBezTo>
                  <a:cubicBezTo>
                    <a:pt x="294" y="445"/>
                    <a:pt x="292" y="445"/>
                    <a:pt x="290" y="445"/>
                  </a:cubicBezTo>
                  <a:cubicBezTo>
                    <a:pt x="287" y="445"/>
                    <a:pt x="285" y="444"/>
                    <a:pt x="282" y="442"/>
                  </a:cubicBezTo>
                  <a:cubicBezTo>
                    <a:pt x="229" y="393"/>
                    <a:pt x="229" y="393"/>
                    <a:pt x="229" y="393"/>
                  </a:cubicBezTo>
                  <a:cubicBezTo>
                    <a:pt x="58" y="393"/>
                    <a:pt x="58" y="393"/>
                    <a:pt x="58" y="393"/>
                  </a:cubicBezTo>
                  <a:cubicBezTo>
                    <a:pt x="26" y="393"/>
                    <a:pt x="0" y="368"/>
                    <a:pt x="0" y="335"/>
                  </a:cubicBezTo>
                  <a:cubicBezTo>
                    <a:pt x="0" y="199"/>
                    <a:pt x="0" y="199"/>
                    <a:pt x="0" y="199"/>
                  </a:cubicBezTo>
                  <a:cubicBezTo>
                    <a:pt x="0" y="167"/>
                    <a:pt x="26" y="140"/>
                    <a:pt x="58" y="140"/>
                  </a:cubicBezTo>
                  <a:cubicBezTo>
                    <a:pt x="185" y="140"/>
                    <a:pt x="185" y="140"/>
                    <a:pt x="185" y="140"/>
                  </a:cubicBezTo>
                  <a:cubicBezTo>
                    <a:pt x="185" y="58"/>
                    <a:pt x="185" y="58"/>
                    <a:pt x="185" y="58"/>
                  </a:cubicBezTo>
                  <a:cubicBezTo>
                    <a:pt x="185" y="26"/>
                    <a:pt x="212" y="0"/>
                    <a:pt x="244" y="0"/>
                  </a:cubicBezTo>
                  <a:cubicBezTo>
                    <a:pt x="430" y="0"/>
                    <a:pt x="430" y="0"/>
                    <a:pt x="430" y="0"/>
                  </a:cubicBezTo>
                  <a:cubicBezTo>
                    <a:pt x="462" y="0"/>
                    <a:pt x="488" y="26"/>
                    <a:pt x="488" y="58"/>
                  </a:cubicBezTo>
                  <a:close/>
                  <a:moveTo>
                    <a:pt x="464" y="58"/>
                  </a:moveTo>
                  <a:cubicBezTo>
                    <a:pt x="464" y="39"/>
                    <a:pt x="449" y="24"/>
                    <a:pt x="430" y="24"/>
                  </a:cubicBezTo>
                  <a:cubicBezTo>
                    <a:pt x="244" y="24"/>
                    <a:pt x="244" y="24"/>
                    <a:pt x="244" y="24"/>
                  </a:cubicBezTo>
                  <a:cubicBezTo>
                    <a:pt x="225" y="24"/>
                    <a:pt x="210" y="39"/>
                    <a:pt x="210" y="58"/>
                  </a:cubicBezTo>
                  <a:cubicBezTo>
                    <a:pt x="210" y="152"/>
                    <a:pt x="210" y="152"/>
                    <a:pt x="210" y="152"/>
                  </a:cubicBezTo>
                  <a:cubicBezTo>
                    <a:pt x="210" y="265"/>
                    <a:pt x="210" y="265"/>
                    <a:pt x="210" y="265"/>
                  </a:cubicBezTo>
                  <a:cubicBezTo>
                    <a:pt x="234" y="243"/>
                    <a:pt x="234" y="243"/>
                    <a:pt x="234" y="243"/>
                  </a:cubicBezTo>
                  <a:cubicBezTo>
                    <a:pt x="235" y="242"/>
                    <a:pt x="236" y="241"/>
                    <a:pt x="237" y="241"/>
                  </a:cubicBezTo>
                  <a:cubicBezTo>
                    <a:pt x="248" y="230"/>
                    <a:pt x="251" y="229"/>
                    <a:pt x="266" y="229"/>
                  </a:cubicBezTo>
                  <a:cubicBezTo>
                    <a:pt x="268" y="229"/>
                    <a:pt x="270" y="229"/>
                    <a:pt x="273" y="229"/>
                  </a:cubicBezTo>
                  <a:cubicBezTo>
                    <a:pt x="430" y="229"/>
                    <a:pt x="430" y="229"/>
                    <a:pt x="430" y="229"/>
                  </a:cubicBezTo>
                  <a:cubicBezTo>
                    <a:pt x="449" y="229"/>
                    <a:pt x="464" y="214"/>
                    <a:pt x="464" y="195"/>
                  </a:cubicBezTo>
                  <a:cubicBezTo>
                    <a:pt x="464" y="58"/>
                    <a:pt x="464" y="58"/>
                    <a:pt x="46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a:extLst>
              <a:ext uri="{FF2B5EF4-FFF2-40B4-BE49-F238E27FC236}">
                <a16:creationId xmlns:a16="http://schemas.microsoft.com/office/drawing/2014/main" id="{3C3E2D09-3E0B-408A-9E35-7D86E3B12598}"/>
              </a:ext>
            </a:extLst>
          </p:cNvPr>
          <p:cNvGrpSpPr/>
          <p:nvPr/>
        </p:nvGrpSpPr>
        <p:grpSpPr>
          <a:xfrm>
            <a:off x="2445092" y="1018460"/>
            <a:ext cx="1746650" cy="5075593"/>
            <a:chOff x="250827" y="1934528"/>
            <a:chExt cx="1746650" cy="5075593"/>
          </a:xfrm>
        </p:grpSpPr>
        <p:sp>
          <p:nvSpPr>
            <p:cNvPr id="20" name="TextBox 19">
              <a:extLst>
                <a:ext uri="{FF2B5EF4-FFF2-40B4-BE49-F238E27FC236}">
                  <a16:creationId xmlns:a16="http://schemas.microsoft.com/office/drawing/2014/main" id="{58987065-EB98-4929-8392-DC54C3C874AA}"/>
                </a:ext>
              </a:extLst>
            </p:cNvPr>
            <p:cNvSpPr txBox="1">
              <a:spLocks/>
            </p:cNvSpPr>
            <p:nvPr/>
          </p:nvSpPr>
          <p:spPr>
            <a:xfrm>
              <a:off x="250827" y="2416556"/>
              <a:ext cx="1746650" cy="4593565"/>
            </a:xfrm>
            <a:prstGeom prst="rect">
              <a:avLst/>
            </a:prstGeom>
            <a:noFill/>
          </p:spPr>
          <p:txBody>
            <a:bodyPr wrap="square" lIns="0" tIns="0" rIns="0" bIns="0" rtlCol="0">
              <a:spAutoFit/>
            </a:bodyPr>
            <a:lstStyle/>
            <a:p>
              <a:pPr>
                <a:spcAft>
                  <a:spcPts val="500"/>
                </a:spcAft>
              </a:pPr>
              <a:r>
                <a:rPr lang="en-US" sz="1100" dirty="0">
                  <a:latin typeface="Arial" panose="020B0604020202020204" pitchFamily="34" charset="0"/>
                  <a:cs typeface="Arial" panose="020B0604020202020204" pitchFamily="34" charset="0"/>
                </a:rPr>
                <a:t>Time to recruit for agenda for change staff has been cut from 19 weeks in 2018 to 7 weeks following a complete overhaul of the recruitment process from start to finish.</a:t>
              </a:r>
            </a:p>
            <a:p>
              <a:pPr>
                <a:spcAft>
                  <a:spcPts val="500"/>
                </a:spcAft>
              </a:pPr>
              <a:r>
                <a:rPr lang="en-US" sz="1100" dirty="0">
                  <a:latin typeface="Arial" panose="020B0604020202020204" pitchFamily="34" charset="0"/>
                  <a:cs typeface="Arial" panose="020B0604020202020204" pitchFamily="34" charset="0"/>
                </a:rPr>
                <a:t>It included a bringing in a new internal candidate process, a new software system, restructuring the Resourcing Team and the introduction of recruitment matrons.</a:t>
              </a:r>
            </a:p>
            <a:p>
              <a:pPr>
                <a:spcAft>
                  <a:spcPts val="500"/>
                </a:spcAft>
              </a:pPr>
              <a:r>
                <a:rPr lang="en-US" sz="1100" dirty="0">
                  <a:latin typeface="Arial" panose="020B0604020202020204" pitchFamily="34" charset="0"/>
                  <a:cs typeface="Arial" panose="020B0604020202020204" pitchFamily="34" charset="0"/>
                </a:rPr>
                <a:t>This has led to a reduction in vacant posts, a better candidate experience, a streamlined initial recruitment process to save clinical staff time and more time to focus on other priorities including the recruitment of a record 160 international nurses in 2020.</a:t>
              </a:r>
            </a:p>
            <a:p>
              <a:pPr>
                <a:spcAft>
                  <a:spcPts val="500"/>
                </a:spcAft>
              </a:pPr>
              <a:endParaRPr lang="en-US" sz="11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5BDDE8A-375D-472D-ABA6-FFDC7A641B8B}"/>
                </a:ext>
              </a:extLst>
            </p:cNvPr>
            <p:cNvSpPr>
              <a:spLocks/>
            </p:cNvSpPr>
            <p:nvPr/>
          </p:nvSpPr>
          <p:spPr>
            <a:xfrm>
              <a:off x="25811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Time to recruit</a:t>
              </a:r>
            </a:p>
          </p:txBody>
        </p:sp>
        <p:sp>
          <p:nvSpPr>
            <p:cNvPr id="22" name="Freeform 168">
              <a:extLst>
                <a:ext uri="{FF2B5EF4-FFF2-40B4-BE49-F238E27FC236}">
                  <a16:creationId xmlns:a16="http://schemas.microsoft.com/office/drawing/2014/main" id="{9788146E-B9C2-421B-8049-2B7C9625CF09}"/>
                </a:ext>
              </a:extLst>
            </p:cNvPr>
            <p:cNvSpPr>
              <a:spLocks noChangeAspect="1" noEditPoints="1"/>
            </p:cNvSpPr>
            <p:nvPr/>
          </p:nvSpPr>
          <p:spPr bwMode="auto">
            <a:xfrm>
              <a:off x="319397" y="2003108"/>
              <a:ext cx="285738" cy="260032"/>
            </a:xfrm>
            <a:custGeom>
              <a:avLst/>
              <a:gdLst>
                <a:gd name="T0" fmla="*/ 355 w 488"/>
                <a:gd name="T1" fmla="*/ 136 h 445"/>
                <a:gd name="T2" fmla="*/ 334 w 488"/>
                <a:gd name="T3" fmla="*/ 156 h 445"/>
                <a:gd name="T4" fmla="*/ 322 w 488"/>
                <a:gd name="T5" fmla="*/ 145 h 445"/>
                <a:gd name="T6" fmla="*/ 349 w 488"/>
                <a:gd name="T7" fmla="*/ 105 h 445"/>
                <a:gd name="T8" fmla="*/ 325 w 488"/>
                <a:gd name="T9" fmla="*/ 105 h 445"/>
                <a:gd name="T10" fmla="*/ 301 w 488"/>
                <a:gd name="T11" fmla="*/ 105 h 445"/>
                <a:gd name="T12" fmla="*/ 373 w 488"/>
                <a:gd name="T13" fmla="*/ 105 h 445"/>
                <a:gd name="T14" fmla="*/ 323 w 488"/>
                <a:gd name="T15" fmla="*/ 180 h 445"/>
                <a:gd name="T16" fmla="*/ 334 w 488"/>
                <a:gd name="T17" fmla="*/ 192 h 445"/>
                <a:gd name="T18" fmla="*/ 334 w 488"/>
                <a:gd name="T19" fmla="*/ 168 h 445"/>
                <a:gd name="T20" fmla="*/ 78 w 488"/>
                <a:gd name="T21" fmla="*/ 264 h 445"/>
                <a:gd name="T22" fmla="*/ 91 w 488"/>
                <a:gd name="T23" fmla="*/ 276 h 445"/>
                <a:gd name="T24" fmla="*/ 91 w 488"/>
                <a:gd name="T25" fmla="*/ 252 h 445"/>
                <a:gd name="T26" fmla="*/ 132 w 488"/>
                <a:gd name="T27" fmla="*/ 252 h 445"/>
                <a:gd name="T28" fmla="*/ 132 w 488"/>
                <a:gd name="T29" fmla="*/ 276 h 445"/>
                <a:gd name="T30" fmla="*/ 145 w 488"/>
                <a:gd name="T31" fmla="*/ 264 h 445"/>
                <a:gd name="T32" fmla="*/ 132 w 488"/>
                <a:gd name="T33" fmla="*/ 252 h 445"/>
                <a:gd name="T34" fmla="*/ 488 w 488"/>
                <a:gd name="T35" fmla="*/ 195 h 445"/>
                <a:gd name="T36" fmla="*/ 273 w 488"/>
                <a:gd name="T37" fmla="*/ 253 h 445"/>
                <a:gd name="T38" fmla="*/ 259 w 488"/>
                <a:gd name="T39" fmla="*/ 253 h 445"/>
                <a:gd name="T40" fmla="*/ 250 w 488"/>
                <a:gd name="T41" fmla="*/ 261 h 445"/>
                <a:gd name="T42" fmla="*/ 193 w 488"/>
                <a:gd name="T43" fmla="*/ 304 h 445"/>
                <a:gd name="T44" fmla="*/ 185 w 488"/>
                <a:gd name="T45" fmla="*/ 164 h 445"/>
                <a:gd name="T46" fmla="*/ 24 w 488"/>
                <a:gd name="T47" fmla="*/ 199 h 445"/>
                <a:gd name="T48" fmla="*/ 58 w 488"/>
                <a:gd name="T49" fmla="*/ 369 h 445"/>
                <a:gd name="T50" fmla="*/ 242 w 488"/>
                <a:gd name="T51" fmla="*/ 372 h 445"/>
                <a:gd name="T52" fmla="*/ 278 w 488"/>
                <a:gd name="T53" fmla="*/ 291 h 445"/>
                <a:gd name="T54" fmla="*/ 302 w 488"/>
                <a:gd name="T55" fmla="*/ 291 h 445"/>
                <a:gd name="T56" fmla="*/ 295 w 488"/>
                <a:gd name="T57" fmla="*/ 444 h 445"/>
                <a:gd name="T58" fmla="*/ 282 w 488"/>
                <a:gd name="T59" fmla="*/ 442 h 445"/>
                <a:gd name="T60" fmla="*/ 58 w 488"/>
                <a:gd name="T61" fmla="*/ 393 h 445"/>
                <a:gd name="T62" fmla="*/ 0 w 488"/>
                <a:gd name="T63" fmla="*/ 199 h 445"/>
                <a:gd name="T64" fmla="*/ 185 w 488"/>
                <a:gd name="T65" fmla="*/ 140 h 445"/>
                <a:gd name="T66" fmla="*/ 244 w 488"/>
                <a:gd name="T67" fmla="*/ 0 h 445"/>
                <a:gd name="T68" fmla="*/ 488 w 488"/>
                <a:gd name="T69" fmla="*/ 58 h 445"/>
                <a:gd name="T70" fmla="*/ 430 w 488"/>
                <a:gd name="T71" fmla="*/ 24 h 445"/>
                <a:gd name="T72" fmla="*/ 210 w 488"/>
                <a:gd name="T73" fmla="*/ 58 h 445"/>
                <a:gd name="T74" fmla="*/ 210 w 488"/>
                <a:gd name="T75" fmla="*/ 265 h 445"/>
                <a:gd name="T76" fmla="*/ 237 w 488"/>
                <a:gd name="T77" fmla="*/ 241 h 445"/>
                <a:gd name="T78" fmla="*/ 273 w 488"/>
                <a:gd name="T79" fmla="*/ 229 h 445"/>
                <a:gd name="T80" fmla="*/ 464 w 488"/>
                <a:gd name="T81"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445">
                  <a:moveTo>
                    <a:pt x="373" y="105"/>
                  </a:moveTo>
                  <a:cubicBezTo>
                    <a:pt x="373" y="120"/>
                    <a:pt x="363" y="129"/>
                    <a:pt x="355" y="136"/>
                  </a:cubicBezTo>
                  <a:cubicBezTo>
                    <a:pt x="352" y="138"/>
                    <a:pt x="346" y="143"/>
                    <a:pt x="346" y="144"/>
                  </a:cubicBezTo>
                  <a:cubicBezTo>
                    <a:pt x="346" y="151"/>
                    <a:pt x="341" y="156"/>
                    <a:pt x="334" y="156"/>
                  </a:cubicBezTo>
                  <a:cubicBezTo>
                    <a:pt x="334" y="156"/>
                    <a:pt x="334" y="156"/>
                    <a:pt x="334" y="156"/>
                  </a:cubicBezTo>
                  <a:cubicBezTo>
                    <a:pt x="327" y="156"/>
                    <a:pt x="322" y="151"/>
                    <a:pt x="322" y="145"/>
                  </a:cubicBezTo>
                  <a:cubicBezTo>
                    <a:pt x="322" y="131"/>
                    <a:pt x="331" y="124"/>
                    <a:pt x="339" y="117"/>
                  </a:cubicBezTo>
                  <a:cubicBezTo>
                    <a:pt x="345" y="112"/>
                    <a:pt x="349" y="108"/>
                    <a:pt x="349" y="105"/>
                  </a:cubicBezTo>
                  <a:cubicBezTo>
                    <a:pt x="349" y="99"/>
                    <a:pt x="344" y="93"/>
                    <a:pt x="337" y="93"/>
                  </a:cubicBezTo>
                  <a:cubicBezTo>
                    <a:pt x="331" y="93"/>
                    <a:pt x="325" y="99"/>
                    <a:pt x="325" y="105"/>
                  </a:cubicBezTo>
                  <a:cubicBezTo>
                    <a:pt x="325" y="112"/>
                    <a:pt x="320" y="117"/>
                    <a:pt x="313" y="117"/>
                  </a:cubicBezTo>
                  <a:cubicBezTo>
                    <a:pt x="306" y="117"/>
                    <a:pt x="301" y="112"/>
                    <a:pt x="301" y="105"/>
                  </a:cubicBezTo>
                  <a:cubicBezTo>
                    <a:pt x="301" y="85"/>
                    <a:pt x="317" y="69"/>
                    <a:pt x="337" y="69"/>
                  </a:cubicBezTo>
                  <a:cubicBezTo>
                    <a:pt x="357" y="69"/>
                    <a:pt x="373" y="85"/>
                    <a:pt x="373" y="105"/>
                  </a:cubicBezTo>
                  <a:close/>
                  <a:moveTo>
                    <a:pt x="334" y="168"/>
                  </a:moveTo>
                  <a:cubicBezTo>
                    <a:pt x="328" y="168"/>
                    <a:pt x="323" y="173"/>
                    <a:pt x="323" y="180"/>
                  </a:cubicBezTo>
                  <a:cubicBezTo>
                    <a:pt x="323" y="180"/>
                    <a:pt x="323" y="180"/>
                    <a:pt x="323" y="180"/>
                  </a:cubicBezTo>
                  <a:cubicBezTo>
                    <a:pt x="323" y="186"/>
                    <a:pt x="328" y="192"/>
                    <a:pt x="334" y="192"/>
                  </a:cubicBezTo>
                  <a:cubicBezTo>
                    <a:pt x="341" y="192"/>
                    <a:pt x="347" y="186"/>
                    <a:pt x="347" y="180"/>
                  </a:cubicBezTo>
                  <a:cubicBezTo>
                    <a:pt x="347" y="173"/>
                    <a:pt x="341" y="168"/>
                    <a:pt x="334" y="168"/>
                  </a:cubicBezTo>
                  <a:close/>
                  <a:moveTo>
                    <a:pt x="90" y="252"/>
                  </a:moveTo>
                  <a:cubicBezTo>
                    <a:pt x="84" y="252"/>
                    <a:pt x="78" y="257"/>
                    <a:pt x="78" y="264"/>
                  </a:cubicBezTo>
                  <a:cubicBezTo>
                    <a:pt x="78" y="271"/>
                    <a:pt x="84" y="276"/>
                    <a:pt x="90" y="276"/>
                  </a:cubicBezTo>
                  <a:cubicBezTo>
                    <a:pt x="91" y="276"/>
                    <a:pt x="91" y="276"/>
                    <a:pt x="91" y="276"/>
                  </a:cubicBezTo>
                  <a:cubicBezTo>
                    <a:pt x="98" y="276"/>
                    <a:pt x="103" y="271"/>
                    <a:pt x="103" y="264"/>
                  </a:cubicBezTo>
                  <a:cubicBezTo>
                    <a:pt x="103" y="257"/>
                    <a:pt x="98" y="252"/>
                    <a:pt x="91" y="252"/>
                  </a:cubicBezTo>
                  <a:lnTo>
                    <a:pt x="90" y="252"/>
                  </a:lnTo>
                  <a:close/>
                  <a:moveTo>
                    <a:pt x="132" y="252"/>
                  </a:moveTo>
                  <a:cubicBezTo>
                    <a:pt x="126" y="252"/>
                    <a:pt x="120" y="257"/>
                    <a:pt x="120" y="264"/>
                  </a:cubicBezTo>
                  <a:cubicBezTo>
                    <a:pt x="120" y="271"/>
                    <a:pt x="126" y="276"/>
                    <a:pt x="132" y="276"/>
                  </a:cubicBezTo>
                  <a:cubicBezTo>
                    <a:pt x="133" y="276"/>
                    <a:pt x="133" y="276"/>
                    <a:pt x="133" y="276"/>
                  </a:cubicBezTo>
                  <a:cubicBezTo>
                    <a:pt x="140" y="276"/>
                    <a:pt x="145" y="271"/>
                    <a:pt x="145" y="264"/>
                  </a:cubicBezTo>
                  <a:cubicBezTo>
                    <a:pt x="145" y="257"/>
                    <a:pt x="140" y="252"/>
                    <a:pt x="133" y="252"/>
                  </a:cubicBezTo>
                  <a:lnTo>
                    <a:pt x="132" y="252"/>
                  </a:lnTo>
                  <a:close/>
                  <a:moveTo>
                    <a:pt x="488" y="58"/>
                  </a:moveTo>
                  <a:cubicBezTo>
                    <a:pt x="488" y="195"/>
                    <a:pt x="488" y="195"/>
                    <a:pt x="488" y="195"/>
                  </a:cubicBezTo>
                  <a:cubicBezTo>
                    <a:pt x="488" y="227"/>
                    <a:pt x="462" y="253"/>
                    <a:pt x="430" y="253"/>
                  </a:cubicBezTo>
                  <a:cubicBezTo>
                    <a:pt x="273" y="253"/>
                    <a:pt x="273" y="253"/>
                    <a:pt x="273" y="253"/>
                  </a:cubicBezTo>
                  <a:cubicBezTo>
                    <a:pt x="270" y="253"/>
                    <a:pt x="267" y="253"/>
                    <a:pt x="265" y="253"/>
                  </a:cubicBezTo>
                  <a:cubicBezTo>
                    <a:pt x="263" y="253"/>
                    <a:pt x="260" y="253"/>
                    <a:pt x="259" y="253"/>
                  </a:cubicBezTo>
                  <a:cubicBezTo>
                    <a:pt x="258" y="254"/>
                    <a:pt x="256" y="256"/>
                    <a:pt x="254" y="258"/>
                  </a:cubicBezTo>
                  <a:cubicBezTo>
                    <a:pt x="253" y="259"/>
                    <a:pt x="252" y="260"/>
                    <a:pt x="250" y="261"/>
                  </a:cubicBezTo>
                  <a:cubicBezTo>
                    <a:pt x="206" y="302"/>
                    <a:pt x="206" y="302"/>
                    <a:pt x="206" y="302"/>
                  </a:cubicBezTo>
                  <a:cubicBezTo>
                    <a:pt x="202" y="305"/>
                    <a:pt x="197" y="306"/>
                    <a:pt x="193" y="304"/>
                  </a:cubicBezTo>
                  <a:cubicBezTo>
                    <a:pt x="188" y="302"/>
                    <a:pt x="185" y="298"/>
                    <a:pt x="185" y="293"/>
                  </a:cubicBezTo>
                  <a:cubicBezTo>
                    <a:pt x="185" y="164"/>
                    <a:pt x="185" y="164"/>
                    <a:pt x="185" y="164"/>
                  </a:cubicBezTo>
                  <a:cubicBezTo>
                    <a:pt x="58" y="164"/>
                    <a:pt x="58" y="164"/>
                    <a:pt x="58" y="164"/>
                  </a:cubicBezTo>
                  <a:cubicBezTo>
                    <a:pt x="39" y="164"/>
                    <a:pt x="24" y="180"/>
                    <a:pt x="24" y="199"/>
                  </a:cubicBezTo>
                  <a:cubicBezTo>
                    <a:pt x="24" y="335"/>
                    <a:pt x="24" y="335"/>
                    <a:pt x="24" y="335"/>
                  </a:cubicBezTo>
                  <a:cubicBezTo>
                    <a:pt x="24" y="354"/>
                    <a:pt x="39" y="369"/>
                    <a:pt x="58" y="369"/>
                  </a:cubicBezTo>
                  <a:cubicBezTo>
                    <a:pt x="234" y="369"/>
                    <a:pt x="234" y="369"/>
                    <a:pt x="234" y="369"/>
                  </a:cubicBezTo>
                  <a:cubicBezTo>
                    <a:pt x="237" y="369"/>
                    <a:pt x="240" y="370"/>
                    <a:pt x="242" y="372"/>
                  </a:cubicBezTo>
                  <a:cubicBezTo>
                    <a:pt x="278" y="406"/>
                    <a:pt x="278" y="406"/>
                    <a:pt x="278" y="406"/>
                  </a:cubicBezTo>
                  <a:cubicBezTo>
                    <a:pt x="278" y="291"/>
                    <a:pt x="278" y="291"/>
                    <a:pt x="278" y="291"/>
                  </a:cubicBezTo>
                  <a:cubicBezTo>
                    <a:pt x="278" y="284"/>
                    <a:pt x="284" y="279"/>
                    <a:pt x="290" y="279"/>
                  </a:cubicBezTo>
                  <a:cubicBezTo>
                    <a:pt x="297" y="279"/>
                    <a:pt x="302" y="284"/>
                    <a:pt x="302" y="291"/>
                  </a:cubicBezTo>
                  <a:cubicBezTo>
                    <a:pt x="302" y="433"/>
                    <a:pt x="302" y="433"/>
                    <a:pt x="302" y="433"/>
                  </a:cubicBezTo>
                  <a:cubicBezTo>
                    <a:pt x="302" y="438"/>
                    <a:pt x="300" y="442"/>
                    <a:pt x="295" y="444"/>
                  </a:cubicBezTo>
                  <a:cubicBezTo>
                    <a:pt x="294" y="445"/>
                    <a:pt x="292" y="445"/>
                    <a:pt x="290" y="445"/>
                  </a:cubicBezTo>
                  <a:cubicBezTo>
                    <a:pt x="287" y="445"/>
                    <a:pt x="285" y="444"/>
                    <a:pt x="282" y="442"/>
                  </a:cubicBezTo>
                  <a:cubicBezTo>
                    <a:pt x="229" y="393"/>
                    <a:pt x="229" y="393"/>
                    <a:pt x="229" y="393"/>
                  </a:cubicBezTo>
                  <a:cubicBezTo>
                    <a:pt x="58" y="393"/>
                    <a:pt x="58" y="393"/>
                    <a:pt x="58" y="393"/>
                  </a:cubicBezTo>
                  <a:cubicBezTo>
                    <a:pt x="26" y="393"/>
                    <a:pt x="0" y="368"/>
                    <a:pt x="0" y="335"/>
                  </a:cubicBezTo>
                  <a:cubicBezTo>
                    <a:pt x="0" y="199"/>
                    <a:pt x="0" y="199"/>
                    <a:pt x="0" y="199"/>
                  </a:cubicBezTo>
                  <a:cubicBezTo>
                    <a:pt x="0" y="167"/>
                    <a:pt x="26" y="140"/>
                    <a:pt x="58" y="140"/>
                  </a:cubicBezTo>
                  <a:cubicBezTo>
                    <a:pt x="185" y="140"/>
                    <a:pt x="185" y="140"/>
                    <a:pt x="185" y="140"/>
                  </a:cubicBezTo>
                  <a:cubicBezTo>
                    <a:pt x="185" y="58"/>
                    <a:pt x="185" y="58"/>
                    <a:pt x="185" y="58"/>
                  </a:cubicBezTo>
                  <a:cubicBezTo>
                    <a:pt x="185" y="26"/>
                    <a:pt x="212" y="0"/>
                    <a:pt x="244" y="0"/>
                  </a:cubicBezTo>
                  <a:cubicBezTo>
                    <a:pt x="430" y="0"/>
                    <a:pt x="430" y="0"/>
                    <a:pt x="430" y="0"/>
                  </a:cubicBezTo>
                  <a:cubicBezTo>
                    <a:pt x="462" y="0"/>
                    <a:pt x="488" y="26"/>
                    <a:pt x="488" y="58"/>
                  </a:cubicBezTo>
                  <a:close/>
                  <a:moveTo>
                    <a:pt x="464" y="58"/>
                  </a:moveTo>
                  <a:cubicBezTo>
                    <a:pt x="464" y="39"/>
                    <a:pt x="449" y="24"/>
                    <a:pt x="430" y="24"/>
                  </a:cubicBezTo>
                  <a:cubicBezTo>
                    <a:pt x="244" y="24"/>
                    <a:pt x="244" y="24"/>
                    <a:pt x="244" y="24"/>
                  </a:cubicBezTo>
                  <a:cubicBezTo>
                    <a:pt x="225" y="24"/>
                    <a:pt x="210" y="39"/>
                    <a:pt x="210" y="58"/>
                  </a:cubicBezTo>
                  <a:cubicBezTo>
                    <a:pt x="210" y="152"/>
                    <a:pt x="210" y="152"/>
                    <a:pt x="210" y="152"/>
                  </a:cubicBezTo>
                  <a:cubicBezTo>
                    <a:pt x="210" y="265"/>
                    <a:pt x="210" y="265"/>
                    <a:pt x="210" y="265"/>
                  </a:cubicBezTo>
                  <a:cubicBezTo>
                    <a:pt x="234" y="243"/>
                    <a:pt x="234" y="243"/>
                    <a:pt x="234" y="243"/>
                  </a:cubicBezTo>
                  <a:cubicBezTo>
                    <a:pt x="235" y="242"/>
                    <a:pt x="236" y="241"/>
                    <a:pt x="237" y="241"/>
                  </a:cubicBezTo>
                  <a:cubicBezTo>
                    <a:pt x="248" y="230"/>
                    <a:pt x="251" y="229"/>
                    <a:pt x="266" y="229"/>
                  </a:cubicBezTo>
                  <a:cubicBezTo>
                    <a:pt x="268" y="229"/>
                    <a:pt x="270" y="229"/>
                    <a:pt x="273" y="229"/>
                  </a:cubicBezTo>
                  <a:cubicBezTo>
                    <a:pt x="430" y="229"/>
                    <a:pt x="430" y="229"/>
                    <a:pt x="430" y="229"/>
                  </a:cubicBezTo>
                  <a:cubicBezTo>
                    <a:pt x="449" y="229"/>
                    <a:pt x="464" y="214"/>
                    <a:pt x="464" y="195"/>
                  </a:cubicBezTo>
                  <a:cubicBezTo>
                    <a:pt x="464" y="58"/>
                    <a:pt x="464" y="58"/>
                    <a:pt x="46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A8BA8671-0D80-4468-B52E-7F7EBE87F828}"/>
              </a:ext>
            </a:extLst>
          </p:cNvPr>
          <p:cNvGrpSpPr/>
          <p:nvPr/>
        </p:nvGrpSpPr>
        <p:grpSpPr>
          <a:xfrm>
            <a:off x="4630480" y="1018460"/>
            <a:ext cx="1746650" cy="5206398"/>
            <a:chOff x="250827" y="1934528"/>
            <a:chExt cx="1746650" cy="5206398"/>
          </a:xfrm>
        </p:grpSpPr>
        <p:sp>
          <p:nvSpPr>
            <p:cNvPr id="24" name="TextBox 23">
              <a:extLst>
                <a:ext uri="{FF2B5EF4-FFF2-40B4-BE49-F238E27FC236}">
                  <a16:creationId xmlns:a16="http://schemas.microsoft.com/office/drawing/2014/main" id="{CB1B07EF-68BA-4B0A-BA44-C14D7F3D65AB}"/>
                </a:ext>
              </a:extLst>
            </p:cNvPr>
            <p:cNvSpPr txBox="1">
              <a:spLocks/>
            </p:cNvSpPr>
            <p:nvPr/>
          </p:nvSpPr>
          <p:spPr>
            <a:xfrm>
              <a:off x="250827" y="2416556"/>
              <a:ext cx="1746650" cy="4724370"/>
            </a:xfrm>
            <a:prstGeom prst="rect">
              <a:avLst/>
            </a:prstGeom>
            <a:noFill/>
          </p:spPr>
          <p:txBody>
            <a:bodyPr wrap="square" lIns="0" tIns="0" rIns="0" bIns="0" rtlCol="0">
              <a:spAutoFit/>
            </a:bodyPr>
            <a:lstStyle/>
            <a:p>
              <a:pPr marL="0" lvl="1">
                <a:spcAft>
                  <a:spcPts val="300"/>
                </a:spcAft>
              </a:pPr>
              <a:r>
                <a:rPr lang="en-GB" sz="1100" dirty="0">
                  <a:latin typeface="Arial" panose="020B0604020202020204" pitchFamily="34" charset="0"/>
                  <a:cs typeface="Arial" panose="020B0604020202020204" pitchFamily="34" charset="0"/>
                </a:rPr>
                <a:t>In 2018 we introduced the KENT Methodology, a framework based in lean teachings to plan, design and deliver transformation and improvement. It has now been </a:t>
              </a:r>
              <a:r>
                <a:rPr lang="en-US" sz="1100" dirty="0">
                  <a:latin typeface="Arial" panose="020B0604020202020204" pitchFamily="34" charset="0"/>
                  <a:cs typeface="Arial" panose="020B0604020202020204" pitchFamily="34" charset="0"/>
                </a:rPr>
                <a:t>accredited by Cardiff University</a:t>
              </a:r>
              <a:endParaRPr lang="en-GB" sz="1100" dirty="0">
                <a:latin typeface="Arial" panose="020B0604020202020204" pitchFamily="34" charset="0"/>
                <a:cs typeface="Arial" panose="020B0604020202020204" pitchFamily="34" charset="0"/>
              </a:endParaRPr>
            </a:p>
            <a:p>
              <a:pPr marL="0" lvl="1">
                <a:spcAft>
                  <a:spcPts val="300"/>
                </a:spcAft>
              </a:pPr>
              <a:r>
                <a:rPr lang="en-GB" sz="1100" dirty="0">
                  <a:latin typeface="Arial" panose="020B0604020202020204" pitchFamily="34" charset="0"/>
                  <a:cs typeface="Arial" panose="020B0604020202020204" pitchFamily="34" charset="0"/>
                </a:rPr>
                <a:t>Through the KENT Academy, the KENT Project, KENT Awareness, KENT Fundamentals and MediLead courses gave staff the knowledge and resources to create sustained changes in their own work areas, promoting quality, safety and productivity</a:t>
              </a:r>
            </a:p>
            <a:p>
              <a:pPr marL="0" lvl="1">
                <a:spcAft>
                  <a:spcPts val="300"/>
                </a:spcAft>
              </a:pPr>
              <a:r>
                <a:rPr lang="en-GB" sz="1100" dirty="0">
                  <a:latin typeface="Arial" panose="020B0604020202020204" pitchFamily="34" charset="0"/>
                  <a:cs typeface="Arial" panose="020B0604020202020204" pitchFamily="34" charset="0"/>
                </a:rPr>
                <a:t>For example, testing patients for allergic reactions for certain cancer drugs mitigated the risk of patients being admitted and joint GP/Paediatric clinics are providing children with more appropriate treatment. </a:t>
              </a:r>
            </a:p>
          </p:txBody>
        </p:sp>
        <p:sp>
          <p:nvSpPr>
            <p:cNvPr id="25" name="Rectangle 24">
              <a:extLst>
                <a:ext uri="{FF2B5EF4-FFF2-40B4-BE49-F238E27FC236}">
                  <a16:creationId xmlns:a16="http://schemas.microsoft.com/office/drawing/2014/main" id="{EF5A4FC0-AA31-4824-95B4-541605655BC6}"/>
                </a:ext>
              </a:extLst>
            </p:cNvPr>
            <p:cNvSpPr>
              <a:spLocks/>
            </p:cNvSpPr>
            <p:nvPr/>
          </p:nvSpPr>
          <p:spPr>
            <a:xfrm>
              <a:off x="258113" y="1934528"/>
              <a:ext cx="1656000" cy="428021"/>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54610" rIns="54610" bIns="54610" rtlCol="0" anchor="ctr"/>
            <a:lstStyle/>
            <a:p>
              <a:r>
                <a:rPr lang="en-GB" sz="1100" b="1" dirty="0"/>
                <a:t>Improvement training</a:t>
              </a:r>
            </a:p>
          </p:txBody>
        </p:sp>
        <p:sp>
          <p:nvSpPr>
            <p:cNvPr id="26" name="Freeform 168">
              <a:extLst>
                <a:ext uri="{FF2B5EF4-FFF2-40B4-BE49-F238E27FC236}">
                  <a16:creationId xmlns:a16="http://schemas.microsoft.com/office/drawing/2014/main" id="{CEFBEF49-90EC-4D0F-9584-9BDFDA0B3523}"/>
                </a:ext>
              </a:extLst>
            </p:cNvPr>
            <p:cNvSpPr>
              <a:spLocks noChangeAspect="1" noEditPoints="1"/>
            </p:cNvSpPr>
            <p:nvPr/>
          </p:nvSpPr>
          <p:spPr bwMode="auto">
            <a:xfrm>
              <a:off x="319397" y="2003108"/>
              <a:ext cx="285738" cy="260032"/>
            </a:xfrm>
            <a:custGeom>
              <a:avLst/>
              <a:gdLst>
                <a:gd name="T0" fmla="*/ 355 w 488"/>
                <a:gd name="T1" fmla="*/ 136 h 445"/>
                <a:gd name="T2" fmla="*/ 334 w 488"/>
                <a:gd name="T3" fmla="*/ 156 h 445"/>
                <a:gd name="T4" fmla="*/ 322 w 488"/>
                <a:gd name="T5" fmla="*/ 145 h 445"/>
                <a:gd name="T6" fmla="*/ 349 w 488"/>
                <a:gd name="T7" fmla="*/ 105 h 445"/>
                <a:gd name="T8" fmla="*/ 325 w 488"/>
                <a:gd name="T9" fmla="*/ 105 h 445"/>
                <a:gd name="T10" fmla="*/ 301 w 488"/>
                <a:gd name="T11" fmla="*/ 105 h 445"/>
                <a:gd name="T12" fmla="*/ 373 w 488"/>
                <a:gd name="T13" fmla="*/ 105 h 445"/>
                <a:gd name="T14" fmla="*/ 323 w 488"/>
                <a:gd name="T15" fmla="*/ 180 h 445"/>
                <a:gd name="T16" fmla="*/ 334 w 488"/>
                <a:gd name="T17" fmla="*/ 192 h 445"/>
                <a:gd name="T18" fmla="*/ 334 w 488"/>
                <a:gd name="T19" fmla="*/ 168 h 445"/>
                <a:gd name="T20" fmla="*/ 78 w 488"/>
                <a:gd name="T21" fmla="*/ 264 h 445"/>
                <a:gd name="T22" fmla="*/ 91 w 488"/>
                <a:gd name="T23" fmla="*/ 276 h 445"/>
                <a:gd name="T24" fmla="*/ 91 w 488"/>
                <a:gd name="T25" fmla="*/ 252 h 445"/>
                <a:gd name="T26" fmla="*/ 132 w 488"/>
                <a:gd name="T27" fmla="*/ 252 h 445"/>
                <a:gd name="T28" fmla="*/ 132 w 488"/>
                <a:gd name="T29" fmla="*/ 276 h 445"/>
                <a:gd name="T30" fmla="*/ 145 w 488"/>
                <a:gd name="T31" fmla="*/ 264 h 445"/>
                <a:gd name="T32" fmla="*/ 132 w 488"/>
                <a:gd name="T33" fmla="*/ 252 h 445"/>
                <a:gd name="T34" fmla="*/ 488 w 488"/>
                <a:gd name="T35" fmla="*/ 195 h 445"/>
                <a:gd name="T36" fmla="*/ 273 w 488"/>
                <a:gd name="T37" fmla="*/ 253 h 445"/>
                <a:gd name="T38" fmla="*/ 259 w 488"/>
                <a:gd name="T39" fmla="*/ 253 h 445"/>
                <a:gd name="T40" fmla="*/ 250 w 488"/>
                <a:gd name="T41" fmla="*/ 261 h 445"/>
                <a:gd name="T42" fmla="*/ 193 w 488"/>
                <a:gd name="T43" fmla="*/ 304 h 445"/>
                <a:gd name="T44" fmla="*/ 185 w 488"/>
                <a:gd name="T45" fmla="*/ 164 h 445"/>
                <a:gd name="T46" fmla="*/ 24 w 488"/>
                <a:gd name="T47" fmla="*/ 199 h 445"/>
                <a:gd name="T48" fmla="*/ 58 w 488"/>
                <a:gd name="T49" fmla="*/ 369 h 445"/>
                <a:gd name="T50" fmla="*/ 242 w 488"/>
                <a:gd name="T51" fmla="*/ 372 h 445"/>
                <a:gd name="T52" fmla="*/ 278 w 488"/>
                <a:gd name="T53" fmla="*/ 291 h 445"/>
                <a:gd name="T54" fmla="*/ 302 w 488"/>
                <a:gd name="T55" fmla="*/ 291 h 445"/>
                <a:gd name="T56" fmla="*/ 295 w 488"/>
                <a:gd name="T57" fmla="*/ 444 h 445"/>
                <a:gd name="T58" fmla="*/ 282 w 488"/>
                <a:gd name="T59" fmla="*/ 442 h 445"/>
                <a:gd name="T60" fmla="*/ 58 w 488"/>
                <a:gd name="T61" fmla="*/ 393 h 445"/>
                <a:gd name="T62" fmla="*/ 0 w 488"/>
                <a:gd name="T63" fmla="*/ 199 h 445"/>
                <a:gd name="T64" fmla="*/ 185 w 488"/>
                <a:gd name="T65" fmla="*/ 140 h 445"/>
                <a:gd name="T66" fmla="*/ 244 w 488"/>
                <a:gd name="T67" fmla="*/ 0 h 445"/>
                <a:gd name="T68" fmla="*/ 488 w 488"/>
                <a:gd name="T69" fmla="*/ 58 h 445"/>
                <a:gd name="T70" fmla="*/ 430 w 488"/>
                <a:gd name="T71" fmla="*/ 24 h 445"/>
                <a:gd name="T72" fmla="*/ 210 w 488"/>
                <a:gd name="T73" fmla="*/ 58 h 445"/>
                <a:gd name="T74" fmla="*/ 210 w 488"/>
                <a:gd name="T75" fmla="*/ 265 h 445"/>
                <a:gd name="T76" fmla="*/ 237 w 488"/>
                <a:gd name="T77" fmla="*/ 241 h 445"/>
                <a:gd name="T78" fmla="*/ 273 w 488"/>
                <a:gd name="T79" fmla="*/ 229 h 445"/>
                <a:gd name="T80" fmla="*/ 464 w 488"/>
                <a:gd name="T81"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8" h="445">
                  <a:moveTo>
                    <a:pt x="373" y="105"/>
                  </a:moveTo>
                  <a:cubicBezTo>
                    <a:pt x="373" y="120"/>
                    <a:pt x="363" y="129"/>
                    <a:pt x="355" y="136"/>
                  </a:cubicBezTo>
                  <a:cubicBezTo>
                    <a:pt x="352" y="138"/>
                    <a:pt x="346" y="143"/>
                    <a:pt x="346" y="144"/>
                  </a:cubicBezTo>
                  <a:cubicBezTo>
                    <a:pt x="346" y="151"/>
                    <a:pt x="341" y="156"/>
                    <a:pt x="334" y="156"/>
                  </a:cubicBezTo>
                  <a:cubicBezTo>
                    <a:pt x="334" y="156"/>
                    <a:pt x="334" y="156"/>
                    <a:pt x="334" y="156"/>
                  </a:cubicBezTo>
                  <a:cubicBezTo>
                    <a:pt x="327" y="156"/>
                    <a:pt x="322" y="151"/>
                    <a:pt x="322" y="145"/>
                  </a:cubicBezTo>
                  <a:cubicBezTo>
                    <a:pt x="322" y="131"/>
                    <a:pt x="331" y="124"/>
                    <a:pt x="339" y="117"/>
                  </a:cubicBezTo>
                  <a:cubicBezTo>
                    <a:pt x="345" y="112"/>
                    <a:pt x="349" y="108"/>
                    <a:pt x="349" y="105"/>
                  </a:cubicBezTo>
                  <a:cubicBezTo>
                    <a:pt x="349" y="99"/>
                    <a:pt x="344" y="93"/>
                    <a:pt x="337" y="93"/>
                  </a:cubicBezTo>
                  <a:cubicBezTo>
                    <a:pt x="331" y="93"/>
                    <a:pt x="325" y="99"/>
                    <a:pt x="325" y="105"/>
                  </a:cubicBezTo>
                  <a:cubicBezTo>
                    <a:pt x="325" y="112"/>
                    <a:pt x="320" y="117"/>
                    <a:pt x="313" y="117"/>
                  </a:cubicBezTo>
                  <a:cubicBezTo>
                    <a:pt x="306" y="117"/>
                    <a:pt x="301" y="112"/>
                    <a:pt x="301" y="105"/>
                  </a:cubicBezTo>
                  <a:cubicBezTo>
                    <a:pt x="301" y="85"/>
                    <a:pt x="317" y="69"/>
                    <a:pt x="337" y="69"/>
                  </a:cubicBezTo>
                  <a:cubicBezTo>
                    <a:pt x="357" y="69"/>
                    <a:pt x="373" y="85"/>
                    <a:pt x="373" y="105"/>
                  </a:cubicBezTo>
                  <a:close/>
                  <a:moveTo>
                    <a:pt x="334" y="168"/>
                  </a:moveTo>
                  <a:cubicBezTo>
                    <a:pt x="328" y="168"/>
                    <a:pt x="323" y="173"/>
                    <a:pt x="323" y="180"/>
                  </a:cubicBezTo>
                  <a:cubicBezTo>
                    <a:pt x="323" y="180"/>
                    <a:pt x="323" y="180"/>
                    <a:pt x="323" y="180"/>
                  </a:cubicBezTo>
                  <a:cubicBezTo>
                    <a:pt x="323" y="186"/>
                    <a:pt x="328" y="192"/>
                    <a:pt x="334" y="192"/>
                  </a:cubicBezTo>
                  <a:cubicBezTo>
                    <a:pt x="341" y="192"/>
                    <a:pt x="347" y="186"/>
                    <a:pt x="347" y="180"/>
                  </a:cubicBezTo>
                  <a:cubicBezTo>
                    <a:pt x="347" y="173"/>
                    <a:pt x="341" y="168"/>
                    <a:pt x="334" y="168"/>
                  </a:cubicBezTo>
                  <a:close/>
                  <a:moveTo>
                    <a:pt x="90" y="252"/>
                  </a:moveTo>
                  <a:cubicBezTo>
                    <a:pt x="84" y="252"/>
                    <a:pt x="78" y="257"/>
                    <a:pt x="78" y="264"/>
                  </a:cubicBezTo>
                  <a:cubicBezTo>
                    <a:pt x="78" y="271"/>
                    <a:pt x="84" y="276"/>
                    <a:pt x="90" y="276"/>
                  </a:cubicBezTo>
                  <a:cubicBezTo>
                    <a:pt x="91" y="276"/>
                    <a:pt x="91" y="276"/>
                    <a:pt x="91" y="276"/>
                  </a:cubicBezTo>
                  <a:cubicBezTo>
                    <a:pt x="98" y="276"/>
                    <a:pt x="103" y="271"/>
                    <a:pt x="103" y="264"/>
                  </a:cubicBezTo>
                  <a:cubicBezTo>
                    <a:pt x="103" y="257"/>
                    <a:pt x="98" y="252"/>
                    <a:pt x="91" y="252"/>
                  </a:cubicBezTo>
                  <a:lnTo>
                    <a:pt x="90" y="252"/>
                  </a:lnTo>
                  <a:close/>
                  <a:moveTo>
                    <a:pt x="132" y="252"/>
                  </a:moveTo>
                  <a:cubicBezTo>
                    <a:pt x="126" y="252"/>
                    <a:pt x="120" y="257"/>
                    <a:pt x="120" y="264"/>
                  </a:cubicBezTo>
                  <a:cubicBezTo>
                    <a:pt x="120" y="271"/>
                    <a:pt x="126" y="276"/>
                    <a:pt x="132" y="276"/>
                  </a:cubicBezTo>
                  <a:cubicBezTo>
                    <a:pt x="133" y="276"/>
                    <a:pt x="133" y="276"/>
                    <a:pt x="133" y="276"/>
                  </a:cubicBezTo>
                  <a:cubicBezTo>
                    <a:pt x="140" y="276"/>
                    <a:pt x="145" y="271"/>
                    <a:pt x="145" y="264"/>
                  </a:cubicBezTo>
                  <a:cubicBezTo>
                    <a:pt x="145" y="257"/>
                    <a:pt x="140" y="252"/>
                    <a:pt x="133" y="252"/>
                  </a:cubicBezTo>
                  <a:lnTo>
                    <a:pt x="132" y="252"/>
                  </a:lnTo>
                  <a:close/>
                  <a:moveTo>
                    <a:pt x="488" y="58"/>
                  </a:moveTo>
                  <a:cubicBezTo>
                    <a:pt x="488" y="195"/>
                    <a:pt x="488" y="195"/>
                    <a:pt x="488" y="195"/>
                  </a:cubicBezTo>
                  <a:cubicBezTo>
                    <a:pt x="488" y="227"/>
                    <a:pt x="462" y="253"/>
                    <a:pt x="430" y="253"/>
                  </a:cubicBezTo>
                  <a:cubicBezTo>
                    <a:pt x="273" y="253"/>
                    <a:pt x="273" y="253"/>
                    <a:pt x="273" y="253"/>
                  </a:cubicBezTo>
                  <a:cubicBezTo>
                    <a:pt x="270" y="253"/>
                    <a:pt x="267" y="253"/>
                    <a:pt x="265" y="253"/>
                  </a:cubicBezTo>
                  <a:cubicBezTo>
                    <a:pt x="263" y="253"/>
                    <a:pt x="260" y="253"/>
                    <a:pt x="259" y="253"/>
                  </a:cubicBezTo>
                  <a:cubicBezTo>
                    <a:pt x="258" y="254"/>
                    <a:pt x="256" y="256"/>
                    <a:pt x="254" y="258"/>
                  </a:cubicBezTo>
                  <a:cubicBezTo>
                    <a:pt x="253" y="259"/>
                    <a:pt x="252" y="260"/>
                    <a:pt x="250" y="261"/>
                  </a:cubicBezTo>
                  <a:cubicBezTo>
                    <a:pt x="206" y="302"/>
                    <a:pt x="206" y="302"/>
                    <a:pt x="206" y="302"/>
                  </a:cubicBezTo>
                  <a:cubicBezTo>
                    <a:pt x="202" y="305"/>
                    <a:pt x="197" y="306"/>
                    <a:pt x="193" y="304"/>
                  </a:cubicBezTo>
                  <a:cubicBezTo>
                    <a:pt x="188" y="302"/>
                    <a:pt x="185" y="298"/>
                    <a:pt x="185" y="293"/>
                  </a:cubicBezTo>
                  <a:cubicBezTo>
                    <a:pt x="185" y="164"/>
                    <a:pt x="185" y="164"/>
                    <a:pt x="185" y="164"/>
                  </a:cubicBezTo>
                  <a:cubicBezTo>
                    <a:pt x="58" y="164"/>
                    <a:pt x="58" y="164"/>
                    <a:pt x="58" y="164"/>
                  </a:cubicBezTo>
                  <a:cubicBezTo>
                    <a:pt x="39" y="164"/>
                    <a:pt x="24" y="180"/>
                    <a:pt x="24" y="199"/>
                  </a:cubicBezTo>
                  <a:cubicBezTo>
                    <a:pt x="24" y="335"/>
                    <a:pt x="24" y="335"/>
                    <a:pt x="24" y="335"/>
                  </a:cubicBezTo>
                  <a:cubicBezTo>
                    <a:pt x="24" y="354"/>
                    <a:pt x="39" y="369"/>
                    <a:pt x="58" y="369"/>
                  </a:cubicBezTo>
                  <a:cubicBezTo>
                    <a:pt x="234" y="369"/>
                    <a:pt x="234" y="369"/>
                    <a:pt x="234" y="369"/>
                  </a:cubicBezTo>
                  <a:cubicBezTo>
                    <a:pt x="237" y="369"/>
                    <a:pt x="240" y="370"/>
                    <a:pt x="242" y="372"/>
                  </a:cubicBezTo>
                  <a:cubicBezTo>
                    <a:pt x="278" y="406"/>
                    <a:pt x="278" y="406"/>
                    <a:pt x="278" y="406"/>
                  </a:cubicBezTo>
                  <a:cubicBezTo>
                    <a:pt x="278" y="291"/>
                    <a:pt x="278" y="291"/>
                    <a:pt x="278" y="291"/>
                  </a:cubicBezTo>
                  <a:cubicBezTo>
                    <a:pt x="278" y="284"/>
                    <a:pt x="284" y="279"/>
                    <a:pt x="290" y="279"/>
                  </a:cubicBezTo>
                  <a:cubicBezTo>
                    <a:pt x="297" y="279"/>
                    <a:pt x="302" y="284"/>
                    <a:pt x="302" y="291"/>
                  </a:cubicBezTo>
                  <a:cubicBezTo>
                    <a:pt x="302" y="433"/>
                    <a:pt x="302" y="433"/>
                    <a:pt x="302" y="433"/>
                  </a:cubicBezTo>
                  <a:cubicBezTo>
                    <a:pt x="302" y="438"/>
                    <a:pt x="300" y="442"/>
                    <a:pt x="295" y="444"/>
                  </a:cubicBezTo>
                  <a:cubicBezTo>
                    <a:pt x="294" y="445"/>
                    <a:pt x="292" y="445"/>
                    <a:pt x="290" y="445"/>
                  </a:cubicBezTo>
                  <a:cubicBezTo>
                    <a:pt x="287" y="445"/>
                    <a:pt x="285" y="444"/>
                    <a:pt x="282" y="442"/>
                  </a:cubicBezTo>
                  <a:cubicBezTo>
                    <a:pt x="229" y="393"/>
                    <a:pt x="229" y="393"/>
                    <a:pt x="229" y="393"/>
                  </a:cubicBezTo>
                  <a:cubicBezTo>
                    <a:pt x="58" y="393"/>
                    <a:pt x="58" y="393"/>
                    <a:pt x="58" y="393"/>
                  </a:cubicBezTo>
                  <a:cubicBezTo>
                    <a:pt x="26" y="393"/>
                    <a:pt x="0" y="368"/>
                    <a:pt x="0" y="335"/>
                  </a:cubicBezTo>
                  <a:cubicBezTo>
                    <a:pt x="0" y="199"/>
                    <a:pt x="0" y="199"/>
                    <a:pt x="0" y="199"/>
                  </a:cubicBezTo>
                  <a:cubicBezTo>
                    <a:pt x="0" y="167"/>
                    <a:pt x="26" y="140"/>
                    <a:pt x="58" y="140"/>
                  </a:cubicBezTo>
                  <a:cubicBezTo>
                    <a:pt x="185" y="140"/>
                    <a:pt x="185" y="140"/>
                    <a:pt x="185" y="140"/>
                  </a:cubicBezTo>
                  <a:cubicBezTo>
                    <a:pt x="185" y="58"/>
                    <a:pt x="185" y="58"/>
                    <a:pt x="185" y="58"/>
                  </a:cubicBezTo>
                  <a:cubicBezTo>
                    <a:pt x="185" y="26"/>
                    <a:pt x="212" y="0"/>
                    <a:pt x="244" y="0"/>
                  </a:cubicBezTo>
                  <a:cubicBezTo>
                    <a:pt x="430" y="0"/>
                    <a:pt x="430" y="0"/>
                    <a:pt x="430" y="0"/>
                  </a:cubicBezTo>
                  <a:cubicBezTo>
                    <a:pt x="462" y="0"/>
                    <a:pt x="488" y="26"/>
                    <a:pt x="488" y="58"/>
                  </a:cubicBezTo>
                  <a:close/>
                  <a:moveTo>
                    <a:pt x="464" y="58"/>
                  </a:moveTo>
                  <a:cubicBezTo>
                    <a:pt x="464" y="39"/>
                    <a:pt x="449" y="24"/>
                    <a:pt x="430" y="24"/>
                  </a:cubicBezTo>
                  <a:cubicBezTo>
                    <a:pt x="244" y="24"/>
                    <a:pt x="244" y="24"/>
                    <a:pt x="244" y="24"/>
                  </a:cubicBezTo>
                  <a:cubicBezTo>
                    <a:pt x="225" y="24"/>
                    <a:pt x="210" y="39"/>
                    <a:pt x="210" y="58"/>
                  </a:cubicBezTo>
                  <a:cubicBezTo>
                    <a:pt x="210" y="152"/>
                    <a:pt x="210" y="152"/>
                    <a:pt x="210" y="152"/>
                  </a:cubicBezTo>
                  <a:cubicBezTo>
                    <a:pt x="210" y="265"/>
                    <a:pt x="210" y="265"/>
                    <a:pt x="210" y="265"/>
                  </a:cubicBezTo>
                  <a:cubicBezTo>
                    <a:pt x="234" y="243"/>
                    <a:pt x="234" y="243"/>
                    <a:pt x="234" y="243"/>
                  </a:cubicBezTo>
                  <a:cubicBezTo>
                    <a:pt x="235" y="242"/>
                    <a:pt x="236" y="241"/>
                    <a:pt x="237" y="241"/>
                  </a:cubicBezTo>
                  <a:cubicBezTo>
                    <a:pt x="248" y="230"/>
                    <a:pt x="251" y="229"/>
                    <a:pt x="266" y="229"/>
                  </a:cubicBezTo>
                  <a:cubicBezTo>
                    <a:pt x="268" y="229"/>
                    <a:pt x="270" y="229"/>
                    <a:pt x="273" y="229"/>
                  </a:cubicBezTo>
                  <a:cubicBezTo>
                    <a:pt x="430" y="229"/>
                    <a:pt x="430" y="229"/>
                    <a:pt x="430" y="229"/>
                  </a:cubicBezTo>
                  <a:cubicBezTo>
                    <a:pt x="449" y="229"/>
                    <a:pt x="464" y="214"/>
                    <a:pt x="464" y="195"/>
                  </a:cubicBezTo>
                  <a:cubicBezTo>
                    <a:pt x="464" y="58"/>
                    <a:pt x="464" y="58"/>
                    <a:pt x="464"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7" name="Rectangle 26">
            <a:extLst>
              <a:ext uri="{FF2B5EF4-FFF2-40B4-BE49-F238E27FC236}">
                <a16:creationId xmlns:a16="http://schemas.microsoft.com/office/drawing/2014/main" id="{C2D6E8AB-539E-483B-9DA0-B9140F94CC05}"/>
              </a:ext>
            </a:extLst>
          </p:cNvPr>
          <p:cNvSpPr>
            <a:spLocks/>
          </p:cNvSpPr>
          <p:nvPr/>
        </p:nvSpPr>
        <p:spPr>
          <a:xfrm>
            <a:off x="6741382" y="1018460"/>
            <a:ext cx="2174985" cy="5002927"/>
          </a:xfrm>
          <a:prstGeom prst="rect">
            <a:avLst/>
          </a:prstGeom>
          <a:solidFill>
            <a:srgbClr val="1EB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Box 2">
            <a:extLst>
              <a:ext uri="{FF2B5EF4-FFF2-40B4-BE49-F238E27FC236}">
                <a16:creationId xmlns:a16="http://schemas.microsoft.com/office/drawing/2014/main" id="{3392D407-EDC4-465D-87AA-D7E1C04EB42A}"/>
              </a:ext>
            </a:extLst>
          </p:cNvPr>
          <p:cNvSpPr txBox="1">
            <a:spLocks noChangeArrowheads="1"/>
          </p:cNvSpPr>
          <p:nvPr/>
        </p:nvSpPr>
        <p:spPr bwMode="auto">
          <a:xfrm>
            <a:off x="6953004" y="1522174"/>
            <a:ext cx="1809375" cy="4047262"/>
          </a:xfrm>
          <a:prstGeom prst="rect">
            <a:avLst/>
          </a:prstGeom>
          <a:noFill/>
          <a:ln w="9525">
            <a:noFill/>
            <a:miter lim="800000"/>
            <a:headEnd/>
            <a:tailEnd/>
          </a:ln>
        </p:spPr>
        <p:txBody>
          <a:bodyPr rot="0" vert="horz" wrap="square" lIns="0" tIns="0" rIns="0" bIns="0" anchor="t" anchorCtr="0">
            <a:spAutoFit/>
          </a:bodyPr>
          <a:lstStyle/>
          <a:p>
            <a:pPr>
              <a:spcAft>
                <a:spcPts val="600"/>
              </a:spcAft>
            </a:pPr>
            <a:r>
              <a:rPr lang="en-US" sz="1100" i="1" dirty="0">
                <a:solidFill>
                  <a:schemeClr val="bg1"/>
                </a:solidFill>
                <a:latin typeface="+mj-lt"/>
                <a:cs typeface="Arial" panose="020B0604020202020204" pitchFamily="34" charset="0"/>
              </a:rPr>
              <a:t>Being able to bring new recruits on board quickly to fill gaps when team members move on makes a huge difference and reduces the impact on the remaining members of the team. It has saved money on back filling posts with agency staff and is great for new recruits excited to start their new jobs.”</a:t>
            </a:r>
          </a:p>
          <a:p>
            <a:pPr>
              <a:spcAft>
                <a:spcPts val="600"/>
              </a:spcAft>
            </a:pPr>
            <a:r>
              <a:rPr lang="en-GB" sz="1100" i="1" dirty="0">
                <a:solidFill>
                  <a:schemeClr val="bg1"/>
                </a:solidFill>
                <a:cs typeface="Arial" panose="020B0604020202020204" pitchFamily="34" charset="0"/>
              </a:rPr>
              <a:t>“Being a part of the KENT Programme has given me the confidence in transferring knowledge, abilities, values and skills from one person to another in a format that is simple but effective.”</a:t>
            </a:r>
          </a:p>
          <a:p>
            <a:pPr>
              <a:spcAft>
                <a:spcPts val="600"/>
              </a:spcAft>
            </a:pPr>
            <a:r>
              <a:rPr lang="en-GB" sz="1100" i="1" dirty="0">
                <a:solidFill>
                  <a:schemeClr val="bg1"/>
                </a:solidFill>
                <a:cs typeface="Arial" panose="020B0604020202020204" pitchFamily="34" charset="0"/>
              </a:rPr>
              <a:t>“Thank you for helping our trust make tangible changes to our attitudes and embracing change!”</a:t>
            </a:r>
          </a:p>
        </p:txBody>
      </p:sp>
      <p:grpSp>
        <p:nvGrpSpPr>
          <p:cNvPr id="29" name="Group 28">
            <a:extLst>
              <a:ext uri="{FF2B5EF4-FFF2-40B4-BE49-F238E27FC236}">
                <a16:creationId xmlns:a16="http://schemas.microsoft.com/office/drawing/2014/main" id="{73274E8E-FBAB-4DE8-B20C-FC083F23E8E1}"/>
              </a:ext>
            </a:extLst>
          </p:cNvPr>
          <p:cNvGrpSpPr/>
          <p:nvPr/>
        </p:nvGrpSpPr>
        <p:grpSpPr>
          <a:xfrm>
            <a:off x="6953005" y="1210396"/>
            <a:ext cx="227947" cy="204788"/>
            <a:chOff x="8545512" y="2687956"/>
            <a:chExt cx="745331" cy="669607"/>
          </a:xfrm>
          <a:solidFill>
            <a:schemeClr val="bg1"/>
          </a:solidFill>
        </p:grpSpPr>
        <p:sp>
          <p:nvSpPr>
            <p:cNvPr id="30" name="Freeform: Shape 29">
              <a:extLst>
                <a:ext uri="{FF2B5EF4-FFF2-40B4-BE49-F238E27FC236}">
                  <a16:creationId xmlns:a16="http://schemas.microsoft.com/office/drawing/2014/main" id="{5716BD32-0D21-42B3-8F57-0044A45586B1}"/>
                </a:ext>
              </a:extLst>
            </p:cNvPr>
            <p:cNvSpPr/>
            <p:nvPr/>
          </p:nvSpPr>
          <p:spPr>
            <a:xfrm>
              <a:off x="8545512"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Shape 30">
              <a:extLst>
                <a:ext uri="{FF2B5EF4-FFF2-40B4-BE49-F238E27FC236}">
                  <a16:creationId xmlns:a16="http://schemas.microsoft.com/office/drawing/2014/main" id="{76457C0F-BA1B-45AB-BBE7-5FF4128F6CAA}"/>
                </a:ext>
              </a:extLst>
            </p:cNvPr>
            <p:cNvSpPr/>
            <p:nvPr/>
          </p:nvSpPr>
          <p:spPr>
            <a:xfrm>
              <a:off x="8943181"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107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763C3F-FD92-421F-8F8F-012DE4DAABC7}"/>
              </a:ext>
            </a:extLst>
          </p:cNvPr>
          <p:cNvSpPr txBox="1"/>
          <p:nvPr/>
        </p:nvSpPr>
        <p:spPr>
          <a:xfrm>
            <a:off x="250826" y="1018460"/>
            <a:ext cx="6599679" cy="338554"/>
          </a:xfrm>
          <a:prstGeom prst="rect">
            <a:avLst/>
          </a:prstGeom>
          <a:noFill/>
        </p:spPr>
        <p:txBody>
          <a:bodyPr wrap="square" lIns="0" tIns="0" rIns="0" bIns="0" rtlCol="0">
            <a:spAutoFit/>
          </a:bodyPr>
          <a:lstStyle/>
          <a:p>
            <a:r>
              <a:rPr lang="en-GB" sz="1100" dirty="0">
                <a:latin typeface="Arial" panose="020B0604020202020204" pitchFamily="34" charset="0"/>
                <a:cs typeface="Arial" panose="020B0604020202020204" pitchFamily="34" charset="0"/>
              </a:rPr>
              <a:t>The We Care System is used to deploy a focused set of objectives to the Executive, corporate teams and frontline teams and asks them to focus on delivering a smaller set of important deliverables</a:t>
            </a:r>
          </a:p>
        </p:txBody>
      </p:sp>
      <p:sp>
        <p:nvSpPr>
          <p:cNvPr id="6" name="Title 5">
            <a:extLst>
              <a:ext uri="{FF2B5EF4-FFF2-40B4-BE49-F238E27FC236}">
                <a16:creationId xmlns:a16="http://schemas.microsoft.com/office/drawing/2014/main" id="{9FE9C826-F993-4828-BB40-72B5521DA0BD}"/>
              </a:ext>
            </a:extLst>
          </p:cNvPr>
          <p:cNvSpPr>
            <a:spLocks noGrp="1"/>
          </p:cNvSpPr>
          <p:nvPr>
            <p:ph type="title"/>
          </p:nvPr>
        </p:nvSpPr>
        <p:spPr/>
        <p:txBody>
          <a:bodyPr>
            <a:noAutofit/>
          </a:bodyPr>
          <a:lstStyle/>
          <a:p>
            <a:r>
              <a:rPr lang="en-US" dirty="0"/>
              <a:t>We Care</a:t>
            </a:r>
            <a:br>
              <a:rPr lang="en-US" dirty="0"/>
            </a:br>
            <a:r>
              <a:rPr lang="en-GB" sz="1400" dirty="0">
                <a:solidFill>
                  <a:srgbClr val="1EB6EB"/>
                </a:solidFill>
              </a:rPr>
              <a:t>Strategy deployment: creating clear focus</a:t>
            </a:r>
            <a:endParaRPr lang="en-US" sz="1400" dirty="0">
              <a:solidFill>
                <a:srgbClr val="1EB6EB"/>
              </a:solidFill>
            </a:endParaRPr>
          </a:p>
        </p:txBody>
      </p:sp>
      <p:pic>
        <p:nvPicPr>
          <p:cNvPr id="29" name="Picture 28" descr="Image depicting EKHUFT's five-year strategy">
            <a:extLst>
              <a:ext uri="{FF2B5EF4-FFF2-40B4-BE49-F238E27FC236}">
                <a16:creationId xmlns:a16="http://schemas.microsoft.com/office/drawing/2014/main" id="{DCE59E04-2644-4233-9119-D64C42EF3EB4}"/>
              </a:ext>
            </a:extLst>
          </p:cNvPr>
          <p:cNvPicPr/>
          <p:nvPr/>
        </p:nvPicPr>
        <p:blipFill rotWithShape="1">
          <a:blip r:embed="rId2">
            <a:extLst>
              <a:ext uri="{28A0092B-C50C-407E-A947-70E740481C1C}">
                <a14:useLocalDpi xmlns:a14="http://schemas.microsoft.com/office/drawing/2010/main" val="0"/>
              </a:ext>
            </a:extLst>
          </a:blip>
          <a:srcRect l="18362" t="3360" r="12854" b="7520"/>
          <a:stretch/>
        </p:blipFill>
        <p:spPr bwMode="auto">
          <a:xfrm>
            <a:off x="299813" y="1868194"/>
            <a:ext cx="4601733" cy="3977435"/>
          </a:xfrm>
          <a:prstGeom prst="rect">
            <a:avLst/>
          </a:prstGeom>
          <a:noFill/>
          <a:ln>
            <a:noFill/>
          </a:ln>
        </p:spPr>
      </p:pic>
      <p:grpSp>
        <p:nvGrpSpPr>
          <p:cNvPr id="4" name="Group 3">
            <a:extLst>
              <a:ext uri="{FF2B5EF4-FFF2-40B4-BE49-F238E27FC236}">
                <a16:creationId xmlns:a16="http://schemas.microsoft.com/office/drawing/2014/main" id="{DB6B90EA-E21B-4C48-AA78-00D49C22B98D}"/>
              </a:ext>
            </a:extLst>
          </p:cNvPr>
          <p:cNvGrpSpPr/>
          <p:nvPr/>
        </p:nvGrpSpPr>
        <p:grpSpPr>
          <a:xfrm>
            <a:off x="5154663" y="1573248"/>
            <a:ext cx="3738511" cy="5024104"/>
            <a:chOff x="5154663" y="1573248"/>
            <a:chExt cx="3738511" cy="5024104"/>
          </a:xfrm>
        </p:grpSpPr>
        <p:sp>
          <p:nvSpPr>
            <p:cNvPr id="35" name="Rounded Rectangle 1">
              <a:extLst>
                <a:ext uri="{FF2B5EF4-FFF2-40B4-BE49-F238E27FC236}">
                  <a16:creationId xmlns:a16="http://schemas.microsoft.com/office/drawing/2014/main" id="{1A0EABBF-5709-4089-8344-2A2C83C490EB}"/>
                </a:ext>
              </a:extLst>
            </p:cNvPr>
            <p:cNvSpPr>
              <a:spLocks/>
            </p:cNvSpPr>
            <p:nvPr/>
          </p:nvSpPr>
          <p:spPr>
            <a:xfrm rot="16200000">
              <a:off x="4923818" y="1804095"/>
              <a:ext cx="854392" cy="392699"/>
            </a:xfrm>
            <a:prstGeom prst="round2SameRect">
              <a:avLst/>
            </a:prstGeom>
            <a:solidFill>
              <a:srgbClr val="BE1B82"/>
            </a:solidFill>
            <a:ln w="6350" cap="flat" cmpd="sng" algn="ctr">
              <a:solidFill>
                <a:srgbClr val="BE1B82"/>
              </a:solidFill>
              <a:prstDash val="solid"/>
            </a:ln>
            <a:effectLst/>
          </p:spPr>
          <p:txBody>
            <a:bodyPr lIns="35560" tIns="35560" rIns="35560" bIns="35560" rtlCol="0" anchor="ctr"/>
            <a:lstStyle/>
            <a:p>
              <a:pPr marL="0" marR="0" lvl="0" indent="0" algn="ctr" defTabSz="882525"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mj-lt"/>
                  <a:ea typeface="+mn-ea"/>
                  <a:cs typeface="+mn-cs"/>
                </a:rPr>
                <a:t>Our patients</a:t>
              </a:r>
            </a:p>
          </p:txBody>
        </p:sp>
        <p:sp>
          <p:nvSpPr>
            <p:cNvPr id="36" name="Rounded Rectangle 4">
              <a:extLst>
                <a:ext uri="{FF2B5EF4-FFF2-40B4-BE49-F238E27FC236}">
                  <a16:creationId xmlns:a16="http://schemas.microsoft.com/office/drawing/2014/main" id="{8003BF75-406E-4FE7-B873-877AB38C5A8D}"/>
                </a:ext>
              </a:extLst>
            </p:cNvPr>
            <p:cNvSpPr>
              <a:spLocks/>
            </p:cNvSpPr>
            <p:nvPr/>
          </p:nvSpPr>
          <p:spPr>
            <a:xfrm rot="16200000" flipH="1">
              <a:off x="4909181" y="3819105"/>
              <a:ext cx="883664" cy="392699"/>
            </a:xfrm>
            <a:prstGeom prst="round2SameRect">
              <a:avLst/>
            </a:prstGeom>
            <a:solidFill>
              <a:srgbClr val="952772"/>
            </a:solidFill>
            <a:ln w="6350" cap="flat" cmpd="sng" algn="ctr">
              <a:solidFill>
                <a:srgbClr val="952772"/>
              </a:solidFill>
              <a:prstDash val="solid"/>
            </a:ln>
            <a:effectLst/>
          </p:spPr>
          <p:txBody>
            <a:bodyPr lIns="35560" tIns="35560" rIns="35560" bIns="35560" rtlCol="0" anchor="ctr"/>
            <a:lstStyle/>
            <a:p>
              <a:pPr marL="0" marR="0" lvl="0" indent="0" algn="ctr" defTabSz="882525"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mj-lt"/>
                  <a:ea typeface="+mn-ea"/>
                  <a:cs typeface="+mn-cs"/>
                </a:rPr>
                <a:t>Our people</a:t>
              </a:r>
            </a:p>
          </p:txBody>
        </p:sp>
        <p:sp>
          <p:nvSpPr>
            <p:cNvPr id="37" name="Rounded Rectangle 5">
              <a:extLst>
                <a:ext uri="{FF2B5EF4-FFF2-40B4-BE49-F238E27FC236}">
                  <a16:creationId xmlns:a16="http://schemas.microsoft.com/office/drawing/2014/main" id="{DC47F575-8C44-4C03-BDED-F8A208A347D9}"/>
                </a:ext>
              </a:extLst>
            </p:cNvPr>
            <p:cNvSpPr>
              <a:spLocks/>
            </p:cNvSpPr>
            <p:nvPr/>
          </p:nvSpPr>
          <p:spPr>
            <a:xfrm rot="16200000" flipH="1">
              <a:off x="4872524" y="4800596"/>
              <a:ext cx="956979" cy="392699"/>
            </a:xfrm>
            <a:prstGeom prst="round2SameRect">
              <a:avLst/>
            </a:prstGeom>
            <a:solidFill>
              <a:srgbClr val="F99D1C"/>
            </a:solidFill>
            <a:ln w="6350" cap="flat" cmpd="sng" algn="ctr">
              <a:solidFill>
                <a:srgbClr val="F99D1C"/>
              </a:solidFill>
              <a:prstDash val="solid"/>
            </a:ln>
            <a:effectLst/>
          </p:spPr>
          <p:txBody>
            <a:bodyPr lIns="35560" tIns="35560" rIns="35560" bIns="35560" rtlCol="0" anchor="ctr"/>
            <a:lstStyle/>
            <a:p>
              <a:pPr marL="0" marR="0" lvl="0" indent="0" algn="ctr" defTabSz="882525"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mj-lt"/>
                  <a:ea typeface="+mn-ea"/>
                  <a:cs typeface="+mn-cs"/>
                </a:rPr>
                <a:t>Our future</a:t>
              </a:r>
            </a:p>
          </p:txBody>
        </p:sp>
        <p:sp>
          <p:nvSpPr>
            <p:cNvPr id="38" name="Rounded Rectangle 6">
              <a:extLst>
                <a:ext uri="{FF2B5EF4-FFF2-40B4-BE49-F238E27FC236}">
                  <a16:creationId xmlns:a16="http://schemas.microsoft.com/office/drawing/2014/main" id="{57C6E71B-4EE7-45A1-ACEB-FB9FD004872B}"/>
                </a:ext>
              </a:extLst>
            </p:cNvPr>
            <p:cNvSpPr>
              <a:spLocks/>
            </p:cNvSpPr>
            <p:nvPr/>
          </p:nvSpPr>
          <p:spPr>
            <a:xfrm rot="16200000" flipH="1">
              <a:off x="4820640" y="5870628"/>
              <a:ext cx="1060749" cy="392699"/>
            </a:xfrm>
            <a:prstGeom prst="round2SameRect">
              <a:avLst/>
            </a:prstGeom>
            <a:solidFill>
              <a:srgbClr val="0072C6"/>
            </a:solidFill>
            <a:ln w="6350" cap="flat" cmpd="sng" algn="ctr">
              <a:solidFill>
                <a:srgbClr val="0072C6"/>
              </a:solidFill>
              <a:prstDash val="solid"/>
            </a:ln>
            <a:effectLst/>
          </p:spPr>
          <p:txBody>
            <a:bodyPr lIns="35560" tIns="35560" rIns="35560" bIns="35560" rtlCol="0" anchor="ctr"/>
            <a:lstStyle/>
            <a:p>
              <a:pPr marL="0" marR="0" lvl="0" indent="0" algn="ctr" defTabSz="882525"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mj-lt"/>
                  <a:ea typeface="+mn-ea"/>
                  <a:cs typeface="+mn-cs"/>
                </a:rPr>
                <a:t>Our sustainability</a:t>
              </a:r>
            </a:p>
          </p:txBody>
        </p:sp>
        <p:sp>
          <p:nvSpPr>
            <p:cNvPr id="39" name="Rounded Rectangle 7">
              <a:extLst>
                <a:ext uri="{FF2B5EF4-FFF2-40B4-BE49-F238E27FC236}">
                  <a16:creationId xmlns:a16="http://schemas.microsoft.com/office/drawing/2014/main" id="{0EAD5187-A48E-4EA3-A10A-E78B9BA0073B}"/>
                </a:ext>
              </a:extLst>
            </p:cNvPr>
            <p:cNvSpPr>
              <a:spLocks/>
            </p:cNvSpPr>
            <p:nvPr/>
          </p:nvSpPr>
          <p:spPr>
            <a:xfrm rot="16200000" flipH="1">
              <a:off x="4839193" y="2804282"/>
              <a:ext cx="1023644" cy="392699"/>
            </a:xfrm>
            <a:prstGeom prst="round2SameRect">
              <a:avLst/>
            </a:prstGeom>
            <a:solidFill>
              <a:srgbClr val="00AF92"/>
            </a:solidFill>
            <a:ln w="6350" cap="flat" cmpd="sng" algn="ctr">
              <a:solidFill>
                <a:srgbClr val="00AF92"/>
              </a:solidFill>
              <a:prstDash val="solid"/>
            </a:ln>
            <a:effectLst/>
          </p:spPr>
          <p:txBody>
            <a:bodyPr lIns="35560" tIns="35560" rIns="35560" bIns="35560" rtlCol="0" anchor="ctr"/>
            <a:lstStyle/>
            <a:p>
              <a:pPr marL="0" marR="0" lvl="0" indent="0" algn="ctr" defTabSz="882525"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prstClr val="white"/>
                  </a:solidFill>
                  <a:effectLst/>
                  <a:uLnTx/>
                  <a:uFillTx/>
                  <a:latin typeface="+mj-lt"/>
                  <a:ea typeface="+mn-ea"/>
                  <a:cs typeface="+mn-cs"/>
                </a:rPr>
                <a:t>Our quality &amp; safety</a:t>
              </a:r>
            </a:p>
          </p:txBody>
        </p:sp>
        <p:sp>
          <p:nvSpPr>
            <p:cNvPr id="40" name="TextBox 39">
              <a:extLst>
                <a:ext uri="{FF2B5EF4-FFF2-40B4-BE49-F238E27FC236}">
                  <a16:creationId xmlns:a16="http://schemas.microsoft.com/office/drawing/2014/main" id="{64D8AB89-5F8C-4CFD-85C9-A7F31AB02488}"/>
                </a:ext>
              </a:extLst>
            </p:cNvPr>
            <p:cNvSpPr txBox="1">
              <a:spLocks/>
            </p:cNvSpPr>
            <p:nvPr/>
          </p:nvSpPr>
          <p:spPr>
            <a:xfrm>
              <a:off x="5602819" y="1573248"/>
              <a:ext cx="1059814" cy="854393"/>
            </a:xfrm>
            <a:prstGeom prst="rect">
              <a:avLst/>
            </a:prstGeom>
            <a:noFill/>
            <a:ln w="6350">
              <a:solidFill>
                <a:srgbClr val="BE1B82"/>
              </a:solidFill>
            </a:ln>
          </p:spPr>
          <p:txBody>
            <a:bodyPr wrap="square" lIns="35560" tIns="35560" rIns="35560" bIns="35560" rtlCol="0">
              <a:noAutofit/>
            </a:bodyPr>
            <a:lstStyle/>
            <a:p>
              <a:pPr defTabSz="882525"/>
              <a:r>
                <a:rPr lang="en-GB" sz="1100" dirty="0">
                  <a:latin typeface="+mj-lt"/>
                </a:rPr>
                <a:t>Patient waiting time in Accident &amp; Emergency (A&amp;E)</a:t>
              </a:r>
            </a:p>
          </p:txBody>
        </p:sp>
        <p:sp>
          <p:nvSpPr>
            <p:cNvPr id="41" name="TextBox 40">
              <a:extLst>
                <a:ext uri="{FF2B5EF4-FFF2-40B4-BE49-F238E27FC236}">
                  <a16:creationId xmlns:a16="http://schemas.microsoft.com/office/drawing/2014/main" id="{5EED1638-5994-40B6-AFB9-498723FE2ABE}"/>
                </a:ext>
              </a:extLst>
            </p:cNvPr>
            <p:cNvSpPr txBox="1">
              <a:spLocks/>
            </p:cNvSpPr>
            <p:nvPr/>
          </p:nvSpPr>
          <p:spPr>
            <a:xfrm>
              <a:off x="6718089" y="1573248"/>
              <a:ext cx="1059814" cy="854393"/>
            </a:xfrm>
            <a:prstGeom prst="rect">
              <a:avLst/>
            </a:prstGeom>
            <a:noFill/>
            <a:ln w="6350">
              <a:solidFill>
                <a:srgbClr val="BE1B82"/>
              </a:solidFill>
            </a:ln>
          </p:spPr>
          <p:txBody>
            <a:bodyPr wrap="square" lIns="35560" tIns="35560" rIns="35560" bIns="35560" rtlCol="0">
              <a:noAutofit/>
            </a:bodyPr>
            <a:lstStyle/>
            <a:p>
              <a:pPr defTabSz="882525"/>
              <a:r>
                <a:rPr lang="en-GB" sz="1100" dirty="0">
                  <a:latin typeface="+mj-lt"/>
                </a:rPr>
                <a:t>Patient waiting time between referral and treatment</a:t>
              </a:r>
            </a:p>
          </p:txBody>
        </p:sp>
        <p:sp>
          <p:nvSpPr>
            <p:cNvPr id="42" name="TextBox 41">
              <a:extLst>
                <a:ext uri="{FF2B5EF4-FFF2-40B4-BE49-F238E27FC236}">
                  <a16:creationId xmlns:a16="http://schemas.microsoft.com/office/drawing/2014/main" id="{857430F7-31F0-4C01-8AD3-3B553327C281}"/>
                </a:ext>
              </a:extLst>
            </p:cNvPr>
            <p:cNvSpPr txBox="1">
              <a:spLocks/>
            </p:cNvSpPr>
            <p:nvPr/>
          </p:nvSpPr>
          <p:spPr>
            <a:xfrm>
              <a:off x="7833360" y="1573248"/>
              <a:ext cx="1059814" cy="854393"/>
            </a:xfrm>
            <a:prstGeom prst="rect">
              <a:avLst/>
            </a:prstGeom>
            <a:noFill/>
            <a:ln w="6350">
              <a:solidFill>
                <a:srgbClr val="BE1B82"/>
              </a:solidFill>
            </a:ln>
          </p:spPr>
          <p:txBody>
            <a:bodyPr wrap="square" lIns="35560" tIns="35560" rIns="35560" bIns="35560" rtlCol="0">
              <a:noAutofit/>
            </a:bodyPr>
            <a:lstStyle/>
            <a:p>
              <a:pPr defTabSz="882525"/>
              <a:r>
                <a:rPr lang="en-GB" sz="1100" dirty="0">
                  <a:latin typeface="+mj-lt"/>
                </a:rPr>
                <a:t>Responding to patient feedback</a:t>
              </a:r>
            </a:p>
          </p:txBody>
        </p:sp>
        <p:sp>
          <p:nvSpPr>
            <p:cNvPr id="43" name="TextBox 42">
              <a:extLst>
                <a:ext uri="{FF2B5EF4-FFF2-40B4-BE49-F238E27FC236}">
                  <a16:creationId xmlns:a16="http://schemas.microsoft.com/office/drawing/2014/main" id="{483D6164-A235-436C-B4B0-9F61240260BD}"/>
                </a:ext>
              </a:extLst>
            </p:cNvPr>
            <p:cNvSpPr txBox="1">
              <a:spLocks/>
            </p:cNvSpPr>
            <p:nvPr/>
          </p:nvSpPr>
          <p:spPr>
            <a:xfrm>
              <a:off x="5602819" y="2488809"/>
              <a:ext cx="1059814" cy="1023645"/>
            </a:xfrm>
            <a:prstGeom prst="rect">
              <a:avLst/>
            </a:prstGeom>
            <a:noFill/>
            <a:ln w="6350">
              <a:solidFill>
                <a:srgbClr val="00AF92"/>
              </a:solidFill>
            </a:ln>
          </p:spPr>
          <p:txBody>
            <a:bodyPr wrap="square" lIns="35560" tIns="35560" rIns="35560" bIns="35560" rtlCol="0">
              <a:noAutofit/>
            </a:bodyPr>
            <a:lstStyle/>
            <a:p>
              <a:pPr defTabSz="882525"/>
              <a:r>
                <a:rPr lang="en-US" sz="1100" dirty="0">
                  <a:latin typeface="+mj-lt"/>
                </a:rPr>
                <a:t>Reduce harm to patients </a:t>
              </a:r>
              <a:endParaRPr lang="en-GB" sz="1100" dirty="0">
                <a:latin typeface="+mj-lt"/>
              </a:endParaRPr>
            </a:p>
          </p:txBody>
        </p:sp>
        <p:sp>
          <p:nvSpPr>
            <p:cNvPr id="44" name="TextBox 43">
              <a:extLst>
                <a:ext uri="{FF2B5EF4-FFF2-40B4-BE49-F238E27FC236}">
                  <a16:creationId xmlns:a16="http://schemas.microsoft.com/office/drawing/2014/main" id="{91A6F9FE-0A16-4D4E-BC7E-12A458FEE1FE}"/>
                </a:ext>
              </a:extLst>
            </p:cNvPr>
            <p:cNvSpPr txBox="1">
              <a:spLocks/>
            </p:cNvSpPr>
            <p:nvPr/>
          </p:nvSpPr>
          <p:spPr>
            <a:xfrm>
              <a:off x="6718089" y="2488809"/>
              <a:ext cx="1059814" cy="1023645"/>
            </a:xfrm>
            <a:prstGeom prst="rect">
              <a:avLst/>
            </a:prstGeom>
            <a:noFill/>
            <a:ln w="6350">
              <a:solidFill>
                <a:srgbClr val="00AF92"/>
              </a:solidFill>
            </a:ln>
          </p:spPr>
          <p:txBody>
            <a:bodyPr wrap="square" lIns="35560" tIns="35560" rIns="35560" bIns="35560" rtlCol="0">
              <a:noAutofit/>
            </a:bodyPr>
            <a:lstStyle/>
            <a:p>
              <a:pPr defTabSz="882525"/>
              <a:r>
                <a:rPr lang="en-GB" sz="1100" dirty="0">
                  <a:latin typeface="+mj-lt"/>
                </a:rPr>
                <a:t>Reduce mortality</a:t>
              </a:r>
            </a:p>
          </p:txBody>
        </p:sp>
        <p:sp>
          <p:nvSpPr>
            <p:cNvPr id="45" name="TextBox 44">
              <a:extLst>
                <a:ext uri="{FF2B5EF4-FFF2-40B4-BE49-F238E27FC236}">
                  <a16:creationId xmlns:a16="http://schemas.microsoft.com/office/drawing/2014/main" id="{3D8AD649-854B-428B-B2C9-34614C091FE5}"/>
                </a:ext>
              </a:extLst>
            </p:cNvPr>
            <p:cNvSpPr txBox="1">
              <a:spLocks/>
            </p:cNvSpPr>
            <p:nvPr/>
          </p:nvSpPr>
          <p:spPr>
            <a:xfrm>
              <a:off x="5602819" y="3573622"/>
              <a:ext cx="1059814" cy="883665"/>
            </a:xfrm>
            <a:prstGeom prst="rect">
              <a:avLst/>
            </a:prstGeom>
            <a:noFill/>
            <a:ln w="6350">
              <a:solidFill>
                <a:srgbClr val="952772"/>
              </a:solidFill>
            </a:ln>
          </p:spPr>
          <p:txBody>
            <a:bodyPr wrap="square" lIns="35560" tIns="35560" rIns="35560" bIns="35560" rtlCol="0">
              <a:noAutofit/>
            </a:bodyPr>
            <a:lstStyle/>
            <a:p>
              <a:pPr defTabSz="882525"/>
              <a:r>
                <a:rPr lang="en-US" sz="1100" dirty="0">
                  <a:latin typeface="+mj-lt"/>
                </a:rPr>
                <a:t>Retaining our staff</a:t>
              </a:r>
              <a:endParaRPr lang="en-GB" sz="1100" dirty="0">
                <a:latin typeface="+mj-lt"/>
              </a:endParaRPr>
            </a:p>
          </p:txBody>
        </p:sp>
        <p:sp>
          <p:nvSpPr>
            <p:cNvPr id="46" name="TextBox 45">
              <a:extLst>
                <a:ext uri="{FF2B5EF4-FFF2-40B4-BE49-F238E27FC236}">
                  <a16:creationId xmlns:a16="http://schemas.microsoft.com/office/drawing/2014/main" id="{AFCE75BF-1054-42A3-8DA7-5BAF8DAE663E}"/>
                </a:ext>
              </a:extLst>
            </p:cNvPr>
            <p:cNvSpPr txBox="1">
              <a:spLocks/>
            </p:cNvSpPr>
            <p:nvPr/>
          </p:nvSpPr>
          <p:spPr>
            <a:xfrm>
              <a:off x="6718089" y="3573622"/>
              <a:ext cx="1059814" cy="883665"/>
            </a:xfrm>
            <a:prstGeom prst="rect">
              <a:avLst/>
            </a:prstGeom>
            <a:noFill/>
            <a:ln w="6350">
              <a:solidFill>
                <a:srgbClr val="952772"/>
              </a:solidFill>
            </a:ln>
          </p:spPr>
          <p:txBody>
            <a:bodyPr wrap="square" lIns="35560" tIns="35560" rIns="35560" bIns="35560" rtlCol="0">
              <a:noAutofit/>
            </a:bodyPr>
            <a:lstStyle/>
            <a:p>
              <a:pPr defTabSz="882525"/>
              <a:r>
                <a:rPr lang="en-GB" sz="1100" dirty="0">
                  <a:latin typeface="+mj-lt"/>
                </a:rPr>
                <a:t>Improve staff engagement</a:t>
              </a:r>
            </a:p>
          </p:txBody>
        </p:sp>
        <p:sp>
          <p:nvSpPr>
            <p:cNvPr id="47" name="TextBox 46">
              <a:extLst>
                <a:ext uri="{FF2B5EF4-FFF2-40B4-BE49-F238E27FC236}">
                  <a16:creationId xmlns:a16="http://schemas.microsoft.com/office/drawing/2014/main" id="{38242A49-D03D-4416-9263-A7964A26B758}"/>
                </a:ext>
              </a:extLst>
            </p:cNvPr>
            <p:cNvSpPr txBox="1">
              <a:spLocks/>
            </p:cNvSpPr>
            <p:nvPr/>
          </p:nvSpPr>
          <p:spPr>
            <a:xfrm>
              <a:off x="5602819" y="4518455"/>
              <a:ext cx="1059814" cy="956980"/>
            </a:xfrm>
            <a:prstGeom prst="rect">
              <a:avLst/>
            </a:prstGeom>
            <a:noFill/>
            <a:ln w="6350">
              <a:solidFill>
                <a:srgbClr val="F99D1C"/>
              </a:solidFill>
            </a:ln>
          </p:spPr>
          <p:txBody>
            <a:bodyPr wrap="square" lIns="35560" tIns="35560" rIns="35560" bIns="35560" rtlCol="0">
              <a:noAutofit/>
            </a:bodyPr>
            <a:lstStyle/>
            <a:p>
              <a:pPr defTabSz="882525"/>
              <a:r>
                <a:rPr lang="en-US" sz="1100" dirty="0">
                  <a:latin typeface="+mj-lt"/>
                </a:rPr>
                <a:t>Patients only in the hospital if it’s the right place for them</a:t>
              </a:r>
              <a:endParaRPr lang="en-GB" sz="1100" dirty="0">
                <a:latin typeface="+mj-lt"/>
              </a:endParaRPr>
            </a:p>
          </p:txBody>
        </p:sp>
        <p:sp>
          <p:nvSpPr>
            <p:cNvPr id="48" name="TextBox 47">
              <a:extLst>
                <a:ext uri="{FF2B5EF4-FFF2-40B4-BE49-F238E27FC236}">
                  <a16:creationId xmlns:a16="http://schemas.microsoft.com/office/drawing/2014/main" id="{229DBA5C-442C-4411-9CB3-9EE430FBB57A}"/>
                </a:ext>
              </a:extLst>
            </p:cNvPr>
            <p:cNvSpPr txBox="1">
              <a:spLocks/>
            </p:cNvSpPr>
            <p:nvPr/>
          </p:nvSpPr>
          <p:spPr>
            <a:xfrm>
              <a:off x="6718089" y="4518455"/>
              <a:ext cx="1059814" cy="956980"/>
            </a:xfrm>
            <a:prstGeom prst="rect">
              <a:avLst/>
            </a:prstGeom>
            <a:noFill/>
            <a:ln w="6350">
              <a:solidFill>
                <a:srgbClr val="F99D1C"/>
              </a:solidFill>
            </a:ln>
          </p:spPr>
          <p:txBody>
            <a:bodyPr wrap="square" lIns="35560" tIns="35560" rIns="35560" bIns="35560" rtlCol="0">
              <a:noAutofit/>
            </a:bodyPr>
            <a:lstStyle/>
            <a:p>
              <a:pPr defTabSz="882525"/>
              <a:r>
                <a:rPr lang="en-US" sz="1100" dirty="0">
                  <a:latin typeface="+mj-lt"/>
                </a:rPr>
                <a:t>Staff time released through innovation</a:t>
              </a:r>
              <a:endParaRPr lang="en-GB" sz="1100" dirty="0">
                <a:latin typeface="+mj-lt"/>
              </a:endParaRPr>
            </a:p>
          </p:txBody>
        </p:sp>
        <p:sp>
          <p:nvSpPr>
            <p:cNvPr id="49" name="TextBox 48">
              <a:extLst>
                <a:ext uri="{FF2B5EF4-FFF2-40B4-BE49-F238E27FC236}">
                  <a16:creationId xmlns:a16="http://schemas.microsoft.com/office/drawing/2014/main" id="{A11C0478-C1F0-4F57-8CDC-0E2D3DC53BF6}"/>
                </a:ext>
              </a:extLst>
            </p:cNvPr>
            <p:cNvSpPr txBox="1">
              <a:spLocks/>
            </p:cNvSpPr>
            <p:nvPr/>
          </p:nvSpPr>
          <p:spPr>
            <a:xfrm>
              <a:off x="5602819" y="5536601"/>
              <a:ext cx="1059814" cy="1060749"/>
            </a:xfrm>
            <a:prstGeom prst="rect">
              <a:avLst/>
            </a:prstGeom>
            <a:noFill/>
            <a:ln w="6350">
              <a:solidFill>
                <a:srgbClr val="0072C6"/>
              </a:solidFill>
            </a:ln>
          </p:spPr>
          <p:txBody>
            <a:bodyPr wrap="square" lIns="35560" tIns="35560" rIns="35560" bIns="35560" rtlCol="0">
              <a:noAutofit/>
            </a:bodyPr>
            <a:lstStyle/>
            <a:p>
              <a:pPr defTabSz="882525"/>
              <a:r>
                <a:rPr lang="en-US" sz="1100" dirty="0">
                  <a:latin typeface="+mj-lt"/>
                </a:rPr>
                <a:t>Healthy finances</a:t>
              </a:r>
              <a:endParaRPr lang="en-GB" sz="1100" dirty="0">
                <a:latin typeface="+mj-lt"/>
              </a:endParaRPr>
            </a:p>
          </p:txBody>
        </p:sp>
        <p:sp>
          <p:nvSpPr>
            <p:cNvPr id="50" name="TextBox 49">
              <a:extLst>
                <a:ext uri="{FF2B5EF4-FFF2-40B4-BE49-F238E27FC236}">
                  <a16:creationId xmlns:a16="http://schemas.microsoft.com/office/drawing/2014/main" id="{7EFCC306-37C4-45E3-B510-C5AA1D18DF13}"/>
                </a:ext>
              </a:extLst>
            </p:cNvPr>
            <p:cNvSpPr txBox="1">
              <a:spLocks/>
            </p:cNvSpPr>
            <p:nvPr/>
          </p:nvSpPr>
          <p:spPr>
            <a:xfrm>
              <a:off x="6718089" y="5536601"/>
              <a:ext cx="1059814" cy="1060749"/>
            </a:xfrm>
            <a:prstGeom prst="rect">
              <a:avLst/>
            </a:prstGeom>
            <a:noFill/>
            <a:ln w="6350">
              <a:solidFill>
                <a:srgbClr val="0072C6"/>
              </a:solidFill>
            </a:ln>
          </p:spPr>
          <p:txBody>
            <a:bodyPr wrap="square" lIns="35560" tIns="35560" rIns="35560" bIns="35560" rtlCol="0">
              <a:noAutofit/>
            </a:bodyPr>
            <a:lstStyle/>
            <a:p>
              <a:pPr defTabSz="882525"/>
              <a:r>
                <a:rPr lang="en-US" sz="1100" dirty="0">
                  <a:latin typeface="+mj-lt"/>
                </a:rPr>
                <a:t>Reducing our carbon footprint</a:t>
              </a:r>
              <a:endParaRPr lang="en-GB" sz="1100" dirty="0">
                <a:latin typeface="+mj-lt"/>
              </a:endParaRPr>
            </a:p>
          </p:txBody>
        </p:sp>
      </p:grpSp>
    </p:spTree>
    <p:extLst>
      <p:ext uri="{BB962C8B-B14F-4D97-AF65-F5344CB8AC3E}">
        <p14:creationId xmlns:p14="http://schemas.microsoft.com/office/powerpoint/2010/main" val="225459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433E67-D4E8-4B62-8C31-DB801289D8E6}"/>
              </a:ext>
            </a:extLst>
          </p:cNvPr>
          <p:cNvSpPr>
            <a:spLocks noGrp="1"/>
          </p:cNvSpPr>
          <p:nvPr>
            <p:ph type="title"/>
          </p:nvPr>
        </p:nvSpPr>
        <p:spPr/>
        <p:txBody>
          <a:bodyPr/>
          <a:lstStyle/>
          <a:p>
            <a:r>
              <a:rPr lang="en-US" dirty="0"/>
              <a:t>Our approach to quality improvement </a:t>
            </a:r>
          </a:p>
        </p:txBody>
      </p:sp>
      <p:sp>
        <p:nvSpPr>
          <p:cNvPr id="8" name="TextBox 7">
            <a:extLst>
              <a:ext uri="{FF2B5EF4-FFF2-40B4-BE49-F238E27FC236}">
                <a16:creationId xmlns:a16="http://schemas.microsoft.com/office/drawing/2014/main" id="{F96D4725-10C4-472D-8E5E-0C1811644AD8}"/>
              </a:ext>
            </a:extLst>
          </p:cNvPr>
          <p:cNvSpPr txBox="1">
            <a:spLocks/>
          </p:cNvSpPr>
          <p:nvPr/>
        </p:nvSpPr>
        <p:spPr>
          <a:xfrm>
            <a:off x="250825" y="1018460"/>
            <a:ext cx="6311899" cy="4078039"/>
          </a:xfrm>
          <a:prstGeom prst="rect">
            <a:avLst/>
          </a:prstGeom>
          <a:noFill/>
        </p:spPr>
        <p:txBody>
          <a:bodyPr wrap="square" lIns="0" tIns="0" rIns="0" bIns="0" rtlCol="0">
            <a:spAutoFit/>
          </a:bodyPr>
          <a:lstStyle/>
          <a:p>
            <a:pPr>
              <a:spcAft>
                <a:spcPts val="600"/>
              </a:spcAft>
            </a:pPr>
            <a:r>
              <a:rPr lang="en-US" sz="1100" dirty="0">
                <a:latin typeface="Arial" panose="020B0604020202020204" pitchFamily="34" charset="0"/>
                <a:cs typeface="Arial" panose="020B0604020202020204" pitchFamily="34" charset="0"/>
              </a:rPr>
              <a:t>We have looked at how other </a:t>
            </a:r>
            <a:r>
              <a:rPr lang="en-GB" sz="1100" dirty="0">
                <a:latin typeface="Arial" panose="020B0604020202020204" pitchFamily="34" charset="0"/>
                <a:cs typeface="Arial" panose="020B0604020202020204" pitchFamily="34" charset="0"/>
              </a:rPr>
              <a:t>organisations</a:t>
            </a:r>
            <a:r>
              <a:rPr lang="en-US" sz="1100" dirty="0">
                <a:latin typeface="Arial" panose="020B0604020202020204" pitchFamily="34" charset="0"/>
                <a:cs typeface="Arial" panose="020B0604020202020204" pitchFamily="34" charset="0"/>
              </a:rPr>
              <a:t> in the UK and internationally have approached long-term sustainable improvement which creates a golden thread running from ward to Board, with everyone focused on sustained and continuous improvement. </a:t>
            </a:r>
          </a:p>
          <a:p>
            <a:pPr>
              <a:spcAft>
                <a:spcPts val="600"/>
              </a:spcAft>
            </a:pPr>
            <a:r>
              <a:rPr lang="en-US" sz="1100" dirty="0">
                <a:latin typeface="Arial" panose="020B0604020202020204" pitchFamily="34" charset="0"/>
                <a:cs typeface="Arial" panose="020B0604020202020204" pitchFamily="34" charset="0"/>
              </a:rPr>
              <a:t>Our improvement programme “We Care”, aligns our strategy and goals across the entire </a:t>
            </a:r>
            <a:r>
              <a:rPr lang="en-GB" sz="1100" dirty="0">
                <a:latin typeface="Arial" panose="020B0604020202020204" pitchFamily="34" charset="0"/>
                <a:cs typeface="Arial" panose="020B0604020202020204" pitchFamily="34" charset="0"/>
              </a:rPr>
              <a:t>organisation</a:t>
            </a:r>
            <a:r>
              <a:rPr lang="en-US" sz="1100" dirty="0">
                <a:latin typeface="Arial" panose="020B0604020202020204" pitchFamily="34" charset="0"/>
                <a:cs typeface="Arial" panose="020B0604020202020204" pitchFamily="34" charset="0"/>
              </a:rPr>
              <a:t> and empowers staff to make improvements by supporting them with the knowledge, tools and systems for managing improvement. </a:t>
            </a:r>
          </a:p>
          <a:p>
            <a:pPr>
              <a:spcAft>
                <a:spcPts val="600"/>
              </a:spcAft>
            </a:pPr>
            <a:r>
              <a:rPr lang="en-US" sz="1100" dirty="0">
                <a:latin typeface="Arial" panose="020B0604020202020204" pitchFamily="34" charset="0"/>
                <a:cs typeface="Arial" panose="020B0604020202020204" pitchFamily="34" charset="0"/>
              </a:rPr>
              <a:t>‘We care’ is how we’re working to give great care to every patient, every day. It’s about being clear about what we want to focus on and why, and supporting staff to make real improvements, by training, coaching and everyone using one, standard method to make positive changes.</a:t>
            </a:r>
          </a:p>
          <a:p>
            <a:pPr>
              <a:spcAft>
                <a:spcPts val="600"/>
              </a:spcAft>
            </a:pPr>
            <a:r>
              <a:rPr lang="en-US" sz="1100" b="1" dirty="0">
                <a:latin typeface="Arial" panose="020B0604020202020204" pitchFamily="34" charset="0"/>
                <a:cs typeface="Arial" panose="020B0604020202020204" pitchFamily="34" charset="0"/>
              </a:rPr>
              <a:t>Our true north</a:t>
            </a:r>
            <a:endParaRPr lang="en-US" sz="1100" dirty="0">
              <a:latin typeface="Arial" panose="020B0604020202020204" pitchFamily="34" charset="0"/>
              <a:cs typeface="Arial" panose="020B0604020202020204" pitchFamily="34" charset="0"/>
            </a:endParaRPr>
          </a:p>
          <a:p>
            <a:pPr>
              <a:spcAft>
                <a:spcPts val="600"/>
              </a:spcAft>
            </a:pPr>
            <a:r>
              <a:rPr lang="en-US" sz="1100" dirty="0">
                <a:latin typeface="Arial" panose="020B0604020202020204" pitchFamily="34" charset="0"/>
                <a:cs typeface="Arial" panose="020B0604020202020204" pitchFamily="34" charset="0"/>
              </a:rPr>
              <a:t>For ‘We care’ to be effective, we have chosen a small number of objectives (true north metrics), using data which shows us where we can make the most significant improvements by focusing our efforts. </a:t>
            </a:r>
          </a:p>
          <a:p>
            <a:pPr>
              <a:spcAft>
                <a:spcPts val="600"/>
              </a:spcAft>
            </a:pPr>
            <a:r>
              <a:rPr lang="en-US" sz="1100" dirty="0">
                <a:latin typeface="Arial" panose="020B0604020202020204" pitchFamily="34" charset="0"/>
                <a:cs typeface="Arial" panose="020B0604020202020204" pitchFamily="34" charset="0"/>
              </a:rPr>
              <a:t>The True north metrics are the ultimate guide of whether we are improving as an </a:t>
            </a:r>
            <a:r>
              <a:rPr lang="en-GB" sz="1100" dirty="0">
                <a:latin typeface="Arial" panose="020B0604020202020204" pitchFamily="34" charset="0"/>
                <a:cs typeface="Arial" panose="020B0604020202020204" pitchFamily="34" charset="0"/>
              </a:rPr>
              <a:t>organisation</a:t>
            </a:r>
            <a:r>
              <a:rPr lang="en-US" sz="1100" dirty="0">
                <a:latin typeface="Arial" panose="020B0604020202020204" pitchFamily="34" charset="0"/>
                <a:cs typeface="Arial" panose="020B0604020202020204" pitchFamily="34" charset="0"/>
              </a:rPr>
              <a:t>. A focused set of “breakthrough” objectives are tied deliberately to improving these metrics. And we’ll also use data to measure how much we’re making a difference.</a:t>
            </a:r>
          </a:p>
          <a:p>
            <a:pPr>
              <a:spcAft>
                <a:spcPts val="600"/>
              </a:spcAft>
            </a:pPr>
            <a:r>
              <a:rPr lang="en-US" sz="1100" b="1" dirty="0">
                <a:latin typeface="Arial" panose="020B0604020202020204" pitchFamily="34" charset="0"/>
                <a:cs typeface="Arial" panose="020B0604020202020204" pitchFamily="34" charset="0"/>
              </a:rPr>
              <a:t>Achieving our goals requires an organisational mindset which means</a:t>
            </a:r>
          </a:p>
          <a:p>
            <a:pPr marL="180000" indent="-1800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Making ‘improvement’ a part of the daily work of all staff </a:t>
            </a:r>
          </a:p>
          <a:p>
            <a:pPr marL="180000" indent="-1800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Having systems, structures and behaviors that support an organisational culture of excellence</a:t>
            </a:r>
          </a:p>
          <a:p>
            <a:pPr>
              <a:spcAft>
                <a:spcPts val="600"/>
              </a:spcAft>
            </a:pPr>
            <a:r>
              <a:rPr lang="en-US" sz="1100" dirty="0">
                <a:latin typeface="Arial" panose="020B0604020202020204" pitchFamily="34" charset="0"/>
                <a:cs typeface="Arial" panose="020B0604020202020204" pitchFamily="34" charset="0"/>
              </a:rPr>
              <a:t>A critical success factor for We Care is that all improvement and management interventions are clearly and deliberately aligned in terms of what is done and how it is done.</a:t>
            </a:r>
          </a:p>
        </p:txBody>
      </p:sp>
      <p:sp>
        <p:nvSpPr>
          <p:cNvPr id="9" name="Rectangle 8">
            <a:extLst>
              <a:ext uri="{FF2B5EF4-FFF2-40B4-BE49-F238E27FC236}">
                <a16:creationId xmlns:a16="http://schemas.microsoft.com/office/drawing/2014/main" id="{73D57113-8FC5-4547-8255-F3A4C861F8DB}"/>
              </a:ext>
            </a:extLst>
          </p:cNvPr>
          <p:cNvSpPr>
            <a:spLocks/>
          </p:cNvSpPr>
          <p:nvPr/>
        </p:nvSpPr>
        <p:spPr>
          <a:xfrm>
            <a:off x="6732588" y="1018460"/>
            <a:ext cx="2183779" cy="5002927"/>
          </a:xfrm>
          <a:prstGeom prst="rect">
            <a:avLst/>
          </a:prstGeom>
          <a:solidFill>
            <a:srgbClr val="1EB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Box 2">
            <a:extLst>
              <a:ext uri="{FF2B5EF4-FFF2-40B4-BE49-F238E27FC236}">
                <a16:creationId xmlns:a16="http://schemas.microsoft.com/office/drawing/2014/main" id="{4D429231-79CD-4CD5-A71A-65B56C3BA90F}"/>
              </a:ext>
            </a:extLst>
          </p:cNvPr>
          <p:cNvSpPr txBox="1">
            <a:spLocks noChangeArrowheads="1"/>
          </p:cNvSpPr>
          <p:nvPr/>
        </p:nvSpPr>
        <p:spPr bwMode="auto">
          <a:xfrm>
            <a:off x="6877050" y="1395421"/>
            <a:ext cx="1894855" cy="4293483"/>
          </a:xfrm>
          <a:prstGeom prst="rect">
            <a:avLst/>
          </a:prstGeom>
          <a:noFill/>
          <a:ln w="9525">
            <a:noFill/>
            <a:miter lim="800000"/>
            <a:headEnd/>
            <a:tailEnd/>
          </a:ln>
        </p:spPr>
        <p:txBody>
          <a:bodyPr rot="0" vert="horz" wrap="square" lIns="0" tIns="0" rIns="0" bIns="0" anchor="t" anchorCtr="0">
            <a:spAutoFit/>
          </a:bodyPr>
          <a:lstStyle/>
          <a:p>
            <a:pPr>
              <a:spcAft>
                <a:spcPts val="600"/>
              </a:spcAft>
            </a:pPr>
            <a:r>
              <a:rPr lang="en-US" sz="1100" i="1" dirty="0">
                <a:solidFill>
                  <a:schemeClr val="bg1"/>
                </a:solidFill>
                <a:latin typeface="+mj-lt"/>
                <a:cs typeface="Arial" panose="020B0604020202020204" pitchFamily="34" charset="0"/>
              </a:rPr>
              <a:t>Pre-Covid, we had begun a special journey – frontline staff leading real change for their patients in their areas, and sharing their ideas and good practice across the Trust. </a:t>
            </a:r>
          </a:p>
          <a:p>
            <a:pPr>
              <a:spcAft>
                <a:spcPts val="600"/>
              </a:spcAft>
            </a:pPr>
            <a:r>
              <a:rPr lang="en-US" sz="1100" i="1" dirty="0">
                <a:solidFill>
                  <a:schemeClr val="bg1"/>
                </a:solidFill>
                <a:latin typeface="+mj-lt"/>
                <a:cs typeface="Arial" panose="020B0604020202020204" pitchFamily="34" charset="0"/>
              </a:rPr>
              <a:t>It’s time to get back to re-start that journey – there’s lots we can do to improve standards at EKHUFT, the way we want to do it is by empowering and supporting front-line staff to make the changes they see are needed on the ground.</a:t>
            </a:r>
          </a:p>
          <a:p>
            <a:pPr>
              <a:spcAft>
                <a:spcPts val="600"/>
              </a:spcAft>
            </a:pPr>
            <a:r>
              <a:rPr lang="en-US" sz="1100" i="1" dirty="0">
                <a:solidFill>
                  <a:schemeClr val="bg1"/>
                </a:solidFill>
                <a:latin typeface="+mj-lt"/>
                <a:cs typeface="Arial" panose="020B0604020202020204" pitchFamily="34" charset="0"/>
              </a:rPr>
              <a:t>I want every member of staff to be able to feel proud of the standard of care they are able to give, to every patient, every day. I’m committed to supporting staff in making the changes they need to achieve that.</a:t>
            </a:r>
          </a:p>
          <a:p>
            <a:pPr algn="r">
              <a:spcAft>
                <a:spcPts val="600"/>
              </a:spcAft>
            </a:pPr>
            <a:r>
              <a:rPr lang="en-US" sz="1100" b="1" i="1" dirty="0">
                <a:solidFill>
                  <a:schemeClr val="bg1"/>
                </a:solidFill>
                <a:latin typeface="+mj-lt"/>
                <a:cs typeface="Arial" panose="020B0604020202020204" pitchFamily="34" charset="0"/>
              </a:rPr>
              <a:t>Susan Acott, Chief Executive</a:t>
            </a:r>
          </a:p>
        </p:txBody>
      </p:sp>
      <p:grpSp>
        <p:nvGrpSpPr>
          <p:cNvPr id="11" name="Group 10">
            <a:extLst>
              <a:ext uri="{FF2B5EF4-FFF2-40B4-BE49-F238E27FC236}">
                <a16:creationId xmlns:a16="http://schemas.microsoft.com/office/drawing/2014/main" id="{CC7020E8-AF8D-4019-A25F-57C31D421A57}"/>
              </a:ext>
            </a:extLst>
          </p:cNvPr>
          <p:cNvGrpSpPr/>
          <p:nvPr/>
        </p:nvGrpSpPr>
        <p:grpSpPr>
          <a:xfrm>
            <a:off x="6877050" y="1125450"/>
            <a:ext cx="227947" cy="204788"/>
            <a:chOff x="8545512" y="2687956"/>
            <a:chExt cx="745331" cy="669607"/>
          </a:xfrm>
          <a:solidFill>
            <a:schemeClr val="bg1"/>
          </a:solidFill>
        </p:grpSpPr>
        <p:sp>
          <p:nvSpPr>
            <p:cNvPr id="12" name="Freeform: Shape 11">
              <a:extLst>
                <a:ext uri="{FF2B5EF4-FFF2-40B4-BE49-F238E27FC236}">
                  <a16:creationId xmlns:a16="http://schemas.microsoft.com/office/drawing/2014/main" id="{17240FDC-AA98-415B-8475-707941980327}"/>
                </a:ext>
              </a:extLst>
            </p:cNvPr>
            <p:cNvSpPr/>
            <p:nvPr/>
          </p:nvSpPr>
          <p:spPr>
            <a:xfrm>
              <a:off x="8545512"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id="{E5B50977-01E6-43DD-B040-F04984A7EE7D}"/>
                </a:ext>
              </a:extLst>
            </p:cNvPr>
            <p:cNvSpPr/>
            <p:nvPr/>
          </p:nvSpPr>
          <p:spPr>
            <a:xfrm>
              <a:off x="8943181" y="2687956"/>
              <a:ext cx="347662" cy="669607"/>
            </a:xfrm>
            <a:custGeom>
              <a:avLst/>
              <a:gdLst>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0 h 669132"/>
                <a:gd name="connsiteX1" fmla="*/ 290512 w 347662"/>
                <a:gd name="connsiteY1" fmla="*/ 128588 h 669132"/>
                <a:gd name="connsiteX2" fmla="*/ 169069 w 347662"/>
                <a:gd name="connsiteY2" fmla="*/ 330994 h 669132"/>
                <a:gd name="connsiteX3" fmla="*/ 347662 w 347662"/>
                <a:gd name="connsiteY3" fmla="*/ 330994 h 669132"/>
                <a:gd name="connsiteX4" fmla="*/ 347662 w 347662"/>
                <a:gd name="connsiteY4" fmla="*/ 669132 h 669132"/>
                <a:gd name="connsiteX5" fmla="*/ 0 w 347662"/>
                <a:gd name="connsiteY5" fmla="*/ 669132 h 669132"/>
                <a:gd name="connsiteX6" fmla="*/ 0 w 347662"/>
                <a:gd name="connsiteY6" fmla="*/ 230982 h 669132"/>
                <a:gd name="connsiteX7" fmla="*/ 290512 w 347662"/>
                <a:gd name="connsiteY7" fmla="*/ 0 h 669132"/>
                <a:gd name="connsiteX0" fmla="*/ 290512 w 347662"/>
                <a:gd name="connsiteY0" fmla="*/ 475 h 669607"/>
                <a:gd name="connsiteX1" fmla="*/ 290512 w 347662"/>
                <a:gd name="connsiteY1" fmla="*/ 129063 h 669607"/>
                <a:gd name="connsiteX2" fmla="*/ 169069 w 347662"/>
                <a:gd name="connsiteY2" fmla="*/ 331469 h 669607"/>
                <a:gd name="connsiteX3" fmla="*/ 347662 w 347662"/>
                <a:gd name="connsiteY3" fmla="*/ 331469 h 669607"/>
                <a:gd name="connsiteX4" fmla="*/ 347662 w 347662"/>
                <a:gd name="connsiteY4" fmla="*/ 669607 h 669607"/>
                <a:gd name="connsiteX5" fmla="*/ 0 w 347662"/>
                <a:gd name="connsiteY5" fmla="*/ 669607 h 669607"/>
                <a:gd name="connsiteX6" fmla="*/ 0 w 347662"/>
                <a:gd name="connsiteY6" fmla="*/ 231457 h 669607"/>
                <a:gd name="connsiteX7" fmla="*/ 290512 w 347662"/>
                <a:gd name="connsiteY7" fmla="*/ 475 h 66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662" h="669607">
                  <a:moveTo>
                    <a:pt x="290512" y="475"/>
                  </a:moveTo>
                  <a:lnTo>
                    <a:pt x="290512" y="129063"/>
                  </a:lnTo>
                  <a:cubicBezTo>
                    <a:pt x="154781" y="158432"/>
                    <a:pt x="166687" y="264001"/>
                    <a:pt x="169069" y="331469"/>
                  </a:cubicBezTo>
                  <a:lnTo>
                    <a:pt x="347662" y="331469"/>
                  </a:lnTo>
                  <a:lnTo>
                    <a:pt x="347662" y="669607"/>
                  </a:lnTo>
                  <a:lnTo>
                    <a:pt x="0" y="669607"/>
                  </a:lnTo>
                  <a:lnTo>
                    <a:pt x="0" y="231457"/>
                  </a:lnTo>
                  <a:cubicBezTo>
                    <a:pt x="6350" y="104457"/>
                    <a:pt x="117475" y="-8256"/>
                    <a:pt x="290512" y="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24033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248d1e-6ed7-4adc-b3e3-11b3a95bea62">
      <UserInfo>
        <DisplayName>Pullan, Felicity</DisplayName>
        <AccountId>13</AccountId>
        <AccountType/>
      </UserInfo>
      <UserInfo>
        <DisplayName>Chandran, Nimalan</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DDA8DA4E6F65478BA88E65E50860D9" ma:contentTypeVersion="12" ma:contentTypeDescription="Create a new document." ma:contentTypeScope="" ma:versionID="32e29fc8006dfe138b7a22bf9ce17b41">
  <xsd:schema xmlns:xsd="http://www.w3.org/2001/XMLSchema" xmlns:xs="http://www.w3.org/2001/XMLSchema" xmlns:p="http://schemas.microsoft.com/office/2006/metadata/properties" xmlns:ns2="528d47eb-71db-4085-8c40-1de3be746199" xmlns:ns3="3b248d1e-6ed7-4adc-b3e3-11b3a95bea62" targetNamespace="http://schemas.microsoft.com/office/2006/metadata/properties" ma:root="true" ma:fieldsID="7cc1ad5dfab8a79167262973e9a9576e" ns2:_="" ns3:_="">
    <xsd:import namespace="528d47eb-71db-4085-8c40-1de3be746199"/>
    <xsd:import namespace="3b248d1e-6ed7-4adc-b3e3-11b3a95bea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d47eb-71db-4085-8c40-1de3be7461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48d1e-6ed7-4adc-b3e3-11b3a95be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22253-C7D8-4497-8C34-0B9B246CD0D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28d47eb-71db-4085-8c40-1de3be746199"/>
    <ds:schemaRef ds:uri="http://purl.org/dc/terms/"/>
    <ds:schemaRef ds:uri="3b248d1e-6ed7-4adc-b3e3-11b3a95bea62"/>
    <ds:schemaRef ds:uri="http://www.w3.org/XML/1998/namespace"/>
  </ds:schemaRefs>
</ds:datastoreItem>
</file>

<file path=customXml/itemProps2.xml><?xml version="1.0" encoding="utf-8"?>
<ds:datastoreItem xmlns:ds="http://schemas.openxmlformats.org/officeDocument/2006/customXml" ds:itemID="{C571A543-8D4F-48EC-8D04-AED69847DB65}">
  <ds:schemaRefs>
    <ds:schemaRef ds:uri="http://schemas.microsoft.com/sharepoint/v3/contenttype/forms"/>
  </ds:schemaRefs>
</ds:datastoreItem>
</file>

<file path=customXml/itemProps3.xml><?xml version="1.0" encoding="utf-8"?>
<ds:datastoreItem xmlns:ds="http://schemas.openxmlformats.org/officeDocument/2006/customXml" ds:itemID="{001C5CC8-0868-4236-960B-06B92FD0AC76}">
  <ds:schemaRefs>
    <ds:schemaRef ds:uri="3b248d1e-6ed7-4adc-b3e3-11b3a95bea62"/>
    <ds:schemaRef ds:uri="528d47eb-71db-4085-8c40-1de3be7461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1322</TotalTime>
  <Words>8085</Words>
  <Application>Microsoft Office PowerPoint</Application>
  <PresentationFormat>On-screen Show (4:3)</PresentationFormat>
  <Paragraphs>497</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Our improvement plan 2020-2022</vt:lpstr>
      <vt:lpstr>Contents </vt:lpstr>
      <vt:lpstr>Introduction </vt:lpstr>
      <vt:lpstr>An improvement plan to tackle challenges we have faced</vt:lpstr>
      <vt:lpstr>Stories of success Orthopaedics</vt:lpstr>
      <vt:lpstr>Stories of success Cancer</vt:lpstr>
      <vt:lpstr>Stories of success</vt:lpstr>
      <vt:lpstr>We Care Strategy deployment: creating clear focus</vt:lpstr>
      <vt:lpstr>Our approach to quality improvement </vt:lpstr>
      <vt:lpstr>PowerPoint Presentation</vt:lpstr>
      <vt:lpstr>Preventing Infection – Trust Lead: Neil Wigglesworth</vt:lpstr>
      <vt:lpstr>Reducing patient falls – Trust Lead: Dr Jo Howard</vt:lpstr>
      <vt:lpstr>Helping the deteriorating patient – Trust Lead: Dr Upaasna Garbharran </vt:lpstr>
      <vt:lpstr>Becoming an ‘Outstanding’ Organisation  – Trust Lead: Sarah Shingler</vt:lpstr>
      <vt:lpstr>Maternity – Trust Lead: Dr Rebecca Martin</vt:lpstr>
      <vt:lpstr>Governance  – Trust Lead: Phil Cave</vt:lpstr>
      <vt:lpstr>Safeguarding -  – Trust Lead: Gemma Oliver</vt:lpstr>
      <vt:lpstr>Improving theatre capacity  – Trust Lead: Karen Rowland</vt:lpstr>
      <vt:lpstr>Improving flow – Trust Lead: Jon Scott</vt:lpstr>
      <vt:lpstr>Improving sickness rates – Trust Lead: Andrea Ashman</vt:lpstr>
      <vt:lpstr>Reducing premature turnover – Trust Lead: Andrea Ashman</vt:lpstr>
      <vt:lpstr>Promoting a positive culture – Trust Lead: Andrea Ashman</vt:lpstr>
      <vt:lpstr>Medically fit for discharge – Trust Lead: Liz Shutler</vt:lpstr>
      <vt:lpstr>Innovation – Trust Lead: Liz Shutler</vt:lpstr>
      <vt:lpstr>System integration – Trust Lead: Liz Shutler</vt:lpstr>
      <vt:lpstr>Reducing temporary staff – Trust Lead: Phil Cave</vt:lpstr>
      <vt:lpstr>Reducing our carbon footprint – Trust Lead: Liz Shutler</vt:lpstr>
      <vt:lpstr>We Care Governance Framework</vt:lpstr>
      <vt:lpstr>We Care Performance Management System</vt:lpstr>
      <vt:lpstr>How ‘We Care’ will monitor and deliver our improvement</vt:lpstr>
      <vt:lpstr>Governance of Trusts Priority Improvement Projects</vt:lpstr>
    </vt:vector>
  </TitlesOfParts>
  <Company>East Kent Hospital University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Carpentier, Camille</dc:creator>
  <cp:lastModifiedBy>Simon Hayward</cp:lastModifiedBy>
  <cp:revision>17</cp:revision>
  <cp:lastPrinted>2019-03-27T16:24:45Z</cp:lastPrinted>
  <dcterms:created xsi:type="dcterms:W3CDTF">2017-01-06T14:24:12Z</dcterms:created>
  <dcterms:modified xsi:type="dcterms:W3CDTF">2021-06-28T11:34:09Z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0x010100FEDDA8DA4E6F65478BA88E65E50860D9</vt:lpwstr>
  </property>
</Properties>
</file>