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5" r:id="rId4"/>
    <p:sldId id="259" r:id="rId5"/>
    <p:sldId id="258" r:id="rId6"/>
    <p:sldId id="297" r:id="rId7"/>
    <p:sldId id="292" r:id="rId8"/>
    <p:sldId id="293" r:id="rId9"/>
    <p:sldId id="296" r:id="rId10"/>
    <p:sldId id="298" r:id="rId11"/>
    <p:sldId id="286" r:id="rId12"/>
    <p:sldId id="299" r:id="rId13"/>
    <p:sldId id="291" r:id="rId14"/>
    <p:sldId id="300" r:id="rId15"/>
    <p:sldId id="301" r:id="rId16"/>
    <p:sldId id="302" r:id="rId17"/>
    <p:sldId id="30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Hallums"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7760BA-04A8-4D2C-8935-00BA12C9F7F7}" type="datetimeFigureOut">
              <a:rPr lang="en-GB" smtClean="0"/>
              <a:t>22/10/2019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297D91-CE0D-419B-B938-FC5A14594642}" type="slidenum">
              <a:rPr lang="en-GB" smtClean="0"/>
              <a:t>‹#›</a:t>
            </a:fld>
            <a:endParaRPr lang="en-GB"/>
          </a:p>
        </p:txBody>
      </p:sp>
    </p:spTree>
    <p:extLst>
      <p:ext uri="{BB962C8B-B14F-4D97-AF65-F5344CB8AC3E}">
        <p14:creationId xmlns:p14="http://schemas.microsoft.com/office/powerpoint/2010/main" val="49000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297D91-CE0D-419B-B938-FC5A14594642}" type="slidenum">
              <a:rPr lang="en-GB" smtClean="0"/>
              <a:t>1</a:t>
            </a:fld>
            <a:endParaRPr lang="en-GB"/>
          </a:p>
        </p:txBody>
      </p:sp>
    </p:spTree>
    <p:extLst>
      <p:ext uri="{BB962C8B-B14F-4D97-AF65-F5344CB8AC3E}">
        <p14:creationId xmlns:p14="http://schemas.microsoft.com/office/powerpoint/2010/main" val="47713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2C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2A28047-FD4A-4615-84F3-48CD345A3C7D}"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94782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28047-FD4A-4615-84F3-48CD345A3C7D}"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2317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28047-FD4A-4615-84F3-48CD345A3C7D}"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297261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lvl1pPr>
              <a:defRPr>
                <a:solidFill>
                  <a:srgbClr val="0072C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708920"/>
            <a:ext cx="8229600" cy="3417243"/>
          </a:xfrm>
        </p:spPr>
        <p:txBody>
          <a:bodyPr/>
          <a:lstStyle>
            <a:lvl1pPr>
              <a:buClr>
                <a:srgbClr val="0072C6"/>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2A28047-FD4A-4615-84F3-48CD345A3C7D}"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87505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28047-FD4A-4615-84F3-48CD345A3C7D}" type="datetimeFigureOut">
              <a:rPr lang="en-GB" smtClean="0"/>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32065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A28047-FD4A-4615-84F3-48CD345A3C7D}"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351894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A28047-FD4A-4615-84F3-48CD345A3C7D}" type="datetimeFigureOut">
              <a:rPr lang="en-GB" smtClean="0"/>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204353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A28047-FD4A-4615-84F3-48CD345A3C7D}" type="datetimeFigureOut">
              <a:rPr lang="en-GB" smtClean="0"/>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129604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28047-FD4A-4615-84F3-48CD345A3C7D}" type="datetimeFigureOut">
              <a:rPr lang="en-GB" smtClean="0"/>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419340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28047-FD4A-4615-84F3-48CD345A3C7D}"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20989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28047-FD4A-4615-84F3-48CD345A3C7D}" type="datetimeFigureOut">
              <a:rPr lang="en-GB" smtClean="0"/>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2AAC3-7708-490C-B953-EB5A95F6A418}" type="slidenum">
              <a:rPr lang="en-GB" smtClean="0"/>
              <a:t>‹#›</a:t>
            </a:fld>
            <a:endParaRPr lang="en-GB"/>
          </a:p>
        </p:txBody>
      </p:sp>
    </p:spTree>
    <p:extLst>
      <p:ext uri="{BB962C8B-B14F-4D97-AF65-F5344CB8AC3E}">
        <p14:creationId xmlns:p14="http://schemas.microsoft.com/office/powerpoint/2010/main" val="159918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28047-FD4A-4615-84F3-48CD345A3C7D}" type="datetimeFigureOut">
              <a:rPr lang="en-GB" smtClean="0"/>
              <a:t>22/10/2019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2AAC3-7708-490C-B953-EB5A95F6A418}" type="slidenum">
              <a:rPr lang="en-GB" smtClean="0"/>
              <a:t>‹#›</a:t>
            </a:fld>
            <a:endParaRPr lang="en-GB"/>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038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470025"/>
          </a:xfrm>
        </p:spPr>
        <p:txBody>
          <a:bodyPr>
            <a:normAutofit fontScale="90000"/>
          </a:bodyPr>
          <a:lstStyle/>
          <a:p>
            <a:r>
              <a:rPr lang="en-GB" b="1" dirty="0" smtClean="0"/>
              <a:t/>
            </a:r>
            <a:br>
              <a:rPr lang="en-GB" b="1" dirty="0" smtClean="0"/>
            </a:br>
            <a:r>
              <a:rPr lang="en-GB" b="1" dirty="0"/>
              <a:t/>
            </a:r>
            <a:br>
              <a:rPr lang="en-GB" b="1" dirty="0"/>
            </a:br>
            <a:r>
              <a:rPr lang="en-GB" b="1" dirty="0" smtClean="0"/>
              <a:t>Our Quality Strategy</a:t>
            </a:r>
            <a:br>
              <a:rPr lang="en-GB" b="1" dirty="0" smtClean="0"/>
            </a:br>
            <a:r>
              <a:rPr lang="en-GB" b="1" dirty="0" smtClean="0"/>
              <a:t>2019 – 2022</a:t>
            </a:r>
            <a:br>
              <a:rPr lang="en-GB" b="1" dirty="0" smtClean="0"/>
            </a:br>
            <a:r>
              <a:rPr lang="en-GB" dirty="0" smtClean="0"/>
              <a:t>Delivering g</a:t>
            </a:r>
            <a:r>
              <a:rPr lang="en-GB" sz="4000" dirty="0" smtClean="0"/>
              <a:t>reat healthcare from great people </a:t>
            </a:r>
            <a:br>
              <a:rPr lang="en-GB" sz="4000" dirty="0" smtClean="0"/>
            </a:br>
            <a:r>
              <a:rPr lang="en-GB" sz="4000" dirty="0" smtClean="0"/>
              <a:t/>
            </a:r>
            <a:br>
              <a:rPr lang="en-GB" sz="4000" dirty="0" smtClean="0"/>
            </a:br>
            <a:endParaRPr lang="en-GB" sz="4000" dirty="0"/>
          </a:p>
        </p:txBody>
      </p:sp>
      <p:pic>
        <p:nvPicPr>
          <p:cNvPr id="3" name="Picture 2" descr="\\user.ad.ekhuft.nhs.uk\User\natalie.yost\Documents\Strategic narrative\Pictures\General-Medicine-WEB-RES-1-QEQ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7" y="3637783"/>
            <a:ext cx="2927187" cy="1951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ser.ad.ekhuft.nhs.uk\User\natalie.yost\Documents\Strategic narrative\Pictures\Women-and-children-WEB-RES-1_S4A64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173" y="3641081"/>
            <a:ext cx="1836806" cy="3032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ser.ad.ekhuft.nhs.uk\User\natalie.yost\Documents\Strategic narrative\Pictures\Urgent-and-Emergency-Care---WEB-RES-_Cardiac-WH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645024"/>
            <a:ext cx="334837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0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620688"/>
            <a:ext cx="3816424" cy="864096"/>
          </a:xfrm>
        </p:spPr>
        <p:txBody>
          <a:bodyPr>
            <a:normAutofit fontScale="90000"/>
          </a:bodyPr>
          <a:lstStyle/>
          <a:p>
            <a:r>
              <a:rPr lang="en-GB" sz="3300" b="1" dirty="0"/>
              <a:t>Quality priorities</a:t>
            </a:r>
            <a:r>
              <a:rPr lang="en-GB" b="1" dirty="0"/>
              <a:t/>
            </a:r>
            <a:br>
              <a:rPr lang="en-GB" b="1" dirty="0"/>
            </a:br>
            <a:endParaRPr lang="en-GB" b="1" dirty="0"/>
          </a:p>
        </p:txBody>
      </p:sp>
      <p:sp>
        <p:nvSpPr>
          <p:cNvPr id="3" name="Content Placeholder 2"/>
          <p:cNvSpPr>
            <a:spLocks noGrp="1"/>
          </p:cNvSpPr>
          <p:nvPr>
            <p:ph idx="1"/>
          </p:nvPr>
        </p:nvSpPr>
        <p:spPr>
          <a:xfrm>
            <a:off x="395536" y="1340768"/>
            <a:ext cx="8229600" cy="4536504"/>
          </a:xfrm>
        </p:spPr>
        <p:txBody>
          <a:bodyPr>
            <a:noAutofit/>
          </a:bodyPr>
          <a:lstStyle/>
          <a:p>
            <a:pPr marL="0" indent="0">
              <a:buNone/>
            </a:pPr>
            <a:r>
              <a:rPr lang="en-GB" sz="1800" b="1" dirty="0">
                <a:solidFill>
                  <a:srgbClr val="0072C6"/>
                </a:solidFill>
                <a:ea typeface="+mj-ea"/>
              </a:rPr>
              <a:t>4</a:t>
            </a:r>
            <a:r>
              <a:rPr lang="en-GB" sz="1800" b="1" dirty="0" smtClean="0">
                <a:solidFill>
                  <a:srgbClr val="0072C6"/>
                </a:solidFill>
                <a:ea typeface="+mj-ea"/>
              </a:rPr>
              <a:t>. Reduce </a:t>
            </a:r>
            <a:r>
              <a:rPr lang="en-GB" sz="1800" b="1" dirty="0">
                <a:solidFill>
                  <a:srgbClr val="0072C6"/>
                </a:solidFill>
                <a:ea typeface="+mj-ea"/>
              </a:rPr>
              <a:t>mortality and increasing learning from deaths, by:</a:t>
            </a:r>
          </a:p>
          <a:p>
            <a:pPr marL="0" indent="0">
              <a:buNone/>
            </a:pPr>
            <a:endParaRPr lang="en-GB" sz="1200" dirty="0" smtClean="0"/>
          </a:p>
          <a:p>
            <a:pPr>
              <a:spcBef>
                <a:spcPts val="0"/>
              </a:spcBef>
              <a:buClrTx/>
              <a:defRPr/>
            </a:pPr>
            <a:r>
              <a:rPr lang="en-GB" sz="1300" dirty="0"/>
              <a:t>The maternity transformation programme in line with the Saving Babies’ Lives Campaign</a:t>
            </a:r>
          </a:p>
          <a:p>
            <a:pPr>
              <a:spcBef>
                <a:spcPts val="0"/>
              </a:spcBef>
              <a:buClrTx/>
              <a:defRPr/>
            </a:pPr>
            <a:r>
              <a:rPr lang="en-GB" sz="1300" dirty="0"/>
              <a:t>The continuing national ambition set out in Better </a:t>
            </a:r>
            <a:r>
              <a:rPr lang="en-GB" sz="1300" dirty="0" smtClean="0"/>
              <a:t>Births</a:t>
            </a:r>
          </a:p>
          <a:p>
            <a:pPr lvl="0">
              <a:spcBef>
                <a:spcPts val="0"/>
              </a:spcBef>
              <a:buClrTx/>
              <a:defRPr/>
            </a:pPr>
            <a:r>
              <a:rPr lang="en-GB" sz="1300" dirty="0" smtClean="0"/>
              <a:t>Further development of a programme of structured judgement review of deaths occurring in our hospitals to understand where there have been problems with </a:t>
            </a:r>
            <a:r>
              <a:rPr lang="en-GB" sz="1300" dirty="0"/>
              <a:t>the quality of care so that common themes and trends can focus the organisations’ quality improvement </a:t>
            </a:r>
            <a:r>
              <a:rPr lang="en-GB" sz="1300" dirty="0" smtClean="0"/>
              <a:t>work</a:t>
            </a:r>
          </a:p>
          <a:p>
            <a:pPr lvl="0">
              <a:spcBef>
                <a:spcPts val="0"/>
              </a:spcBef>
              <a:buClrTx/>
              <a:defRPr/>
            </a:pPr>
            <a:r>
              <a:rPr lang="en-GB" sz="1300" dirty="0"/>
              <a:t>Improved identification, </a:t>
            </a:r>
            <a:r>
              <a:rPr lang="en-GB" sz="1300" dirty="0" smtClean="0"/>
              <a:t>escalation and response to the deteriorating patient</a:t>
            </a:r>
          </a:p>
          <a:p>
            <a:pPr marL="0" lvl="0" indent="0">
              <a:spcBef>
                <a:spcPts val="0"/>
              </a:spcBef>
              <a:buClrTx/>
              <a:buNone/>
              <a:defRPr/>
            </a:pPr>
            <a:endParaRPr lang="en-GB" sz="1200" dirty="0" smtClean="0"/>
          </a:p>
          <a:p>
            <a:pPr marL="0" lvl="0" indent="0">
              <a:buNone/>
            </a:pPr>
            <a:r>
              <a:rPr lang="en-GB" sz="1800" b="1" dirty="0">
                <a:solidFill>
                  <a:srgbClr val="0072C6"/>
                </a:solidFill>
              </a:rPr>
              <a:t>How we will know:</a:t>
            </a:r>
          </a:p>
          <a:p>
            <a:pPr marL="0" indent="0">
              <a:spcBef>
                <a:spcPts val="0"/>
              </a:spcBef>
              <a:buClrTx/>
              <a:buNone/>
              <a:defRPr/>
            </a:pPr>
            <a:endParaRPr lang="en-GB" sz="1200" dirty="0"/>
          </a:p>
          <a:p>
            <a:pPr lvl="0">
              <a:spcBef>
                <a:spcPts val="0"/>
              </a:spcBef>
              <a:buClrTx/>
              <a:defRPr/>
            </a:pPr>
            <a:r>
              <a:rPr lang="en-GB" sz="1300" dirty="0"/>
              <a:t>Y</a:t>
            </a:r>
            <a:r>
              <a:rPr lang="en-GB" sz="1300" dirty="0" smtClean="0"/>
              <a:t>ear on year improvements in the Trust mortality indices</a:t>
            </a:r>
          </a:p>
          <a:p>
            <a:pPr lvl="0">
              <a:spcBef>
                <a:spcPts val="0"/>
              </a:spcBef>
              <a:buClrTx/>
              <a:defRPr/>
            </a:pPr>
            <a:r>
              <a:rPr lang="en-GB" sz="1300" dirty="0" smtClean="0"/>
              <a:t>Increased percentage of deaths within hospital having a structured judgement review</a:t>
            </a:r>
          </a:p>
          <a:p>
            <a:pPr lvl="0">
              <a:spcBef>
                <a:spcPts val="0"/>
              </a:spcBef>
              <a:buClrTx/>
              <a:defRPr/>
            </a:pPr>
            <a:r>
              <a:rPr lang="en-GB" sz="1300" dirty="0" smtClean="0"/>
              <a:t>Reduction in the number of cases where a problem in care is identified</a:t>
            </a:r>
          </a:p>
          <a:p>
            <a:pPr lvl="0">
              <a:spcBef>
                <a:spcPts val="0"/>
              </a:spcBef>
              <a:buClrTx/>
              <a:defRPr/>
            </a:pPr>
            <a:r>
              <a:rPr lang="en-GB" sz="1300" dirty="0" smtClean="0"/>
              <a:t>Maternity transformation programme delivered</a:t>
            </a:r>
          </a:p>
          <a:p>
            <a:pPr lvl="0">
              <a:spcBef>
                <a:spcPts val="0"/>
              </a:spcBef>
              <a:buClrTx/>
              <a:defRPr/>
            </a:pPr>
            <a:r>
              <a:rPr lang="en-GB" sz="1300" dirty="0" smtClean="0"/>
              <a:t>The continuing ambition set out in Better Births is delivered </a:t>
            </a:r>
          </a:p>
          <a:p>
            <a:pPr lvl="0">
              <a:spcBef>
                <a:spcPts val="0"/>
              </a:spcBef>
              <a:buClrTx/>
              <a:defRPr/>
            </a:pPr>
            <a:r>
              <a:rPr lang="en-GB" sz="1300" dirty="0" smtClean="0"/>
              <a:t>Year on year continuous improvement in clinical outcomes, </a:t>
            </a:r>
            <a:r>
              <a:rPr lang="en-GB" sz="1300" dirty="0" err="1" smtClean="0"/>
              <a:t>e.g</a:t>
            </a:r>
            <a:r>
              <a:rPr lang="en-GB" sz="1300" dirty="0" smtClean="0"/>
              <a:t> in stroke and diabetes audits nationally</a:t>
            </a:r>
          </a:p>
          <a:p>
            <a:pPr lvl="0">
              <a:spcBef>
                <a:spcPts val="0"/>
              </a:spcBef>
              <a:buClrTx/>
              <a:defRPr/>
            </a:pPr>
            <a:r>
              <a:rPr lang="en-GB" sz="1300" dirty="0" smtClean="0"/>
              <a:t>Clinical incident data shows a reduction in incidents relating to the recognition and response to deteriorating patients causing moderate or above harm</a:t>
            </a:r>
          </a:p>
          <a:p>
            <a:pPr lvl="0">
              <a:spcBef>
                <a:spcPts val="0"/>
              </a:spcBef>
              <a:buClrTx/>
              <a:defRPr/>
            </a:pPr>
            <a:r>
              <a:rPr lang="en-GB" sz="1300" dirty="0" smtClean="0"/>
              <a:t>Learning from deaths programme delivered both at corporate and Care Group level</a:t>
            </a:r>
          </a:p>
          <a:p>
            <a:pPr lvl="0">
              <a:spcBef>
                <a:spcPts val="0"/>
              </a:spcBef>
              <a:buClrTx/>
              <a:defRPr/>
            </a:pPr>
            <a:r>
              <a:rPr lang="en-GB" sz="1300" dirty="0" smtClean="0"/>
              <a:t>End of life care national standards met</a:t>
            </a:r>
          </a:p>
          <a:p>
            <a:pPr lvl="0">
              <a:spcBef>
                <a:spcPts val="0"/>
              </a:spcBef>
              <a:buClrTx/>
              <a:defRPr/>
            </a:pPr>
            <a:r>
              <a:rPr lang="en-GB" sz="1300" dirty="0" smtClean="0"/>
              <a:t>Medical Examiner appointed by April 2020</a:t>
            </a:r>
          </a:p>
          <a:p>
            <a:pPr lvl="0">
              <a:spcBef>
                <a:spcPts val="0"/>
              </a:spcBef>
              <a:buClrTx/>
              <a:defRPr/>
            </a:pPr>
            <a:endParaRPr lang="en-GB" sz="700" dirty="0" smtClean="0"/>
          </a:p>
          <a:p>
            <a:pPr lvl="0">
              <a:spcBef>
                <a:spcPts val="0"/>
              </a:spcBef>
              <a:buClrTx/>
              <a:defRPr/>
            </a:pPr>
            <a:endParaRPr lang="en-GB" sz="700" dirty="0" smtClean="0"/>
          </a:p>
          <a:p>
            <a:pPr lvl="0">
              <a:spcBef>
                <a:spcPts val="0"/>
              </a:spcBef>
              <a:buClrTx/>
              <a:defRPr/>
            </a:pPr>
            <a:endParaRPr lang="en-GB" sz="700" dirty="0" smtClean="0"/>
          </a:p>
          <a:p>
            <a:pPr lvl="0">
              <a:spcBef>
                <a:spcPts val="0"/>
              </a:spcBef>
              <a:buClrTx/>
              <a:defRPr/>
            </a:pPr>
            <a:endParaRPr lang="en-GB" sz="600" dirty="0" smtClean="0"/>
          </a:p>
          <a:p>
            <a:pPr lvl="0">
              <a:spcBef>
                <a:spcPts val="0"/>
              </a:spcBef>
              <a:buClrTx/>
              <a:defRPr/>
            </a:pPr>
            <a:endParaRPr lang="en-GB" sz="600" dirty="0" smtClean="0"/>
          </a:p>
          <a:p>
            <a:pPr marL="0" lvl="0" indent="0">
              <a:spcBef>
                <a:spcPts val="0"/>
              </a:spcBef>
              <a:buClrTx/>
              <a:buNone/>
              <a:defRPr/>
            </a:pPr>
            <a:endParaRPr lang="en-GB" sz="600" dirty="0"/>
          </a:p>
          <a:p>
            <a:pPr marL="0" lvl="0" indent="0">
              <a:spcBef>
                <a:spcPts val="0"/>
              </a:spcBef>
              <a:buClrTx/>
              <a:buNone/>
              <a:defRPr/>
            </a:pPr>
            <a:endParaRPr lang="en-GB" sz="600" dirty="0"/>
          </a:p>
          <a:p>
            <a:pPr>
              <a:spcBef>
                <a:spcPts val="0"/>
              </a:spcBef>
              <a:buClrTx/>
              <a:defRPr/>
            </a:pPr>
            <a:endParaRPr lang="en-GB" sz="600" dirty="0"/>
          </a:p>
          <a:p>
            <a:endParaRPr lang="en-GB" sz="600" dirty="0" smtClean="0"/>
          </a:p>
          <a:p>
            <a:pPr marL="0" indent="0">
              <a:buNone/>
            </a:pPr>
            <a:endParaRPr lang="en-GB" sz="600" dirty="0"/>
          </a:p>
          <a:p>
            <a:pPr marL="0" indent="0">
              <a:buNone/>
            </a:pPr>
            <a:r>
              <a:rPr lang="en-GB" sz="600" dirty="0" smtClean="0"/>
              <a:t> </a:t>
            </a:r>
            <a:endParaRPr lang="en-GB" sz="600" dirty="0"/>
          </a:p>
        </p:txBody>
      </p:sp>
    </p:spTree>
    <p:extLst>
      <p:ext uri="{BB962C8B-B14F-4D97-AF65-F5344CB8AC3E}">
        <p14:creationId xmlns:p14="http://schemas.microsoft.com/office/powerpoint/2010/main" val="177199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7958722"/>
              </p:ext>
            </p:extLst>
          </p:nvPr>
        </p:nvGraphicFramePr>
        <p:xfrm>
          <a:off x="323528" y="1196753"/>
          <a:ext cx="8424936" cy="4498848"/>
        </p:xfrm>
        <a:graphic>
          <a:graphicData uri="http://schemas.openxmlformats.org/drawingml/2006/table">
            <a:tbl>
              <a:tblPr bandRow="1">
                <a:tableStyleId>{5C22544A-7EE6-4342-B048-85BDC9FD1C3A}</a:tableStyleId>
              </a:tblPr>
              <a:tblGrid>
                <a:gridCol w="2304256"/>
                <a:gridCol w="2520280"/>
                <a:gridCol w="3600400"/>
              </a:tblGrid>
              <a:tr h="495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Learning and cultural change</a:t>
                      </a:r>
                    </a:p>
                  </a:txBody>
                  <a:tcPr/>
                </a:tc>
                <a:tc>
                  <a:txBody>
                    <a:bodyPr/>
                    <a:lstStyle/>
                    <a:p>
                      <a:pPr algn="ctr"/>
                      <a:r>
                        <a:rPr lang="en-GB" sz="1400" b="0" dirty="0" smtClean="0">
                          <a:latin typeface="Arial" panose="020B0604020202020204" pitchFamily="34" charset="0"/>
                          <a:cs typeface="Arial" panose="020B0604020202020204" pitchFamily="34" charset="0"/>
                        </a:rPr>
                        <a:t>Engagement and culture</a:t>
                      </a:r>
                      <a:endParaRPr lang="en-GB" sz="14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Arial" panose="020B0604020202020204" pitchFamily="34" charset="0"/>
                          <a:cs typeface="Arial" panose="020B0604020202020204" pitchFamily="34" charset="0"/>
                        </a:rPr>
                        <a:t>Governance and accountability</a:t>
                      </a:r>
                    </a:p>
                    <a:p>
                      <a:pPr algn="ctr"/>
                      <a:endParaRPr lang="en-GB" sz="1400" b="0" dirty="0">
                        <a:latin typeface="Arial" panose="020B0604020202020204" pitchFamily="34" charset="0"/>
                        <a:cs typeface="Arial" panose="020B0604020202020204" pitchFamily="34" charset="0"/>
                      </a:endParaRPr>
                    </a:p>
                  </a:txBody>
                  <a:tcPr/>
                </a:tc>
              </a:tr>
              <a:tr h="3968764">
                <a:tc>
                  <a:txBody>
                    <a:bodyPr/>
                    <a:lstStyle/>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Continuous learning and quality improvement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Embedding and sustaining learning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Embedding a patient safety culture</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Leadership development strategy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Service and improvement training plan  -  (KENT)</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Research and innovation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Quality improvement and innovation hubs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endParaRPr lang="en-GB" sz="1100" dirty="0" smtClean="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Team working and integration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Permission to make change</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Empowering our staff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Staff engagement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Patient experience and engagement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Engagement with external partners and stakeholders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Every member of staff understanding their contribution, and included in professional and personal objectives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Regular feedback and recognition of individual’s contributions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lang="en-GB" sz="1100" dirty="0" smtClean="0">
                          <a:latin typeface="Arial" panose="020B0604020202020204" pitchFamily="34" charset="0"/>
                          <a:cs typeface="Arial" panose="020B0604020202020204" pitchFamily="34" charset="0"/>
                        </a:rPr>
                        <a:t>Monitoring of patient and staff feedback</a:t>
                      </a:r>
                      <a:r>
                        <a:rPr lang="en-GB" sz="1100" baseline="0" dirty="0" smtClean="0">
                          <a:latin typeface="Arial" panose="020B0604020202020204" pitchFamily="34" charset="0"/>
                          <a:cs typeface="Arial" panose="020B0604020202020204" pitchFamily="34" charset="0"/>
                        </a:rPr>
                        <a:t> to establish the difference we are making</a:t>
                      </a:r>
                      <a:endParaRPr lang="en-GB" sz="11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Owned by Care Group Clinical Director, Operations Director and Director of Nursing  responsible with their teams for delivery</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lang="en-GB" sz="1100" dirty="0" smtClean="0">
                          <a:latin typeface="Arial" panose="020B0604020202020204" pitchFamily="34" charset="0"/>
                          <a:cs typeface="Arial" panose="020B0604020202020204" pitchFamily="34" charset="0"/>
                        </a:rPr>
                        <a:t>Clinically led with quality standards developed and agreed with Clinical Care Groups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Clinical audit and clinical effectiveness </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Integrated governance and support systems across the organisation</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Clinical Care Groups monitoring and reporting delivery through the Trust’s governance framework</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Annual review and realignment to the Trust’s strategic objectives</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Executive responsibility:</a:t>
                      </a:r>
                      <a:r>
                        <a:rPr kumimoji="0" lang="en-GB" sz="11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Chief Nurse / Director of Quality and Medical Director</a:t>
                      </a:r>
                    </a:p>
                    <a:p>
                      <a:pPr marL="342900" marR="0" lvl="0" indent="-342900" algn="l" defTabSz="914400" rtl="0" eaLnBrk="1" fontAlgn="auto" latinLnBrk="0" hangingPunct="1">
                        <a:lnSpc>
                          <a:spcPct val="120000"/>
                        </a:lnSpc>
                        <a:spcBef>
                          <a:spcPct val="20000"/>
                        </a:spcBef>
                        <a:spcAft>
                          <a:spcPts val="0"/>
                        </a:spcAft>
                        <a:buClr>
                          <a:srgbClr val="0072C6"/>
                        </a:buClr>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Oversight through the Trust`s Quality and Risk Group and Patient Safety Committee, reporting at Board level through the Quality Committee.</a:t>
                      </a: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
        <p:nvSpPr>
          <p:cNvPr id="2" name="Title 1"/>
          <p:cNvSpPr>
            <a:spLocks noGrp="1"/>
          </p:cNvSpPr>
          <p:nvPr>
            <p:ph type="title"/>
          </p:nvPr>
        </p:nvSpPr>
        <p:spPr>
          <a:xfrm>
            <a:off x="251520" y="152503"/>
            <a:ext cx="7128792" cy="1143000"/>
          </a:xfrm>
        </p:spPr>
        <p:txBody>
          <a:bodyPr>
            <a:normAutofit/>
          </a:bodyPr>
          <a:lstStyle/>
          <a:p>
            <a:pPr algn="l"/>
            <a:r>
              <a:rPr lang="en-GB" sz="3000" b="1" dirty="0" smtClean="0"/>
              <a:t>Implementing our strategy</a:t>
            </a:r>
            <a:endParaRPr lang="en-GB" sz="3000" b="1" dirty="0"/>
          </a:p>
        </p:txBody>
      </p:sp>
    </p:spTree>
    <p:extLst>
      <p:ext uri="{BB962C8B-B14F-4D97-AF65-F5344CB8AC3E}">
        <p14:creationId xmlns:p14="http://schemas.microsoft.com/office/powerpoint/2010/main" val="242406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2592288" cy="1143000"/>
          </a:xfrm>
        </p:spPr>
        <p:txBody>
          <a:bodyPr>
            <a:normAutofit/>
          </a:bodyPr>
          <a:lstStyle/>
          <a:p>
            <a:r>
              <a:rPr lang="en-GB" sz="3000" b="1" dirty="0" smtClean="0"/>
              <a:t>Next Steps </a:t>
            </a:r>
            <a:endParaRPr lang="en-GB" sz="3000" b="1" dirty="0"/>
          </a:p>
        </p:txBody>
      </p:sp>
      <p:sp>
        <p:nvSpPr>
          <p:cNvPr id="3" name="Content Placeholder 2"/>
          <p:cNvSpPr>
            <a:spLocks noGrp="1"/>
          </p:cNvSpPr>
          <p:nvPr>
            <p:ph idx="1"/>
          </p:nvPr>
        </p:nvSpPr>
        <p:spPr>
          <a:xfrm>
            <a:off x="457200" y="1628800"/>
            <a:ext cx="8229600" cy="4497363"/>
          </a:xfrm>
        </p:spPr>
        <p:txBody>
          <a:bodyPr>
            <a:normAutofit/>
          </a:bodyPr>
          <a:lstStyle/>
          <a:p>
            <a:r>
              <a:rPr lang="en-GB" sz="1400" dirty="0" smtClean="0"/>
              <a:t>Quality strategy is embedded in the Care Group governance framework</a:t>
            </a:r>
          </a:p>
          <a:p>
            <a:r>
              <a:rPr lang="en-GB" sz="1400" dirty="0" smtClean="0"/>
              <a:t>The quality strategy will be subject to annual review and inform the Care Group planning cycle</a:t>
            </a:r>
          </a:p>
          <a:p>
            <a:r>
              <a:rPr lang="en-GB" sz="1400" dirty="0" smtClean="0"/>
              <a:t>The Trust will implement a Quality Improvement methodology </a:t>
            </a:r>
          </a:p>
          <a:p>
            <a:r>
              <a:rPr lang="en-GB" sz="1400" dirty="0" smtClean="0"/>
              <a:t>Quality improvement to be whole system thinking </a:t>
            </a:r>
            <a:endParaRPr lang="en-GB" sz="1400" dirty="0"/>
          </a:p>
        </p:txBody>
      </p:sp>
    </p:spTree>
    <p:extLst>
      <p:ext uri="{BB962C8B-B14F-4D97-AF65-F5344CB8AC3E}">
        <p14:creationId xmlns:p14="http://schemas.microsoft.com/office/powerpoint/2010/main" val="3237595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54175" y="4727575"/>
            <a:ext cx="7381875" cy="646113"/>
          </a:xfrm>
          <a:prstGeom prst="rect">
            <a:avLst/>
          </a:prstGeom>
        </p:spPr>
        <p:txBody>
          <a:bodyPr>
            <a:spAutoFit/>
          </a:bodyPr>
          <a:lstStyle/>
          <a:p>
            <a:pPr>
              <a:defRPr/>
            </a:pPr>
            <a:r>
              <a:rPr lang="en-GB" dirty="0">
                <a:solidFill>
                  <a:srgbClr val="0072C6"/>
                </a:solidFill>
                <a:latin typeface="Arial" panose="020B0604020202020204" pitchFamily="34" charset="0"/>
                <a:ea typeface="+mj-ea"/>
                <a:cs typeface="Arial" panose="020B0604020202020204" pitchFamily="34" charset="0"/>
              </a:rPr>
              <a:t>Developing teams with the </a:t>
            </a:r>
            <a:r>
              <a:rPr lang="en-GB" b="1" dirty="0">
                <a:solidFill>
                  <a:srgbClr val="0072C6"/>
                </a:solidFill>
                <a:latin typeface="Arial" panose="020B0604020202020204" pitchFamily="34" charset="0"/>
                <a:ea typeface="+mj-ea"/>
                <a:cs typeface="Arial" panose="020B0604020202020204" pitchFamily="34" charset="0"/>
              </a:rPr>
              <a:t>right skills </a:t>
            </a:r>
            <a:r>
              <a:rPr lang="en-GB" dirty="0">
                <a:solidFill>
                  <a:srgbClr val="0072C6"/>
                </a:solidFill>
                <a:latin typeface="Arial" panose="020B0604020202020204" pitchFamily="34" charset="0"/>
                <a:ea typeface="+mj-ea"/>
                <a:cs typeface="Arial" panose="020B0604020202020204" pitchFamily="34" charset="0"/>
              </a:rPr>
              <a:t>to provide care at the </a:t>
            </a:r>
            <a:r>
              <a:rPr lang="en-GB" b="1" dirty="0">
                <a:solidFill>
                  <a:srgbClr val="0072C6"/>
                </a:solidFill>
                <a:latin typeface="Arial" panose="020B0604020202020204" pitchFamily="34" charset="0"/>
                <a:ea typeface="+mj-ea"/>
                <a:cs typeface="Arial" panose="020B0604020202020204" pitchFamily="34" charset="0"/>
              </a:rPr>
              <a:t>right time</a:t>
            </a:r>
            <a:r>
              <a:rPr lang="en-GB" dirty="0">
                <a:solidFill>
                  <a:srgbClr val="0072C6"/>
                </a:solidFill>
                <a:latin typeface="Arial" panose="020B0604020202020204" pitchFamily="34" charset="0"/>
                <a:ea typeface="+mj-ea"/>
                <a:cs typeface="Arial" panose="020B0604020202020204" pitchFamily="34" charset="0"/>
              </a:rPr>
              <a:t>, in the </a:t>
            </a:r>
            <a:r>
              <a:rPr lang="en-GB" b="1" dirty="0">
                <a:solidFill>
                  <a:srgbClr val="0072C6"/>
                </a:solidFill>
                <a:latin typeface="Arial" panose="020B0604020202020204" pitchFamily="34" charset="0"/>
                <a:ea typeface="+mj-ea"/>
                <a:cs typeface="Arial" panose="020B0604020202020204" pitchFamily="34" charset="0"/>
              </a:rPr>
              <a:t>right place </a:t>
            </a:r>
            <a:r>
              <a:rPr lang="en-GB" dirty="0">
                <a:solidFill>
                  <a:srgbClr val="0072C6"/>
                </a:solidFill>
                <a:latin typeface="Arial" panose="020B0604020202020204" pitchFamily="34" charset="0"/>
                <a:ea typeface="+mj-ea"/>
                <a:cs typeface="Arial" panose="020B0604020202020204" pitchFamily="34" charset="0"/>
              </a:rPr>
              <a:t>and achieve the </a:t>
            </a:r>
            <a:r>
              <a:rPr lang="en-GB" b="1" dirty="0">
                <a:solidFill>
                  <a:srgbClr val="0072C6"/>
                </a:solidFill>
                <a:latin typeface="Arial" panose="020B0604020202020204" pitchFamily="34" charset="0"/>
                <a:ea typeface="+mj-ea"/>
                <a:cs typeface="Arial" panose="020B0604020202020204" pitchFamily="34" charset="0"/>
              </a:rPr>
              <a:t>best outcomes for patients</a:t>
            </a:r>
          </a:p>
        </p:txBody>
      </p:sp>
      <p:sp>
        <p:nvSpPr>
          <p:cNvPr id="9" name="Rectangle 8"/>
          <p:cNvSpPr/>
          <p:nvPr/>
        </p:nvSpPr>
        <p:spPr>
          <a:xfrm>
            <a:off x="1654175" y="5591175"/>
            <a:ext cx="6013450" cy="646113"/>
          </a:xfrm>
          <a:prstGeom prst="rect">
            <a:avLst/>
          </a:prstGeom>
        </p:spPr>
        <p:txBody>
          <a:bodyPr>
            <a:spAutoFit/>
          </a:bodyPr>
          <a:lstStyle/>
          <a:p>
            <a:pPr>
              <a:defRPr/>
            </a:pPr>
            <a:r>
              <a:rPr lang="en-GB" dirty="0">
                <a:solidFill>
                  <a:srgbClr val="0072C6"/>
                </a:solidFill>
                <a:latin typeface="Arial" panose="020B0604020202020204" pitchFamily="34" charset="0"/>
                <a:ea typeface="+mj-ea"/>
                <a:cs typeface="Arial" panose="020B0604020202020204" pitchFamily="34" charset="0"/>
              </a:rPr>
              <a:t>Having Healthy Finances by providing better, </a:t>
            </a:r>
            <a:r>
              <a:rPr lang="en-GB" b="1" dirty="0">
                <a:solidFill>
                  <a:srgbClr val="0072C6"/>
                </a:solidFill>
                <a:latin typeface="Arial" panose="020B0604020202020204" pitchFamily="34" charset="0"/>
                <a:ea typeface="+mj-ea"/>
                <a:cs typeface="Arial" panose="020B0604020202020204" pitchFamily="34" charset="0"/>
              </a:rPr>
              <a:t>more effective patient care </a:t>
            </a:r>
            <a:r>
              <a:rPr lang="en-GB" dirty="0">
                <a:solidFill>
                  <a:srgbClr val="0072C6"/>
                </a:solidFill>
                <a:latin typeface="Arial" panose="020B0604020202020204" pitchFamily="34" charset="0"/>
                <a:ea typeface="+mj-ea"/>
                <a:cs typeface="Arial" panose="020B0604020202020204" pitchFamily="34" charset="0"/>
              </a:rPr>
              <a:t>that makes resources go further.</a:t>
            </a:r>
          </a:p>
        </p:txBody>
      </p:sp>
      <p:pic>
        <p:nvPicPr>
          <p:cNvPr id="717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5656263"/>
            <a:ext cx="11049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22688"/>
            <a:ext cx="11398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4689475"/>
            <a:ext cx="11049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654175" y="3790950"/>
            <a:ext cx="7021513" cy="646113"/>
          </a:xfrm>
          <a:prstGeom prst="rect">
            <a:avLst/>
          </a:prstGeom>
          <a:noFill/>
        </p:spPr>
        <p:txBody>
          <a:bodyPr>
            <a:spAutoFit/>
          </a:bodyPr>
          <a:lstStyle/>
          <a:p>
            <a:pPr>
              <a:defRPr/>
            </a:pPr>
            <a:r>
              <a:rPr lang="en-GB" b="1" dirty="0">
                <a:solidFill>
                  <a:srgbClr val="0072C6"/>
                </a:solidFill>
                <a:latin typeface="Arial" panose="020B0604020202020204" pitchFamily="34" charset="0"/>
                <a:ea typeface="+mj-ea"/>
                <a:cs typeface="Arial" panose="020B0604020202020204" pitchFamily="34" charset="0"/>
              </a:rPr>
              <a:t>Transforming</a:t>
            </a:r>
            <a:r>
              <a:rPr lang="en-GB" dirty="0">
                <a:solidFill>
                  <a:srgbClr val="0072C6"/>
                </a:solidFill>
                <a:latin typeface="Arial" panose="020B0604020202020204" pitchFamily="34" charset="0"/>
                <a:ea typeface="+mj-ea"/>
                <a:cs typeface="Arial" panose="020B0604020202020204" pitchFamily="34" charset="0"/>
              </a:rPr>
              <a:t> the way we provide services across east Kent, enabling the whole system to offer </a:t>
            </a:r>
            <a:r>
              <a:rPr lang="en-GB" b="1" dirty="0">
                <a:solidFill>
                  <a:srgbClr val="0072C6"/>
                </a:solidFill>
                <a:latin typeface="Arial" panose="020B0604020202020204" pitchFamily="34" charset="0"/>
                <a:ea typeface="+mj-ea"/>
                <a:cs typeface="Arial" panose="020B0604020202020204" pitchFamily="34" charset="0"/>
              </a:rPr>
              <a:t>excellent integrated services</a:t>
            </a:r>
            <a:endParaRPr lang="en-GB" dirty="0">
              <a:solidFill>
                <a:srgbClr val="0072C6"/>
              </a:solidFill>
              <a:latin typeface="Arial" panose="020B0604020202020204" pitchFamily="34" charset="0"/>
              <a:ea typeface="+mj-ea"/>
              <a:cs typeface="Arial" panose="020B0604020202020204" pitchFamily="34" charset="0"/>
            </a:endParaRPr>
          </a:p>
        </p:txBody>
      </p:sp>
      <p:pic>
        <p:nvPicPr>
          <p:cNvPr id="717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 y="962025"/>
            <a:ext cx="1082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413" y="1844675"/>
            <a:ext cx="11445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 y="2778125"/>
            <a:ext cx="1149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itle 1"/>
          <p:cNvSpPr txBox="1">
            <a:spLocks/>
          </p:cNvSpPr>
          <p:nvPr/>
        </p:nvSpPr>
        <p:spPr bwMode="auto">
          <a:xfrm>
            <a:off x="692449" y="260648"/>
            <a:ext cx="7027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GB" altLang="en-US" sz="1800" dirty="0">
              <a:solidFill>
                <a:srgbClr val="0072C6"/>
              </a:solidFill>
              <a:latin typeface="Arial" charset="0"/>
              <a:cs typeface="Arial" charset="0"/>
            </a:endParaRPr>
          </a:p>
          <a:p>
            <a:pPr>
              <a:spcBef>
                <a:spcPct val="0"/>
              </a:spcBef>
              <a:buFontTx/>
              <a:buNone/>
            </a:pPr>
            <a:endParaRPr lang="en-GB" altLang="en-US" sz="1800" dirty="0" smtClean="0">
              <a:solidFill>
                <a:srgbClr val="0072C6"/>
              </a:solidFill>
              <a:latin typeface="Arial" charset="0"/>
              <a:cs typeface="Arial" charset="0"/>
            </a:endParaRPr>
          </a:p>
          <a:p>
            <a:pPr>
              <a:spcBef>
                <a:spcPct val="0"/>
              </a:spcBef>
              <a:buFontTx/>
              <a:buNone/>
            </a:pPr>
            <a:endParaRPr lang="en-GB" altLang="en-US" sz="1800" dirty="0">
              <a:solidFill>
                <a:srgbClr val="0072C6"/>
              </a:solidFill>
              <a:latin typeface="Arial" charset="0"/>
              <a:cs typeface="Arial" charset="0"/>
            </a:endParaRPr>
          </a:p>
          <a:p>
            <a:pPr>
              <a:spcBef>
                <a:spcPct val="0"/>
              </a:spcBef>
              <a:buFontTx/>
              <a:buNone/>
            </a:pPr>
            <a:endParaRPr lang="en-GB" altLang="en-US" sz="1800" dirty="0" smtClean="0">
              <a:solidFill>
                <a:srgbClr val="0072C6"/>
              </a:solidFill>
              <a:latin typeface="Arial" charset="0"/>
              <a:cs typeface="Arial" charset="0"/>
            </a:endParaRPr>
          </a:p>
          <a:p>
            <a:pPr>
              <a:spcBef>
                <a:spcPct val="0"/>
              </a:spcBef>
              <a:buFontTx/>
              <a:buNone/>
            </a:pPr>
            <a:r>
              <a:rPr lang="en-GB" altLang="en-US" sz="1800" dirty="0" smtClean="0">
                <a:solidFill>
                  <a:srgbClr val="0072C6"/>
                </a:solidFill>
                <a:latin typeface="Arial" charset="0"/>
                <a:cs typeface="Arial" charset="0"/>
              </a:rPr>
              <a:t>  Appendix 1</a:t>
            </a:r>
          </a:p>
          <a:p>
            <a:pPr>
              <a:spcBef>
                <a:spcPct val="0"/>
              </a:spcBef>
              <a:buFontTx/>
              <a:buNone/>
            </a:pPr>
            <a:r>
              <a:rPr lang="en-GB" altLang="en-US" sz="1800" dirty="0">
                <a:solidFill>
                  <a:srgbClr val="0072C6"/>
                </a:solidFill>
                <a:latin typeface="Arial" charset="0"/>
                <a:cs typeface="Arial" charset="0"/>
              </a:rPr>
              <a:t> </a:t>
            </a:r>
            <a:r>
              <a:rPr lang="en-GB" altLang="en-US" sz="1800" dirty="0" smtClean="0">
                <a:solidFill>
                  <a:srgbClr val="0072C6"/>
                </a:solidFill>
                <a:latin typeface="Arial" charset="0"/>
                <a:cs typeface="Arial" charset="0"/>
              </a:rPr>
              <a:t>           </a:t>
            </a:r>
            <a:r>
              <a:rPr lang="en-GB" altLang="en-US" sz="3000" b="1" dirty="0" smtClean="0">
                <a:solidFill>
                  <a:srgbClr val="0072C6"/>
                </a:solidFill>
                <a:latin typeface="Arial" charset="0"/>
                <a:cs typeface="Arial" charset="0"/>
              </a:rPr>
              <a:t>Our strategic objectives</a:t>
            </a:r>
            <a:endParaRPr lang="en-GB" altLang="en-US" sz="3000" dirty="0" smtClean="0">
              <a:solidFill>
                <a:srgbClr val="0072C6"/>
              </a:solidFill>
              <a:latin typeface="Arial" charset="0"/>
              <a:cs typeface="Arial" charset="0"/>
            </a:endParaRPr>
          </a:p>
          <a:p>
            <a:pPr>
              <a:spcBef>
                <a:spcPct val="0"/>
              </a:spcBef>
              <a:buFontTx/>
              <a:buNone/>
            </a:pPr>
            <a:endParaRPr lang="en-GB" altLang="en-US" sz="1800" dirty="0">
              <a:solidFill>
                <a:srgbClr val="0072C6"/>
              </a:solidFill>
              <a:latin typeface="Arial" charset="0"/>
              <a:cs typeface="Arial" charset="0"/>
            </a:endParaRPr>
          </a:p>
          <a:p>
            <a:pPr>
              <a:spcBef>
                <a:spcPct val="0"/>
              </a:spcBef>
              <a:buFontTx/>
              <a:buNone/>
            </a:pPr>
            <a:r>
              <a:rPr lang="en-GB" altLang="en-US" sz="1800" dirty="0" smtClean="0">
                <a:solidFill>
                  <a:srgbClr val="0072C6"/>
                </a:solidFill>
                <a:latin typeface="Arial" charset="0"/>
                <a:cs typeface="Arial" charset="0"/>
              </a:rPr>
              <a:t>               Improve </a:t>
            </a:r>
            <a:r>
              <a:rPr lang="en-GB" altLang="en-US" sz="1800" dirty="0">
                <a:solidFill>
                  <a:srgbClr val="0072C6"/>
                </a:solidFill>
                <a:latin typeface="Arial" charset="0"/>
                <a:cs typeface="Arial" charset="0"/>
              </a:rPr>
              <a:t>quality, safety and </a:t>
            </a:r>
            <a:r>
              <a:rPr lang="en-GB" altLang="en-US" sz="1800" dirty="0" smtClean="0">
                <a:solidFill>
                  <a:srgbClr val="0072C6"/>
                </a:solidFill>
                <a:latin typeface="Arial" charset="0"/>
                <a:cs typeface="Arial" charset="0"/>
              </a:rPr>
              <a:t>experience, resulting in </a:t>
            </a:r>
            <a:r>
              <a:rPr lang="en-GB" altLang="en-US" sz="1800" b="1" dirty="0" smtClean="0">
                <a:solidFill>
                  <a:srgbClr val="0072C6"/>
                </a:solidFill>
                <a:latin typeface="Arial" charset="0"/>
                <a:cs typeface="Arial" charset="0"/>
              </a:rPr>
              <a:t>Good</a:t>
            </a:r>
          </a:p>
          <a:p>
            <a:pPr>
              <a:spcBef>
                <a:spcPct val="0"/>
              </a:spcBef>
              <a:buFontTx/>
              <a:buNone/>
            </a:pPr>
            <a:r>
              <a:rPr lang="en-GB" altLang="en-US" sz="1800" dirty="0">
                <a:solidFill>
                  <a:srgbClr val="0072C6"/>
                </a:solidFill>
                <a:latin typeface="Arial" charset="0"/>
                <a:cs typeface="Arial" charset="0"/>
              </a:rPr>
              <a:t> </a:t>
            </a:r>
            <a:r>
              <a:rPr lang="en-GB" altLang="en-US" sz="1800" dirty="0" smtClean="0">
                <a:solidFill>
                  <a:srgbClr val="0072C6"/>
                </a:solidFill>
                <a:latin typeface="Arial" charset="0"/>
                <a:cs typeface="Arial" charset="0"/>
              </a:rPr>
              <a:t>              and then </a:t>
            </a:r>
            <a:r>
              <a:rPr lang="en-GB" altLang="en-US" sz="1800" b="1" dirty="0" smtClean="0">
                <a:solidFill>
                  <a:srgbClr val="0072C6"/>
                </a:solidFill>
                <a:latin typeface="Arial" charset="0"/>
                <a:cs typeface="Arial" charset="0"/>
              </a:rPr>
              <a:t>Outstanding</a:t>
            </a:r>
            <a:r>
              <a:rPr lang="en-GB" altLang="en-US" sz="1800" dirty="0" smtClean="0">
                <a:solidFill>
                  <a:srgbClr val="0072C6"/>
                </a:solidFill>
                <a:latin typeface="Arial" charset="0"/>
                <a:cs typeface="Arial" charset="0"/>
              </a:rPr>
              <a:t> care </a:t>
            </a:r>
            <a:endParaRPr lang="en-GB" altLang="en-US" sz="1800" dirty="0">
              <a:solidFill>
                <a:srgbClr val="0072C6"/>
              </a:solidFill>
              <a:latin typeface="Arial" charset="0"/>
              <a:cs typeface="Arial" charset="0"/>
            </a:endParaRPr>
          </a:p>
          <a:p>
            <a:pPr>
              <a:spcBef>
                <a:spcPct val="0"/>
              </a:spcBef>
              <a:buFontTx/>
              <a:buNone/>
            </a:pPr>
            <a:r>
              <a:rPr lang="en-GB" altLang="en-US" sz="1800" dirty="0" smtClean="0">
                <a:solidFill>
                  <a:srgbClr val="0072C6"/>
                </a:solidFill>
                <a:latin typeface="Arial" charset="0"/>
                <a:cs typeface="Arial" charset="0"/>
              </a:rPr>
              <a:t>.</a:t>
            </a:r>
            <a:endParaRPr lang="en-GB" altLang="en-US" sz="1800" dirty="0">
              <a:solidFill>
                <a:srgbClr val="0072C6"/>
              </a:solidFill>
              <a:latin typeface="Arial" charset="0"/>
              <a:cs typeface="Arial" charset="0"/>
            </a:endParaRPr>
          </a:p>
          <a:p>
            <a:pPr>
              <a:spcBef>
                <a:spcPct val="0"/>
              </a:spcBef>
              <a:buFontTx/>
              <a:buNone/>
            </a:pPr>
            <a:r>
              <a:rPr lang="en-GB" altLang="en-US" sz="1800" dirty="0" smtClean="0">
                <a:solidFill>
                  <a:srgbClr val="0072C6"/>
                </a:solidFill>
                <a:latin typeface="Arial" charset="0"/>
                <a:cs typeface="Arial" charset="0"/>
              </a:rPr>
              <a:t>.</a:t>
            </a:r>
            <a:endParaRPr lang="en-GB" altLang="en-US" sz="1800" dirty="0">
              <a:solidFill>
                <a:srgbClr val="0072C6"/>
              </a:solidFill>
              <a:latin typeface="Arial" charset="0"/>
              <a:cs typeface="Arial" charset="0"/>
            </a:endParaRPr>
          </a:p>
        </p:txBody>
      </p:sp>
      <p:sp>
        <p:nvSpPr>
          <p:cNvPr id="15" name="Rectangle 14"/>
          <p:cNvSpPr/>
          <p:nvPr/>
        </p:nvSpPr>
        <p:spPr>
          <a:xfrm>
            <a:off x="1614488" y="1844675"/>
            <a:ext cx="6521450" cy="923925"/>
          </a:xfrm>
          <a:prstGeom prst="rect">
            <a:avLst/>
          </a:prstGeom>
        </p:spPr>
        <p:txBody>
          <a:bodyPr>
            <a:spAutoFit/>
          </a:bodyPr>
          <a:lstStyle/>
          <a:p>
            <a:pPr>
              <a:defRPr/>
            </a:pPr>
            <a:r>
              <a:rPr lang="en-GB" dirty="0">
                <a:solidFill>
                  <a:srgbClr val="0072C6"/>
                </a:solidFill>
                <a:latin typeface="Arial" panose="020B0604020202020204" pitchFamily="34" charset="0"/>
                <a:ea typeface="+mj-ea"/>
                <a:cs typeface="Arial" panose="020B0604020202020204" pitchFamily="34" charset="0"/>
              </a:rPr>
              <a:t>Improve the </a:t>
            </a:r>
            <a:r>
              <a:rPr lang="en-GB" b="1" dirty="0">
                <a:solidFill>
                  <a:srgbClr val="0072C6"/>
                </a:solidFill>
                <a:latin typeface="Arial" panose="020B0604020202020204" pitchFamily="34" charset="0"/>
                <a:ea typeface="+mj-ea"/>
                <a:cs typeface="Arial" panose="020B0604020202020204" pitchFamily="34" charset="0"/>
              </a:rPr>
              <a:t>quality and experience </a:t>
            </a:r>
            <a:r>
              <a:rPr lang="en-GB" dirty="0">
                <a:solidFill>
                  <a:srgbClr val="0072C6"/>
                </a:solidFill>
                <a:latin typeface="Arial" panose="020B0604020202020204" pitchFamily="34" charset="0"/>
                <a:ea typeface="+mj-ea"/>
                <a:cs typeface="Arial" panose="020B0604020202020204" pitchFamily="34" charset="0"/>
              </a:rPr>
              <a:t>of the care we offer, so patients are </a:t>
            </a:r>
            <a:r>
              <a:rPr lang="en-GB" b="1" dirty="0">
                <a:solidFill>
                  <a:srgbClr val="0072C6"/>
                </a:solidFill>
                <a:latin typeface="Arial" panose="020B0604020202020204" pitchFamily="34" charset="0"/>
                <a:ea typeface="+mj-ea"/>
                <a:cs typeface="Arial" panose="020B0604020202020204" pitchFamily="34" charset="0"/>
              </a:rPr>
              <a:t>treated in a timely way </a:t>
            </a:r>
            <a:r>
              <a:rPr lang="en-GB" dirty="0">
                <a:solidFill>
                  <a:srgbClr val="0072C6"/>
                </a:solidFill>
                <a:latin typeface="Arial" panose="020B0604020202020204" pitchFamily="34" charset="0"/>
                <a:ea typeface="+mj-ea"/>
                <a:cs typeface="Arial" panose="020B0604020202020204" pitchFamily="34" charset="0"/>
              </a:rPr>
              <a:t>and </a:t>
            </a:r>
            <a:r>
              <a:rPr lang="en-GB" b="1" dirty="0">
                <a:solidFill>
                  <a:srgbClr val="0072C6"/>
                </a:solidFill>
                <a:latin typeface="Arial" panose="020B0604020202020204" pitchFamily="34" charset="0"/>
                <a:ea typeface="+mj-ea"/>
                <a:cs typeface="Arial" panose="020B0604020202020204" pitchFamily="34" charset="0"/>
              </a:rPr>
              <a:t>access the best care </a:t>
            </a:r>
            <a:r>
              <a:rPr lang="en-GB" dirty="0">
                <a:solidFill>
                  <a:srgbClr val="0072C6"/>
                </a:solidFill>
                <a:latin typeface="Arial" panose="020B0604020202020204" pitchFamily="34" charset="0"/>
                <a:ea typeface="+mj-ea"/>
                <a:cs typeface="Arial" panose="020B0604020202020204" pitchFamily="34" charset="0"/>
              </a:rPr>
              <a:t>at all times.</a:t>
            </a:r>
          </a:p>
        </p:txBody>
      </p:sp>
      <p:sp>
        <p:nvSpPr>
          <p:cNvPr id="16" name="Rectangle 15"/>
          <p:cNvSpPr/>
          <p:nvPr/>
        </p:nvSpPr>
        <p:spPr>
          <a:xfrm>
            <a:off x="1643063" y="2927350"/>
            <a:ext cx="5353050" cy="646113"/>
          </a:xfrm>
          <a:prstGeom prst="rect">
            <a:avLst/>
          </a:prstGeom>
        </p:spPr>
        <p:txBody>
          <a:bodyPr>
            <a:spAutoFit/>
          </a:bodyPr>
          <a:lstStyle/>
          <a:p>
            <a:pPr>
              <a:defRPr/>
            </a:pPr>
            <a:r>
              <a:rPr lang="en-GB" dirty="0">
                <a:solidFill>
                  <a:srgbClr val="0072C6"/>
                </a:solidFill>
                <a:latin typeface="Arial" panose="020B0604020202020204" pitchFamily="34" charset="0"/>
                <a:ea typeface="+mj-ea"/>
                <a:cs typeface="Arial" panose="020B0604020202020204" pitchFamily="34" charset="0"/>
              </a:rPr>
              <a:t>Making the Trust a </a:t>
            </a:r>
            <a:r>
              <a:rPr lang="en-GB" b="1" dirty="0">
                <a:solidFill>
                  <a:srgbClr val="0072C6"/>
                </a:solidFill>
                <a:latin typeface="Arial" panose="020B0604020202020204" pitchFamily="34" charset="0"/>
                <a:ea typeface="+mj-ea"/>
                <a:cs typeface="Arial" panose="020B0604020202020204" pitchFamily="34" charset="0"/>
              </a:rPr>
              <a:t>Great Place to Work</a:t>
            </a:r>
            <a:r>
              <a:rPr lang="en-GB" dirty="0">
                <a:solidFill>
                  <a:srgbClr val="0072C6"/>
                </a:solidFill>
                <a:latin typeface="Arial" panose="020B0604020202020204" pitchFamily="34" charset="0"/>
                <a:ea typeface="+mj-ea"/>
                <a:cs typeface="Arial" panose="020B0604020202020204" pitchFamily="34" charset="0"/>
              </a:rPr>
              <a:t> for our current and future staff</a:t>
            </a:r>
          </a:p>
        </p:txBody>
      </p:sp>
    </p:spTree>
    <p:extLst>
      <p:ext uri="{BB962C8B-B14F-4D97-AF65-F5344CB8AC3E}">
        <p14:creationId xmlns:p14="http://schemas.microsoft.com/office/powerpoint/2010/main" val="387588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44624"/>
            <a:ext cx="1584176"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Appendix 2 </a:t>
            </a:r>
            <a:endParaRPr lang="en-GB" dirty="0">
              <a:solidFill>
                <a:srgbClr val="0070C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385"/>
            <a:ext cx="110331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p:cNvSpPr txBox="1">
            <a:spLocks noChangeArrowheads="1"/>
          </p:cNvSpPr>
          <p:nvPr/>
        </p:nvSpPr>
        <p:spPr bwMode="auto">
          <a:xfrm>
            <a:off x="1251604" y="476672"/>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GB" altLang="en-US" sz="3600" b="1" dirty="0">
                <a:solidFill>
                  <a:srgbClr val="0070C0"/>
                </a:solidFill>
                <a:latin typeface="Arial" charset="0"/>
                <a:ea typeface="ＭＳ Ｐゴシック" pitchFamily="34" charset="-128"/>
                <a:cs typeface="Arial" charset="0"/>
              </a:rPr>
              <a:t>Getting to good 2019-20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334343"/>
            <a:ext cx="8718550" cy="533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9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268760"/>
            <a:ext cx="871855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88640"/>
            <a:ext cx="11064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1259632" y="332656"/>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GB" altLang="en-US" sz="3600" b="1" dirty="0">
                <a:solidFill>
                  <a:srgbClr val="0070C0"/>
                </a:solidFill>
                <a:latin typeface="Arial" charset="0"/>
                <a:ea typeface="ＭＳ Ｐゴシック" pitchFamily="34" charset="-128"/>
                <a:cs typeface="Arial" charset="0"/>
              </a:rPr>
              <a:t>Getting to good 2019-20</a:t>
            </a:r>
          </a:p>
        </p:txBody>
      </p:sp>
    </p:spTree>
    <p:extLst>
      <p:ext uri="{BB962C8B-B14F-4D97-AF65-F5344CB8AC3E}">
        <p14:creationId xmlns:p14="http://schemas.microsoft.com/office/powerpoint/2010/main" val="321937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60127" y="260648"/>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GB" altLang="en-US" sz="3600" b="1" dirty="0">
                <a:solidFill>
                  <a:srgbClr val="0070C0"/>
                </a:solidFill>
                <a:latin typeface="Arial" charset="0"/>
                <a:ea typeface="ＭＳ Ｐゴシック" pitchFamily="34" charset="-128"/>
                <a:cs typeface="Arial" charset="0"/>
              </a:rPr>
              <a:t>Getting to good 2019-20</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26354"/>
            <a:ext cx="11064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124744"/>
            <a:ext cx="871855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76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259632" y="260648"/>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en-GB" altLang="en-US" sz="3600" b="1" dirty="0">
                <a:solidFill>
                  <a:srgbClr val="0070C0"/>
                </a:solidFill>
                <a:latin typeface="Arial" charset="0"/>
                <a:ea typeface="ＭＳ Ｐゴシック" pitchFamily="34" charset="-128"/>
                <a:cs typeface="Arial" charset="0"/>
              </a:rPr>
              <a:t>Getting to good 2019-20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16632"/>
            <a:ext cx="11064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38" y="1124744"/>
            <a:ext cx="871855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9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503"/>
            <a:ext cx="7128792" cy="1143000"/>
          </a:xfrm>
        </p:spPr>
        <p:txBody>
          <a:bodyPr>
            <a:normAutofit/>
          </a:bodyPr>
          <a:lstStyle/>
          <a:p>
            <a:pPr algn="l"/>
            <a:r>
              <a:rPr lang="en-GB" sz="3000" b="1" dirty="0" smtClean="0"/>
              <a:t>Foreword</a:t>
            </a:r>
            <a:endParaRPr lang="en-GB" sz="3000" b="1" dirty="0"/>
          </a:p>
        </p:txBody>
      </p:sp>
      <p:sp>
        <p:nvSpPr>
          <p:cNvPr id="3" name="Content Placeholder 2"/>
          <p:cNvSpPr>
            <a:spLocks noGrp="1"/>
          </p:cNvSpPr>
          <p:nvPr>
            <p:ph idx="1"/>
          </p:nvPr>
        </p:nvSpPr>
        <p:spPr>
          <a:xfrm>
            <a:off x="251520" y="1196752"/>
            <a:ext cx="8640960" cy="4663427"/>
          </a:xfrm>
        </p:spPr>
        <p:txBody>
          <a:bodyPr>
            <a:normAutofit fontScale="70000" lnSpcReduction="20000"/>
          </a:bodyPr>
          <a:lstStyle/>
          <a:p>
            <a:pPr marL="0" indent="0">
              <a:buNone/>
            </a:pPr>
            <a:r>
              <a:rPr lang="en-GB" sz="1600" dirty="0" smtClean="0"/>
              <a:t>Welcome to East </a:t>
            </a:r>
            <a:r>
              <a:rPr lang="en-GB" sz="1600" dirty="0"/>
              <a:t>Kent Hospitals </a:t>
            </a:r>
            <a:r>
              <a:rPr lang="en-GB" sz="1600" dirty="0" smtClean="0"/>
              <a:t>Quality Strategy, which sets out our vision for the quality of care we want to provide, our priorities for the next three years, how we will deliver them and the difference they will make to patients and their families, carers and staff.</a:t>
            </a:r>
          </a:p>
          <a:p>
            <a:pPr marL="0" indent="0">
              <a:buNone/>
            </a:pPr>
            <a:endParaRPr lang="en-GB" sz="1600" dirty="0"/>
          </a:p>
          <a:p>
            <a:pPr marL="0" indent="0">
              <a:buNone/>
            </a:pPr>
            <a:r>
              <a:rPr lang="en-GB" sz="1600" dirty="0" smtClean="0"/>
              <a:t>We provide care from the start of life, to the end of life. Every </a:t>
            </a:r>
            <a:r>
              <a:rPr lang="en-GB" sz="1600" dirty="0"/>
              <a:t>day in east Kent people need great healthcare from people who are great at what they do and who work in an environment where they can give their </a:t>
            </a:r>
            <a:r>
              <a:rPr lang="en-GB" sz="1600" dirty="0" smtClean="0"/>
              <a:t>best, we want this for every </a:t>
            </a:r>
            <a:r>
              <a:rPr lang="en-GB" sz="1600" dirty="0"/>
              <a:t>patient, every day. </a:t>
            </a:r>
          </a:p>
          <a:p>
            <a:pPr marL="0" indent="0">
              <a:buNone/>
            </a:pPr>
            <a:endParaRPr lang="en-GB" sz="1600" dirty="0" smtClean="0"/>
          </a:p>
          <a:p>
            <a:pPr marL="0" indent="0">
              <a:buNone/>
            </a:pPr>
            <a:r>
              <a:rPr lang="en-GB" sz="1600" dirty="0"/>
              <a:t>We have extremely dedicated and caring staff and some excellent services, but we know there is much more to do to deliver the quality of care that we want for our communities.  This strategy, which we have developed based on feedback from our staff, patients, partners and the public, sets out the vision and values for us to achieve that goal</a:t>
            </a:r>
            <a:r>
              <a:rPr lang="en-GB" sz="1600" dirty="0" smtClean="0"/>
              <a:t>.</a:t>
            </a:r>
          </a:p>
          <a:p>
            <a:pPr marL="0" indent="0">
              <a:buNone/>
            </a:pPr>
            <a:endParaRPr lang="en-GB" sz="1600" dirty="0"/>
          </a:p>
          <a:p>
            <a:pPr marL="0" indent="0">
              <a:buNone/>
            </a:pPr>
            <a:r>
              <a:rPr lang="en-GB" sz="1600" dirty="0" smtClean="0"/>
              <a:t>To deliver </a:t>
            </a:r>
            <a:r>
              <a:rPr lang="en-GB" sz="1600" dirty="0"/>
              <a:t>the best outcomes and experience for </a:t>
            </a:r>
            <a:r>
              <a:rPr lang="en-GB" sz="1600" dirty="0" smtClean="0"/>
              <a:t>people who use our services, we need to have an excellent, highly skilled and motivated workforce, with the right equipment and facilities to provide excellent care.</a:t>
            </a:r>
          </a:p>
          <a:p>
            <a:pPr marL="0" indent="0">
              <a:buNone/>
            </a:pPr>
            <a:endParaRPr lang="en-GB" sz="1600" dirty="0"/>
          </a:p>
          <a:p>
            <a:pPr marL="0" indent="0">
              <a:buNone/>
            </a:pPr>
            <a:r>
              <a:rPr lang="en-GB" sz="1600" dirty="0" smtClean="0"/>
              <a:t>We </a:t>
            </a:r>
            <a:r>
              <a:rPr lang="en-GB" sz="1600" dirty="0"/>
              <a:t>want the people who use our services to be </a:t>
            </a:r>
            <a:r>
              <a:rPr lang="en-GB" sz="1600" dirty="0" smtClean="0"/>
              <a:t>involved in </a:t>
            </a:r>
            <a:r>
              <a:rPr lang="en-GB" sz="1600" dirty="0"/>
              <a:t>how we design and deliver them, and be involved in decisions about the care they receive.</a:t>
            </a:r>
            <a:endParaRPr lang="en-GB" sz="1600" dirty="0" smtClean="0"/>
          </a:p>
          <a:p>
            <a:pPr marL="0" indent="0">
              <a:buNone/>
            </a:pPr>
            <a:endParaRPr lang="en-GB" sz="1600" dirty="0"/>
          </a:p>
          <a:p>
            <a:pPr marL="0" indent="0">
              <a:buNone/>
            </a:pPr>
            <a:r>
              <a:rPr lang="en-GB" sz="1600" dirty="0" smtClean="0"/>
              <a:t>We also work in partnership with other providers of health and social care, and the people who commission that care. We have a vital role to play in not just improving the health and wellbeing of our communities but also by being a good employer.</a:t>
            </a:r>
          </a:p>
          <a:p>
            <a:pPr marL="0" indent="0">
              <a:buNone/>
            </a:pPr>
            <a:endParaRPr lang="en-GB" sz="1600" dirty="0"/>
          </a:p>
          <a:p>
            <a:pPr marL="0" indent="0">
              <a:buNone/>
            </a:pPr>
            <a:r>
              <a:rPr lang="en-GB" sz="1600" dirty="0"/>
              <a:t>Everyone has </a:t>
            </a:r>
            <a:r>
              <a:rPr lang="en-GB" sz="1600" dirty="0" smtClean="0"/>
              <a:t>a part </a:t>
            </a:r>
            <a:r>
              <a:rPr lang="en-GB" sz="1600" dirty="0"/>
              <a:t>to play in the </a:t>
            </a:r>
            <a:r>
              <a:rPr lang="en-GB" sz="1600" dirty="0" smtClean="0"/>
              <a:t>delivery </a:t>
            </a:r>
            <a:r>
              <a:rPr lang="en-GB" sz="1600" dirty="0"/>
              <a:t>of this strategy, and must feel empowered, skilled and enabled to make positive changes to the way we work and the care we provide</a:t>
            </a:r>
            <a:r>
              <a:rPr lang="en-GB" sz="1600" dirty="0" smtClean="0"/>
              <a:t>.</a:t>
            </a:r>
          </a:p>
          <a:p>
            <a:pPr marL="0" indent="0">
              <a:buNone/>
            </a:pPr>
            <a:endParaRPr lang="en-GB" sz="1600" dirty="0"/>
          </a:p>
          <a:p>
            <a:pPr marL="0" indent="0">
              <a:buNone/>
            </a:pPr>
            <a:r>
              <a:rPr lang="en-GB" sz="1600" dirty="0" smtClean="0"/>
              <a:t>We measure quality using the five Care Quality Commission domains. We want the care we provide to every person, every day, to be as good as it can be. We believe we will achieve this by focussing on the five domains: safe, effective, caring, responsible and well led, so </a:t>
            </a:r>
            <a:r>
              <a:rPr lang="en-GB" sz="1600" dirty="0"/>
              <a:t>that by our next </a:t>
            </a:r>
            <a:r>
              <a:rPr lang="en-GB" sz="1600" dirty="0" smtClean="0"/>
              <a:t>inspection we are delivering care that is judged as at least Good by the CQC. We will then build on this until every service is rated as Outstanding.</a:t>
            </a:r>
          </a:p>
          <a:p>
            <a:pPr marL="0" indent="0">
              <a:buNone/>
            </a:pPr>
            <a:r>
              <a:rPr lang="en-GB" sz="1600" dirty="0" smtClean="0"/>
              <a:t>  </a:t>
            </a:r>
          </a:p>
          <a:p>
            <a:pPr marL="0" indent="0">
              <a:buNone/>
            </a:pPr>
            <a:r>
              <a:rPr lang="en-GB" sz="1600" dirty="0" smtClean="0"/>
              <a:t>This ambition is one of our six organisational objectives. Our objectives are all interlinked and support each other, to deliver our vision - great healthcare from great people - for every patient, every day.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733256"/>
            <a:ext cx="76448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8144" y="6201308"/>
            <a:ext cx="1440160"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Susan </a:t>
            </a:r>
            <a:r>
              <a:rPr lang="en-GB" sz="1200" dirty="0" err="1">
                <a:latin typeface="Arial" panose="020B0604020202020204" pitchFamily="34" charset="0"/>
                <a:cs typeface="Arial" panose="020B0604020202020204" pitchFamily="34" charset="0"/>
              </a:rPr>
              <a:t>Acott</a:t>
            </a:r>
            <a:r>
              <a:rPr lang="en-GB" sz="1200" dirty="0">
                <a:latin typeface="Arial" panose="020B0604020202020204" pitchFamily="34" charset="0"/>
                <a:cs typeface="Arial" panose="020B0604020202020204" pitchFamily="34" charset="0"/>
              </a:rPr>
              <a:t> </a:t>
            </a:r>
          </a:p>
          <a:p>
            <a:r>
              <a:rPr lang="en-GB" sz="1200" dirty="0" smtClean="0">
                <a:latin typeface="Arial" panose="020B0604020202020204" pitchFamily="34" charset="0"/>
                <a:cs typeface="Arial" panose="020B0604020202020204" pitchFamily="34" charset="0"/>
              </a:rPr>
              <a:t>Chief Executive</a:t>
            </a:r>
          </a:p>
        </p:txBody>
      </p:sp>
    </p:spTree>
    <p:extLst>
      <p:ext uri="{BB962C8B-B14F-4D97-AF65-F5344CB8AC3E}">
        <p14:creationId xmlns:p14="http://schemas.microsoft.com/office/powerpoint/2010/main" val="245466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5343008"/>
              </p:ext>
            </p:extLst>
          </p:nvPr>
        </p:nvGraphicFramePr>
        <p:xfrm>
          <a:off x="251520" y="1196752"/>
          <a:ext cx="8424936" cy="4318000"/>
        </p:xfrm>
        <a:graphic>
          <a:graphicData uri="http://schemas.openxmlformats.org/drawingml/2006/table">
            <a:tbl>
              <a:tblPr bandRow="1">
                <a:tableStyleId>{5C22544A-7EE6-4342-B048-85BDC9FD1C3A}</a:tableStyleId>
              </a:tblPr>
              <a:tblGrid>
                <a:gridCol w="2880319"/>
                <a:gridCol w="2736305"/>
                <a:gridCol w="28083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latin typeface="Arial" panose="020B0604020202020204" pitchFamily="34" charset="0"/>
                          <a:cs typeface="Arial" panose="020B0604020202020204" pitchFamily="34" charset="0"/>
                        </a:rPr>
                        <a:t>How we define quality?</a:t>
                      </a:r>
                    </a:p>
                  </a:txBody>
                  <a:tcPr/>
                </a:tc>
                <a:tc>
                  <a:txBody>
                    <a:bodyPr/>
                    <a:lstStyle/>
                    <a:p>
                      <a:r>
                        <a:rPr lang="en-GB" sz="1100" b="1" dirty="0" smtClean="0">
                          <a:latin typeface="Arial" panose="020B0604020202020204" pitchFamily="34" charset="0"/>
                          <a:cs typeface="Arial" panose="020B0604020202020204" pitchFamily="34" charset="0"/>
                        </a:rPr>
                        <a:t>Why</a:t>
                      </a:r>
                      <a:r>
                        <a:rPr lang="en-GB" sz="1100" b="1" baseline="0" dirty="0" smtClean="0">
                          <a:latin typeface="Arial" panose="020B0604020202020204" pitchFamily="34" charset="0"/>
                          <a:cs typeface="Arial" panose="020B0604020202020204" pitchFamily="34" charset="0"/>
                        </a:rPr>
                        <a:t> </a:t>
                      </a:r>
                      <a:r>
                        <a:rPr lang="en-GB" sz="1100" b="1" dirty="0" smtClean="0">
                          <a:latin typeface="Arial" panose="020B0604020202020204" pitchFamily="34" charset="0"/>
                          <a:cs typeface="Arial" panose="020B0604020202020204" pitchFamily="34" charset="0"/>
                        </a:rPr>
                        <a:t>do we need a strategy?</a:t>
                      </a:r>
                      <a:endParaRPr lang="en-GB" sz="1100" b="1" dirty="0">
                        <a:latin typeface="Arial" panose="020B0604020202020204" pitchFamily="34" charset="0"/>
                        <a:cs typeface="Arial" panose="020B0604020202020204" pitchFamily="34" charset="0"/>
                      </a:endParaRPr>
                    </a:p>
                  </a:txBody>
                  <a:tcPr/>
                </a:tc>
                <a:tc>
                  <a:txBody>
                    <a:bodyPr/>
                    <a:lstStyle/>
                    <a:p>
                      <a:r>
                        <a:rPr lang="en-GB" sz="1100" b="1" dirty="0" smtClean="0">
                          <a:latin typeface="Arial" panose="020B0604020202020204" pitchFamily="34" charset="0"/>
                          <a:cs typeface="Arial" panose="020B0604020202020204" pitchFamily="34" charset="0"/>
                        </a:rPr>
                        <a:t>What is the strategic framework?</a:t>
                      </a:r>
                      <a:endParaRPr lang="en-GB" sz="1100" b="1" dirty="0">
                        <a:latin typeface="Arial" panose="020B0604020202020204" pitchFamily="34" charset="0"/>
                        <a:cs typeface="Arial" panose="020B0604020202020204" pitchFamily="34" charset="0"/>
                      </a:endParaRPr>
                    </a:p>
                  </a:txBody>
                  <a:tcPr/>
                </a:tc>
              </a:tr>
              <a:tr h="370840">
                <a:tc>
                  <a:txBody>
                    <a:bodyPr/>
                    <a:lstStyle/>
                    <a:p>
                      <a:r>
                        <a:rPr lang="en-GB" sz="1100" b="1" dirty="0" smtClean="0">
                          <a:latin typeface="Arial" panose="020B0604020202020204" pitchFamily="34" charset="0"/>
                          <a:cs typeface="Arial" panose="020B0604020202020204" pitchFamily="34" charset="0"/>
                        </a:rPr>
                        <a:t>Safe </a:t>
                      </a:r>
                      <a:r>
                        <a:rPr lang="en-GB" sz="1100" dirty="0" smtClean="0">
                          <a:latin typeface="Arial" panose="020B0604020202020204" pitchFamily="34" charset="0"/>
                          <a:cs typeface="Arial" panose="020B0604020202020204" pitchFamily="34" charset="0"/>
                        </a:rPr>
                        <a:t>– avoiding harm to patients from care that is intended to help them; </a:t>
                      </a:r>
                    </a:p>
                    <a:p>
                      <a:endParaRPr lang="en-GB" sz="11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Effective </a:t>
                      </a:r>
                      <a:r>
                        <a:rPr lang="en-GB" sz="1100" dirty="0" smtClean="0">
                          <a:latin typeface="Arial" panose="020B0604020202020204" pitchFamily="34" charset="0"/>
                          <a:cs typeface="Arial" panose="020B0604020202020204" pitchFamily="34" charset="0"/>
                        </a:rPr>
                        <a:t>– providing services based on research evidence knowledge of local context professional expertise and patients own knowledge of self; </a:t>
                      </a:r>
                    </a:p>
                    <a:p>
                      <a:endParaRPr lang="en-GB" sz="11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Person-centred </a:t>
                      </a:r>
                      <a:r>
                        <a:rPr lang="en-GB" sz="1100" dirty="0" smtClean="0">
                          <a:latin typeface="Arial" panose="020B0604020202020204" pitchFamily="34" charset="0"/>
                          <a:cs typeface="Arial" panose="020B0604020202020204" pitchFamily="34" charset="0"/>
                        </a:rPr>
                        <a:t>– providing care that is respectful, compassionate, and responsive to individual needs and values; in partnership with patients and carers to support their choices; </a:t>
                      </a:r>
                    </a:p>
                    <a:p>
                      <a:endParaRPr lang="en-GB" sz="11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Timely </a:t>
                      </a:r>
                      <a:r>
                        <a:rPr lang="en-GB" sz="1100" dirty="0" smtClean="0">
                          <a:latin typeface="Arial" panose="020B0604020202020204" pitchFamily="34" charset="0"/>
                          <a:cs typeface="Arial" panose="020B0604020202020204" pitchFamily="34" charset="0"/>
                        </a:rPr>
                        <a:t>– reducing waits and sometimes harmful delays; </a:t>
                      </a:r>
                    </a:p>
                    <a:p>
                      <a:endParaRPr lang="en-GB" sz="11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Efficient </a:t>
                      </a:r>
                      <a:r>
                        <a:rPr lang="en-GB" sz="1100" dirty="0" smtClean="0">
                          <a:latin typeface="Arial" panose="020B0604020202020204" pitchFamily="34" charset="0"/>
                          <a:cs typeface="Arial" panose="020B0604020202020204" pitchFamily="34" charset="0"/>
                        </a:rPr>
                        <a:t>– avoiding waste and un-necessary cost; </a:t>
                      </a:r>
                    </a:p>
                    <a:p>
                      <a:endParaRPr lang="en-GB" sz="1100" dirty="0" smtClean="0">
                        <a:latin typeface="Arial" panose="020B0604020202020204" pitchFamily="34" charset="0"/>
                        <a:cs typeface="Arial" panose="020B0604020202020204" pitchFamily="34" charset="0"/>
                      </a:endParaRPr>
                    </a:p>
                    <a:p>
                      <a:pPr marL="0" indent="0">
                        <a:buNone/>
                      </a:pPr>
                      <a:r>
                        <a:rPr lang="en-GB" sz="1100" b="1" dirty="0" smtClean="0">
                          <a:latin typeface="Arial" panose="020B0604020202020204" pitchFamily="34" charset="0"/>
                          <a:cs typeface="Arial" panose="020B0604020202020204" pitchFamily="34" charset="0"/>
                        </a:rPr>
                        <a:t>Equitable </a:t>
                      </a:r>
                      <a:r>
                        <a:rPr lang="en-GB" sz="1100" dirty="0" smtClean="0">
                          <a:latin typeface="Arial" panose="020B0604020202020204" pitchFamily="34" charset="0"/>
                          <a:cs typeface="Arial" panose="020B0604020202020204" pitchFamily="34" charset="0"/>
                        </a:rPr>
                        <a:t>– providing care that does not vary in quality because of a person’s characteristics or location.</a:t>
                      </a:r>
                    </a:p>
                  </a:txBody>
                  <a:tcPr/>
                </a:tc>
                <a:tc>
                  <a:txBody>
                    <a:bodyPr/>
                    <a:lstStyle/>
                    <a:p>
                      <a:r>
                        <a:rPr lang="en-GB" sz="1100" b="0" dirty="0" smtClean="0">
                          <a:latin typeface="Arial" panose="020B0604020202020204" pitchFamily="34" charset="0"/>
                          <a:cs typeface="Arial" panose="020B0604020202020204" pitchFamily="34" charset="0"/>
                        </a:rPr>
                        <a:t>Our strategy </a:t>
                      </a:r>
                      <a:r>
                        <a:rPr lang="en-GB" sz="1100" b="1" dirty="0" smtClean="0">
                          <a:latin typeface="Arial" panose="020B0604020202020204" pitchFamily="34" charset="0"/>
                          <a:cs typeface="Arial" panose="020B0604020202020204" pitchFamily="34" charset="0"/>
                        </a:rPr>
                        <a:t>supports </a:t>
                      </a:r>
                      <a:r>
                        <a:rPr lang="en-GB" sz="1100" dirty="0" smtClean="0">
                          <a:latin typeface="Arial" panose="020B0604020202020204" pitchFamily="34" charset="0"/>
                          <a:cs typeface="Arial" panose="020B0604020202020204" pitchFamily="34" charset="0"/>
                        </a:rPr>
                        <a:t>us to continually improve the services we provide for our patients and their families; and demonstrate how we will do this so we can be held</a:t>
                      </a:r>
                      <a:r>
                        <a:rPr lang="en-GB" sz="1100" baseline="0" dirty="0" smtClean="0">
                          <a:latin typeface="Arial" panose="020B0604020202020204" pitchFamily="34" charset="0"/>
                          <a:cs typeface="Arial" panose="020B0604020202020204" pitchFamily="34" charset="0"/>
                        </a:rPr>
                        <a:t> to account;</a:t>
                      </a:r>
                    </a:p>
                    <a:p>
                      <a:endParaRPr lang="en-GB" sz="1100" b="0" baseline="0" dirty="0" smtClean="0">
                        <a:latin typeface="Arial" panose="020B0604020202020204" pitchFamily="34" charset="0"/>
                        <a:cs typeface="Arial" panose="020B0604020202020204" pitchFamily="34" charset="0"/>
                      </a:endParaRPr>
                    </a:p>
                    <a:p>
                      <a:r>
                        <a:rPr lang="en-GB" sz="1100" b="0" dirty="0" smtClean="0">
                          <a:latin typeface="Arial" panose="020B0604020202020204" pitchFamily="34" charset="0"/>
                          <a:cs typeface="Arial" panose="020B0604020202020204" pitchFamily="34" charset="0"/>
                        </a:rPr>
                        <a:t>Our strategy aims to </a:t>
                      </a:r>
                      <a:r>
                        <a:rPr lang="en-GB" sz="1100" b="1" dirty="0" smtClean="0">
                          <a:latin typeface="Arial" panose="020B0604020202020204" pitchFamily="34" charset="0"/>
                          <a:cs typeface="Arial" panose="020B0604020202020204" pitchFamily="34" charset="0"/>
                        </a:rPr>
                        <a:t>make explicit </a:t>
                      </a:r>
                      <a:r>
                        <a:rPr lang="en-GB" sz="1100" dirty="0" smtClean="0">
                          <a:latin typeface="Arial" panose="020B0604020202020204" pitchFamily="34" charset="0"/>
                          <a:cs typeface="Arial" panose="020B0604020202020204" pitchFamily="34" charset="0"/>
                        </a:rPr>
                        <a:t>the quality improvements</a:t>
                      </a:r>
                      <a:r>
                        <a:rPr lang="en-GB" sz="1100" baseline="0" dirty="0" smtClean="0">
                          <a:latin typeface="Arial" panose="020B0604020202020204" pitchFamily="34" charset="0"/>
                          <a:cs typeface="Arial" panose="020B0604020202020204" pitchFamily="34" charset="0"/>
                        </a:rPr>
                        <a:t> we will make</a:t>
                      </a:r>
                      <a:r>
                        <a:rPr lang="en-GB" sz="1100" dirty="0" smtClean="0">
                          <a:latin typeface="Arial" panose="020B0604020202020204" pitchFamily="34" charset="0"/>
                          <a:cs typeface="Arial" panose="020B0604020202020204" pitchFamily="34" charset="0"/>
                        </a:rPr>
                        <a:t> over the next three years, how we are going to achieve those goals, and what needs to be in place to enable the goals to be achieved; </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The strategy</a:t>
                      </a:r>
                      <a:r>
                        <a:rPr lang="en-GB" sz="1100" baseline="0" dirty="0" smtClean="0">
                          <a:latin typeface="Arial" panose="020B0604020202020204" pitchFamily="34" charset="0"/>
                          <a:cs typeface="Arial" panose="020B0604020202020204" pitchFamily="34" charset="0"/>
                        </a:rPr>
                        <a:t> sets out how we will </a:t>
                      </a:r>
                      <a:r>
                        <a:rPr lang="en-GB" sz="1100" b="1" baseline="0" dirty="0" smtClean="0">
                          <a:latin typeface="Arial" panose="020B0604020202020204" pitchFamily="34" charset="0"/>
                          <a:cs typeface="Arial" panose="020B0604020202020204" pitchFamily="34" charset="0"/>
                        </a:rPr>
                        <a:t>monitor</a:t>
                      </a:r>
                      <a:r>
                        <a:rPr lang="en-GB" sz="1100" baseline="0" dirty="0" smtClean="0">
                          <a:latin typeface="Arial" panose="020B0604020202020204" pitchFamily="34" charset="0"/>
                          <a:cs typeface="Arial" panose="020B0604020202020204" pitchFamily="34" charset="0"/>
                        </a:rPr>
                        <a:t> the progress we are making and </a:t>
                      </a:r>
                      <a:r>
                        <a:rPr lang="en-GB" sz="1100" b="1" baseline="0" dirty="0" smtClean="0">
                          <a:latin typeface="Arial" panose="020B0604020202020204" pitchFamily="34" charset="0"/>
                          <a:cs typeface="Arial" panose="020B0604020202020204" pitchFamily="34" charset="0"/>
                        </a:rPr>
                        <a:t>measure</a:t>
                      </a:r>
                      <a:r>
                        <a:rPr lang="en-GB" sz="1100" baseline="0" dirty="0" smtClean="0">
                          <a:latin typeface="Arial" panose="020B0604020202020204" pitchFamily="34" charset="0"/>
                          <a:cs typeface="Arial" panose="020B0604020202020204" pitchFamily="34" charset="0"/>
                        </a:rPr>
                        <a:t> the effectiveness of the improvements we make;</a:t>
                      </a:r>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The strategy has been </a:t>
                      </a:r>
                      <a:r>
                        <a:rPr lang="en-GB" sz="1100" b="1" dirty="0" smtClean="0">
                          <a:latin typeface="Arial" panose="020B0604020202020204" pitchFamily="34" charset="0"/>
                          <a:cs typeface="Arial" panose="020B0604020202020204" pitchFamily="34" charset="0"/>
                        </a:rPr>
                        <a:t>informed </a:t>
                      </a:r>
                      <a:r>
                        <a:rPr lang="en-GB" sz="1100" dirty="0" smtClean="0">
                          <a:latin typeface="Arial" panose="020B0604020202020204" pitchFamily="34" charset="0"/>
                          <a:cs typeface="Arial" panose="020B0604020202020204" pitchFamily="34" charset="0"/>
                        </a:rPr>
                        <a:t>through listening to patients, staff, partners and stakeholders and feedback</a:t>
                      </a:r>
                      <a:r>
                        <a:rPr lang="en-GB" sz="1100" baseline="0" dirty="0" smtClean="0">
                          <a:latin typeface="Arial" panose="020B0604020202020204" pitchFamily="34" charset="0"/>
                          <a:cs typeface="Arial" panose="020B0604020202020204" pitchFamily="34" charset="0"/>
                        </a:rPr>
                        <a:t> gathered including from patient and staff surveys.</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txBody>
                  <a:tcPr/>
                </a:tc>
                <a:tc>
                  <a:txBody>
                    <a:bodyPr/>
                    <a:lstStyle/>
                    <a:p>
                      <a:r>
                        <a:rPr lang="en-GB" sz="1100" b="0" i="0" u="none" strike="noStrike" baseline="0" dirty="0" smtClean="0">
                          <a:latin typeface="Arial"/>
                        </a:rPr>
                        <a:t>Our strategy reflects the priorities of the </a:t>
                      </a:r>
                      <a:r>
                        <a:rPr lang="en-GB" sz="1100" b="1" i="0" u="none" strike="noStrike" baseline="0" dirty="0" smtClean="0">
                          <a:latin typeface="Arial"/>
                        </a:rPr>
                        <a:t>NHS long-term plan</a:t>
                      </a:r>
                      <a:r>
                        <a:rPr lang="en-GB" sz="1100" b="0" i="0" u="none" strike="noStrike" baseline="0" dirty="0" smtClean="0">
                          <a:latin typeface="Arial"/>
                        </a:rPr>
                        <a:t>, the importance of integration of services and partnership working;</a:t>
                      </a:r>
                    </a:p>
                    <a:p>
                      <a:endParaRPr lang="en-GB" sz="1100" b="0" i="0" u="none" strike="noStrike" baseline="0" dirty="0" smtClean="0">
                        <a:latin typeface="Arial"/>
                      </a:endParaRPr>
                    </a:p>
                    <a:p>
                      <a:r>
                        <a:rPr lang="en-GB" sz="1100" b="0" i="0" u="none" strike="noStrike" baseline="0" dirty="0" smtClean="0">
                          <a:latin typeface="Arial"/>
                        </a:rPr>
                        <a:t>The strategy and our priorities reflect the needs of our communities and the priorities of the </a:t>
                      </a:r>
                      <a:r>
                        <a:rPr lang="en-GB" sz="1100" b="1" i="0" u="none" strike="noStrike" baseline="0" dirty="0" smtClean="0">
                          <a:latin typeface="Arial"/>
                        </a:rPr>
                        <a:t>integrated care system </a:t>
                      </a:r>
                      <a:r>
                        <a:rPr lang="en-GB" sz="1100" b="0" i="0" u="none" strike="noStrike" baseline="0" dirty="0" smtClean="0">
                          <a:latin typeface="Arial"/>
                        </a:rPr>
                        <a:t>and local partnership;</a:t>
                      </a:r>
                    </a:p>
                    <a:p>
                      <a:endParaRPr lang="en-GB" sz="1100" b="0" i="0" u="none" strike="noStrike" baseline="0" dirty="0" smtClean="0">
                        <a:latin typeface="Arial"/>
                      </a:endParaRPr>
                    </a:p>
                    <a:p>
                      <a:r>
                        <a:rPr lang="en-GB" sz="1100" b="0" i="0" u="none" strike="noStrike" baseline="0" dirty="0" smtClean="0">
                          <a:latin typeface="Arial"/>
                        </a:rPr>
                        <a:t>The strategy is based on </a:t>
                      </a:r>
                      <a:r>
                        <a:rPr lang="en-GB" sz="1100" b="1" i="0" u="none" strike="noStrike" baseline="0" dirty="0" smtClean="0">
                          <a:latin typeface="Arial"/>
                        </a:rPr>
                        <a:t>national guidance</a:t>
                      </a:r>
                      <a:r>
                        <a:rPr lang="en-GB" sz="1100" b="0" i="0" u="none" strike="noStrike" baseline="0" dirty="0" smtClean="0">
                          <a:latin typeface="Arial"/>
                        </a:rPr>
                        <a:t> and </a:t>
                      </a:r>
                      <a:r>
                        <a:rPr lang="en-GB" sz="1100" b="1" i="0" u="none" strike="noStrike" baseline="0" dirty="0" smtClean="0">
                          <a:latin typeface="Arial"/>
                        </a:rPr>
                        <a:t>best practice</a:t>
                      </a:r>
                      <a:r>
                        <a:rPr lang="en-GB" sz="1100" b="0" i="0" u="none" strike="noStrike" baseline="0" dirty="0" smtClean="0">
                          <a:latin typeface="Arial"/>
                        </a:rPr>
                        <a:t>, and uses the </a:t>
                      </a:r>
                      <a:r>
                        <a:rPr lang="en-GB" sz="1100" b="1" i="0" u="none" strike="noStrike" baseline="0" dirty="0" smtClean="0">
                          <a:latin typeface="Arial"/>
                        </a:rPr>
                        <a:t>CQC domains </a:t>
                      </a:r>
                      <a:r>
                        <a:rPr lang="en-GB" sz="1100" b="0" i="0" u="none" strike="noStrike" baseline="0" dirty="0" smtClean="0">
                          <a:latin typeface="Arial"/>
                        </a:rPr>
                        <a:t>to measure quality;</a:t>
                      </a:r>
                    </a:p>
                    <a:p>
                      <a:endParaRPr lang="en-GB" sz="1100" b="0" i="0" u="none" strike="noStrike" baseline="0" dirty="0" smtClean="0">
                        <a:latin typeface="Arial"/>
                      </a:endParaRPr>
                    </a:p>
                    <a:p>
                      <a:r>
                        <a:rPr lang="en-GB" sz="1100" b="0" i="0" u="none" strike="noStrike" baseline="0" dirty="0" smtClean="0">
                          <a:latin typeface="Arial"/>
                        </a:rPr>
                        <a:t>Our strategy recognises the importance of having </a:t>
                      </a:r>
                      <a:r>
                        <a:rPr lang="en-GB" sz="1100" b="1" i="0" u="none" strike="noStrike" baseline="0" dirty="0" smtClean="0">
                          <a:latin typeface="Arial"/>
                        </a:rPr>
                        <a:t>good governance </a:t>
                      </a:r>
                      <a:r>
                        <a:rPr lang="en-GB" sz="1100" b="0" i="0" u="none" strike="noStrike" baseline="0" dirty="0" smtClean="0">
                          <a:latin typeface="Arial"/>
                        </a:rPr>
                        <a:t>structures and processes which enable us to provide assurances from ward, department and team to the Board;</a:t>
                      </a:r>
                    </a:p>
                    <a:p>
                      <a:endParaRPr lang="en-GB" sz="1100" b="0" i="0" u="none" strike="noStrike" baseline="0" dirty="0" smtClean="0">
                        <a:latin typeface="Arial"/>
                      </a:endParaRPr>
                    </a:p>
                    <a:p>
                      <a:r>
                        <a:rPr lang="en-GB" sz="1100" b="0" i="0" u="none" strike="noStrike" baseline="0" dirty="0" smtClean="0">
                          <a:latin typeface="Arial"/>
                        </a:rPr>
                        <a:t>It </a:t>
                      </a:r>
                      <a:r>
                        <a:rPr lang="en-GB" sz="1100" b="1" i="0" u="none" strike="noStrike" baseline="0" dirty="0" smtClean="0">
                          <a:latin typeface="Arial"/>
                        </a:rPr>
                        <a:t>reflects</a:t>
                      </a:r>
                      <a:r>
                        <a:rPr lang="en-GB" sz="1100" b="0" i="0" u="none" strike="noStrike" baseline="0" dirty="0" smtClean="0">
                          <a:latin typeface="Arial"/>
                        </a:rPr>
                        <a:t> our values and recognises the importance of culture.</a:t>
                      </a:r>
                    </a:p>
                  </a:txBody>
                  <a:tcPr/>
                </a:tc>
              </a:tr>
            </a:tbl>
          </a:graphicData>
        </a:graphic>
      </p:graphicFrame>
      <p:sp>
        <p:nvSpPr>
          <p:cNvPr id="2" name="Title 1"/>
          <p:cNvSpPr>
            <a:spLocks noGrp="1"/>
          </p:cNvSpPr>
          <p:nvPr>
            <p:ph type="title"/>
          </p:nvPr>
        </p:nvSpPr>
        <p:spPr>
          <a:xfrm>
            <a:off x="251520" y="152503"/>
            <a:ext cx="7128792" cy="1143000"/>
          </a:xfrm>
        </p:spPr>
        <p:txBody>
          <a:bodyPr>
            <a:normAutofit/>
          </a:bodyPr>
          <a:lstStyle/>
          <a:p>
            <a:pPr algn="l"/>
            <a:r>
              <a:rPr lang="en-GB" sz="3000" b="1" dirty="0" smtClean="0"/>
              <a:t>Definition and context of our strategy</a:t>
            </a:r>
            <a:endParaRPr lang="en-GB" sz="3000" b="1" dirty="0"/>
          </a:p>
        </p:txBody>
      </p:sp>
      <p:sp>
        <p:nvSpPr>
          <p:cNvPr id="3" name="Content Placeholder 2"/>
          <p:cNvSpPr>
            <a:spLocks noGrp="1"/>
          </p:cNvSpPr>
          <p:nvPr>
            <p:ph idx="1"/>
          </p:nvPr>
        </p:nvSpPr>
        <p:spPr>
          <a:xfrm>
            <a:off x="251520" y="1196752"/>
            <a:ext cx="8640960" cy="4663427"/>
          </a:xfrm>
        </p:spPr>
        <p:txBody>
          <a:bodyPr>
            <a:normAutofit/>
          </a:bodyPr>
          <a:lstStyle/>
          <a:p>
            <a:endParaRPr lang="en-GB" sz="1200" dirty="0"/>
          </a:p>
          <a:p>
            <a:endParaRPr lang="en-GB" sz="1200" dirty="0"/>
          </a:p>
        </p:txBody>
      </p:sp>
    </p:spTree>
    <p:extLst>
      <p:ext uri="{BB962C8B-B14F-4D97-AF65-F5344CB8AC3E}">
        <p14:creationId xmlns:p14="http://schemas.microsoft.com/office/powerpoint/2010/main" val="264494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715"/>
            <a:ext cx="8229600" cy="1143000"/>
          </a:xfrm>
        </p:spPr>
        <p:txBody>
          <a:bodyPr>
            <a:normAutofit/>
          </a:bodyPr>
          <a:lstStyle/>
          <a:p>
            <a:pPr algn="l"/>
            <a:r>
              <a:rPr lang="en-GB" sz="3000" b="1" dirty="0"/>
              <a:t>Quality at the heart of our objectives</a:t>
            </a:r>
          </a:p>
        </p:txBody>
      </p:sp>
      <p:sp>
        <p:nvSpPr>
          <p:cNvPr id="4" name="TextBox 3"/>
          <p:cNvSpPr txBox="1"/>
          <p:nvPr/>
        </p:nvSpPr>
        <p:spPr>
          <a:xfrm>
            <a:off x="179512" y="836712"/>
            <a:ext cx="8712968" cy="2846933"/>
          </a:xfrm>
          <a:prstGeom prst="rect">
            <a:avLst/>
          </a:prstGeom>
          <a:noFill/>
        </p:spPr>
        <p:txBody>
          <a:bodyPr wrap="square" rtlCol="0">
            <a:spAutoFit/>
          </a:bodyPr>
          <a:lstStyle/>
          <a:p>
            <a:endParaRPr lang="en-GB" sz="1400" dirty="0" smtClean="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vision to be a leading provider of acute healthcare services </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'Great Healthcare from Great People‘ will be delivered through our six strategic </a:t>
            </a:r>
            <a:r>
              <a:rPr lang="en-GB" sz="1100" dirty="0" smtClean="0">
                <a:latin typeface="Arial" panose="020B0604020202020204" pitchFamily="34" charset="0"/>
                <a:cs typeface="Arial" panose="020B0604020202020204" pitchFamily="34" charset="0"/>
              </a:rPr>
              <a:t>priorities  2019-22 (Appendix 1). They will drive </a:t>
            </a:r>
            <a:r>
              <a:rPr lang="en-GB" sz="1100" dirty="0">
                <a:latin typeface="Arial" panose="020B0604020202020204" pitchFamily="34" charset="0"/>
                <a:cs typeface="Arial" panose="020B0604020202020204" pitchFamily="34" charset="0"/>
              </a:rPr>
              <a:t>performance, particularly in the key access standards; </a:t>
            </a:r>
            <a:r>
              <a:rPr lang="en-GB" sz="1100" dirty="0" smtClean="0">
                <a:latin typeface="Arial" panose="020B0604020202020204" pitchFamily="34" charset="0"/>
                <a:cs typeface="Arial" panose="020B0604020202020204" pitchFamily="34" charset="0"/>
              </a:rPr>
              <a:t>make </a:t>
            </a:r>
            <a:r>
              <a:rPr lang="en-GB" sz="1100" dirty="0">
                <a:latin typeface="Arial" panose="020B0604020202020204" pitchFamily="34" charset="0"/>
                <a:cs typeface="Arial" panose="020B0604020202020204" pitchFamily="34" charset="0"/>
              </a:rPr>
              <a:t>the Trust a great place to work; deliver a more sustainable future for our </a:t>
            </a:r>
            <a:r>
              <a:rPr lang="en-GB" sz="1100" dirty="0" smtClean="0">
                <a:latin typeface="Arial" panose="020B0604020202020204" pitchFamily="34" charset="0"/>
                <a:cs typeface="Arial" panose="020B0604020202020204" pitchFamily="34" charset="0"/>
              </a:rPr>
              <a:t>services; develop </a:t>
            </a:r>
            <a:r>
              <a:rPr lang="en-GB" sz="1100" dirty="0">
                <a:latin typeface="Arial" panose="020B0604020202020204" pitchFamily="34" charset="0"/>
                <a:cs typeface="Arial" panose="020B0604020202020204" pitchFamily="34" charset="0"/>
              </a:rPr>
              <a:t>our staff and </a:t>
            </a:r>
            <a:r>
              <a:rPr lang="en-GB" sz="1100" dirty="0" smtClean="0">
                <a:latin typeface="Arial" panose="020B0604020202020204" pitchFamily="34" charset="0"/>
                <a:cs typeface="Arial" panose="020B0604020202020204" pitchFamily="34" charset="0"/>
              </a:rPr>
              <a:t>teams and finally, improve </a:t>
            </a:r>
            <a:r>
              <a:rPr lang="en-GB" sz="1100" dirty="0">
                <a:latin typeface="Arial" panose="020B0604020202020204" pitchFamily="34" charset="0"/>
                <a:cs typeface="Arial" panose="020B0604020202020204" pitchFamily="34" charset="0"/>
              </a:rPr>
              <a:t>our </a:t>
            </a:r>
            <a:r>
              <a:rPr lang="en-GB" sz="1100" dirty="0" smtClean="0">
                <a:latin typeface="Arial" panose="020B0604020202020204" pitchFamily="34" charset="0"/>
                <a:cs typeface="Arial" panose="020B0604020202020204" pitchFamily="34" charset="0"/>
              </a:rPr>
              <a:t>finances. Each strategic objective has a number of measures of success. However , these are not the only Trust indicators of quality.  </a:t>
            </a:r>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Quality Strategy supports all of our objectives but </a:t>
            </a:r>
            <a:r>
              <a:rPr lang="en-GB" sz="1100" dirty="0" smtClean="0">
                <a:latin typeface="Arial" panose="020B0604020202020204" pitchFamily="34" charset="0"/>
                <a:cs typeface="Arial" panose="020B0604020202020204" pitchFamily="34" charset="0"/>
              </a:rPr>
              <a:t>particularly focuses on the first </a:t>
            </a:r>
            <a:r>
              <a:rPr lang="en-GB" sz="1100" dirty="0">
                <a:latin typeface="Arial" panose="020B0604020202020204" pitchFamily="34" charset="0"/>
                <a:cs typeface="Arial" panose="020B0604020202020204" pitchFamily="34" charset="0"/>
              </a:rPr>
              <a:t>and </a:t>
            </a:r>
            <a:r>
              <a:rPr lang="en-GB" sz="1100" dirty="0" smtClean="0">
                <a:latin typeface="Arial" panose="020B0604020202020204" pitchFamily="34" charset="0"/>
                <a:cs typeface="Arial" panose="020B0604020202020204" pitchFamily="34" charset="0"/>
              </a:rPr>
              <a:t>foremost, </a:t>
            </a:r>
            <a:r>
              <a:rPr lang="en-GB" sz="1100" dirty="0">
                <a:latin typeface="Arial" panose="020B0604020202020204" pitchFamily="34" charset="0"/>
                <a:cs typeface="Arial" panose="020B0604020202020204" pitchFamily="34" charset="0"/>
              </a:rPr>
              <a:t>Getting to Good, </a:t>
            </a:r>
            <a:r>
              <a:rPr lang="en-GB" sz="1100" dirty="0" smtClean="0">
                <a:latin typeface="Arial" panose="020B0604020202020204" pitchFamily="34" charset="0"/>
                <a:cs typeface="Arial" panose="020B0604020202020204" pitchFamily="34" charset="0"/>
              </a:rPr>
              <a:t>which drives </a:t>
            </a:r>
            <a:r>
              <a:rPr lang="en-GB" sz="1100" dirty="0">
                <a:latin typeface="Arial" panose="020B0604020202020204" pitchFamily="34" charset="0"/>
                <a:cs typeface="Arial" panose="020B0604020202020204" pitchFamily="34" charset="0"/>
              </a:rPr>
              <a:t>improvements to quality and safety of care and patient </a:t>
            </a:r>
            <a:r>
              <a:rPr lang="en-GB" sz="1100" dirty="0" smtClean="0">
                <a:latin typeface="Arial" panose="020B0604020202020204" pitchFamily="34" charset="0"/>
                <a:cs typeface="Arial" panose="020B0604020202020204" pitchFamily="34" charset="0"/>
              </a:rPr>
              <a:t>experience, measured through a </a:t>
            </a:r>
            <a:r>
              <a:rPr lang="en-GB" sz="1100" dirty="0">
                <a:latin typeface="Arial" panose="020B0604020202020204" pitchFamily="34" charset="0"/>
                <a:cs typeface="Arial" panose="020B0604020202020204" pitchFamily="34" charset="0"/>
              </a:rPr>
              <a:t>Good and then Outstanding CQC </a:t>
            </a:r>
            <a:r>
              <a:rPr lang="en-GB" sz="1100" dirty="0" smtClean="0">
                <a:latin typeface="Arial" panose="020B0604020202020204" pitchFamily="34" charset="0"/>
                <a:cs typeface="Arial" panose="020B0604020202020204" pitchFamily="34" charset="0"/>
              </a:rPr>
              <a:t>rating.</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Our objectives are delivered through interlinking </a:t>
            </a:r>
            <a:r>
              <a:rPr lang="en-GB" sz="1100" dirty="0" smtClean="0">
                <a:latin typeface="Arial" panose="020B0604020202020204" pitchFamily="34" charset="0"/>
                <a:cs typeface="Arial" panose="020B0604020202020204" pitchFamily="34" charset="0"/>
              </a:rPr>
              <a:t>strategies, </a:t>
            </a:r>
            <a:r>
              <a:rPr lang="en-GB" sz="1100" dirty="0">
                <a:latin typeface="Arial" panose="020B0604020202020204" pitchFamily="34" charset="0"/>
                <a:cs typeface="Arial" panose="020B0604020202020204" pitchFamily="34" charset="0"/>
              </a:rPr>
              <a:t>many of which have a direct influence on our patients` experiences of the care they receive. For example there is a well established link between staff experience and patient </a:t>
            </a:r>
            <a:r>
              <a:rPr lang="en-GB" sz="1100" dirty="0" smtClean="0">
                <a:latin typeface="Arial" panose="020B0604020202020204" pitchFamily="34" charset="0"/>
                <a:cs typeface="Arial" panose="020B0604020202020204" pitchFamily="34" charset="0"/>
              </a:rPr>
              <a:t>experience; patients have </a:t>
            </a:r>
            <a:r>
              <a:rPr lang="en-GB" sz="1100" dirty="0">
                <a:latin typeface="Arial" panose="020B0604020202020204" pitchFamily="34" charset="0"/>
                <a:cs typeface="Arial" panose="020B0604020202020204" pitchFamily="34" charset="0"/>
              </a:rPr>
              <a:t>told us that access and waiting times </a:t>
            </a:r>
            <a:r>
              <a:rPr lang="en-GB" sz="1100" dirty="0" smtClean="0">
                <a:latin typeface="Arial" panose="020B0604020202020204" pitchFamily="34" charset="0"/>
                <a:cs typeface="Arial" panose="020B0604020202020204" pitchFamily="34" charset="0"/>
              </a:rPr>
              <a:t>significantly impact on </a:t>
            </a:r>
            <a:r>
              <a:rPr lang="en-GB" sz="1100" dirty="0">
                <a:latin typeface="Arial" panose="020B0604020202020204" pitchFamily="34" charset="0"/>
                <a:cs typeface="Arial" panose="020B0604020202020204" pitchFamily="34" charset="0"/>
              </a:rPr>
              <a:t>their overall </a:t>
            </a:r>
            <a:r>
              <a:rPr lang="en-GB" sz="1100" dirty="0" smtClean="0">
                <a:latin typeface="Arial" panose="020B0604020202020204" pitchFamily="34" charset="0"/>
                <a:cs typeface="Arial" panose="020B0604020202020204" pitchFamily="34" charset="0"/>
              </a:rPr>
              <a:t>experience and evidence links </a:t>
            </a:r>
            <a:r>
              <a:rPr lang="en-GB" sz="1100" dirty="0">
                <a:latin typeface="Arial" panose="020B0604020202020204" pitchFamily="34" charset="0"/>
                <a:cs typeface="Arial" panose="020B0604020202020204" pitchFamily="34" charset="0"/>
              </a:rPr>
              <a:t>access and waiting times to patient safety and clinical </a:t>
            </a:r>
            <a:r>
              <a:rPr lang="en-GB" sz="1100" dirty="0" smtClean="0">
                <a:latin typeface="Arial" panose="020B0604020202020204" pitchFamily="34" charset="0"/>
                <a:cs typeface="Arial" panose="020B0604020202020204" pitchFamily="34" charset="0"/>
              </a:rPr>
              <a:t>effectiveness.</a:t>
            </a:r>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77"/>
          <a:stretch/>
        </p:blipFill>
        <p:spPr bwMode="auto">
          <a:xfrm>
            <a:off x="1475656" y="3130039"/>
            <a:ext cx="5904656" cy="281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327460692"/>
              </p:ext>
            </p:extLst>
          </p:nvPr>
        </p:nvGraphicFramePr>
        <p:xfrm>
          <a:off x="611561" y="5976704"/>
          <a:ext cx="6984776" cy="548640"/>
        </p:xfrm>
        <a:graphic>
          <a:graphicData uri="http://schemas.openxmlformats.org/drawingml/2006/table">
            <a:tbl>
              <a:tblPr>
                <a:tableStyleId>{5C22544A-7EE6-4342-B048-85BDC9FD1C3A}</a:tableStyleId>
              </a:tblPr>
              <a:tblGrid>
                <a:gridCol w="6984776"/>
              </a:tblGrid>
              <a:tr h="228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2C6"/>
                          </a:solidFill>
                          <a:latin typeface="Arial" panose="020B0604020202020204" pitchFamily="34" charset="0"/>
                          <a:ea typeface="+mj-ea"/>
                          <a:cs typeface="Arial" panose="020B0604020202020204" pitchFamily="34" charset="0"/>
                        </a:rPr>
                        <a:t>Quality Strategy       Clinical Strategy       Workforce Strategy     People Strategy      IT</a:t>
                      </a:r>
                      <a:r>
                        <a:rPr lang="en-GB" sz="1200" b="1" kern="1200" baseline="0" dirty="0" smtClean="0">
                          <a:solidFill>
                            <a:srgbClr val="0072C6"/>
                          </a:solidFill>
                          <a:latin typeface="Arial" panose="020B0604020202020204" pitchFamily="34" charset="0"/>
                          <a:ea typeface="+mj-ea"/>
                          <a:cs typeface="Arial" panose="020B0604020202020204" pitchFamily="34" charset="0"/>
                        </a:rPr>
                        <a:t> Strategy</a:t>
                      </a:r>
                      <a:endParaRPr lang="en-GB" sz="1200" b="1" kern="1200" dirty="0" smtClean="0">
                        <a:solidFill>
                          <a:srgbClr val="0072C6"/>
                        </a:solidFill>
                        <a:latin typeface="Arial" panose="020B0604020202020204" pitchFamily="34" charset="0"/>
                        <a:ea typeface="+mj-ea"/>
                        <a:cs typeface="Arial" panose="020B0604020202020204" pitchFamily="34" charset="0"/>
                      </a:endParaRPr>
                    </a:p>
                  </a:txBody>
                  <a:tcPr/>
                </a:tc>
              </a:tr>
              <a:tr h="228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rgbClr val="0072C6"/>
                          </a:solidFill>
                          <a:latin typeface="Arial" panose="020B0604020202020204" pitchFamily="34" charset="0"/>
                          <a:ea typeface="+mj-ea"/>
                          <a:cs typeface="Arial" panose="020B0604020202020204" pitchFamily="34" charset="0"/>
                        </a:rPr>
                        <a:t>Operational Plan         Research</a:t>
                      </a:r>
                      <a:r>
                        <a:rPr lang="en-GB" sz="1200" b="1" kern="1200" baseline="0" dirty="0" smtClean="0">
                          <a:solidFill>
                            <a:srgbClr val="0072C6"/>
                          </a:solidFill>
                          <a:latin typeface="Arial" panose="020B0604020202020204" pitchFamily="34" charset="0"/>
                          <a:ea typeface="+mj-ea"/>
                          <a:cs typeface="Arial" panose="020B0604020202020204" pitchFamily="34" charset="0"/>
                        </a:rPr>
                        <a:t> and Innovation           Communications and Engagement</a:t>
                      </a:r>
                      <a:endParaRPr lang="en-GB" sz="1200" b="1" kern="1200" dirty="0" smtClean="0">
                        <a:solidFill>
                          <a:srgbClr val="0072C6"/>
                        </a:solidFill>
                        <a:latin typeface="Arial" panose="020B0604020202020204" pitchFamily="34" charset="0"/>
                        <a:ea typeface="+mj-ea"/>
                        <a:cs typeface="Arial" panose="020B0604020202020204" pitchFamily="34" charset="0"/>
                      </a:endParaRPr>
                    </a:p>
                  </a:txBody>
                  <a:tcPr/>
                </a:tc>
              </a:tr>
            </a:tbl>
          </a:graphicData>
        </a:graphic>
      </p:graphicFrame>
    </p:spTree>
    <p:extLst>
      <p:ext uri="{BB962C8B-B14F-4D97-AF65-F5344CB8AC3E}">
        <p14:creationId xmlns:p14="http://schemas.microsoft.com/office/powerpoint/2010/main" val="45728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008112"/>
          </a:xfrm>
        </p:spPr>
        <p:txBody>
          <a:bodyPr>
            <a:normAutofit/>
          </a:bodyPr>
          <a:lstStyle/>
          <a:p>
            <a:pPr algn="l"/>
            <a:r>
              <a:rPr lang="en-GB" sz="3000" b="1" dirty="0" smtClean="0"/>
              <a:t>How we measure and deliver quality</a:t>
            </a:r>
            <a:endParaRPr lang="en-GB" sz="3000" b="1" dirty="0">
              <a:solidFill>
                <a:srgbClr val="FF0000"/>
              </a:solidFill>
            </a:endParaRPr>
          </a:p>
        </p:txBody>
      </p:sp>
      <p:sp>
        <p:nvSpPr>
          <p:cNvPr id="3" name="Content Placeholder 2"/>
          <p:cNvSpPr>
            <a:spLocks noGrp="1"/>
          </p:cNvSpPr>
          <p:nvPr>
            <p:ph idx="1"/>
          </p:nvPr>
        </p:nvSpPr>
        <p:spPr>
          <a:xfrm>
            <a:off x="251520" y="1340768"/>
            <a:ext cx="8496944" cy="675456"/>
          </a:xfrm>
        </p:spPr>
        <p:txBody>
          <a:bodyPr>
            <a:noAutofit/>
          </a:bodyPr>
          <a:lstStyle/>
          <a:p>
            <a:pPr marL="0" indent="0">
              <a:buNone/>
            </a:pPr>
            <a:r>
              <a:rPr lang="en-GB" sz="1100" dirty="0"/>
              <a:t>We </a:t>
            </a:r>
            <a:r>
              <a:rPr lang="en-GB" sz="1100" b="1" dirty="0"/>
              <a:t>measure quality </a:t>
            </a:r>
            <a:r>
              <a:rPr lang="en-GB" sz="1100" dirty="0"/>
              <a:t>using the five Care Quality Commission </a:t>
            </a:r>
            <a:r>
              <a:rPr lang="en-GB" sz="1100" dirty="0" smtClean="0"/>
              <a:t>domains: </a:t>
            </a:r>
            <a:r>
              <a:rPr lang="en-GB" sz="1100" dirty="0"/>
              <a:t>safe, effective, caring, responsible and well </a:t>
            </a:r>
            <a:r>
              <a:rPr lang="en-GB" sz="1100" dirty="0" smtClean="0"/>
              <a:t>led. Our ambition is to be delivering, by </a:t>
            </a:r>
            <a:r>
              <a:rPr lang="en-GB" sz="1100" dirty="0"/>
              <a:t>our next </a:t>
            </a:r>
            <a:r>
              <a:rPr lang="en-GB" sz="1100" dirty="0" smtClean="0"/>
              <a:t>inspection, </a:t>
            </a:r>
            <a:r>
              <a:rPr lang="en-GB" sz="1100" dirty="0"/>
              <a:t>care that is judged as at least Good by the CQC. We will then build on this until every service is rated as Outstanding</a:t>
            </a:r>
            <a:r>
              <a:rPr lang="en-GB" sz="1100" dirty="0" smtClean="0"/>
              <a:t>.</a:t>
            </a:r>
          </a:p>
          <a:p>
            <a:pPr marL="0" indent="0">
              <a:buNone/>
            </a:pPr>
            <a:endParaRPr lang="en-GB" sz="1100" dirty="0"/>
          </a:p>
          <a:p>
            <a:pPr marL="0" indent="0">
              <a:buNone/>
            </a:pPr>
            <a:endParaRPr lang="en-GB" sz="1100" dirty="0" smtClean="0"/>
          </a:p>
          <a:p>
            <a:pPr marL="0" indent="0">
              <a:buNone/>
            </a:pPr>
            <a:endParaRPr lang="en-GB" sz="1100" dirty="0"/>
          </a:p>
          <a:p>
            <a:pPr marL="0" indent="0">
              <a:buNone/>
            </a:pPr>
            <a:endParaRPr lang="en-GB" sz="1100" dirty="0" smtClean="0"/>
          </a:p>
          <a:p>
            <a:pPr marL="0" indent="0">
              <a:buNone/>
            </a:pPr>
            <a:endParaRPr lang="en-GB" sz="1100" dirty="0"/>
          </a:p>
          <a:p>
            <a:pPr marL="0" indent="0">
              <a:buNone/>
            </a:pPr>
            <a:endParaRPr lang="en-GB" sz="1100" dirty="0" smtClean="0"/>
          </a:p>
          <a:p>
            <a:pPr marL="0" indent="0">
              <a:buNone/>
            </a:pPr>
            <a:endParaRPr lang="en-GB" sz="1100" b="1" dirty="0" smtClean="0"/>
          </a:p>
          <a:p>
            <a:pPr marL="0" indent="0">
              <a:buNone/>
            </a:pPr>
            <a:endParaRPr lang="en-GB" sz="1100" b="1" dirty="0"/>
          </a:p>
          <a:p>
            <a:pPr marL="0" indent="0">
              <a:buNone/>
            </a:pPr>
            <a:endParaRPr lang="en-GB" sz="1100" b="1" dirty="0" smtClean="0"/>
          </a:p>
          <a:p>
            <a:pPr marL="0" indent="0">
              <a:buNone/>
            </a:pPr>
            <a:endParaRPr lang="en-GB" sz="1100" b="1" dirty="0"/>
          </a:p>
          <a:p>
            <a:pPr marL="0" indent="0">
              <a:buNone/>
            </a:pPr>
            <a:endParaRPr lang="en-GB" sz="1100" b="1" dirty="0" smtClean="0"/>
          </a:p>
          <a:p>
            <a:pPr marL="0" indent="0">
              <a:buNone/>
            </a:pPr>
            <a:endParaRPr lang="en-GB" sz="1100" dirty="0"/>
          </a:p>
          <a:p>
            <a:pPr marL="0" indent="0">
              <a:buNone/>
            </a:pPr>
            <a:endParaRPr lang="en-GB" sz="1100" dirty="0" smtClean="0"/>
          </a:p>
          <a:p>
            <a:pPr marL="0" indent="0">
              <a:buNone/>
            </a:pPr>
            <a:endParaRPr lang="en-GB" sz="1100" dirty="0"/>
          </a:p>
          <a:p>
            <a:pPr marL="0" indent="0">
              <a:buNone/>
            </a:pPr>
            <a:endParaRPr lang="en-GB" sz="1100" dirty="0" smtClean="0"/>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smtClean="0"/>
          </a:p>
          <a:p>
            <a:pPr marL="0" indent="0">
              <a:buNone/>
            </a:pPr>
            <a:endParaRPr lang="en-GB" sz="1100" dirty="0" smtClean="0"/>
          </a:p>
          <a:p>
            <a:pPr marL="0" indent="0">
              <a:buNone/>
            </a:pPr>
            <a:endParaRPr lang="en-GB" sz="1100" dirty="0"/>
          </a:p>
          <a:p>
            <a:pPr marL="0" indent="0">
              <a:buNone/>
            </a:pPr>
            <a:endParaRPr lang="en-GB" sz="1100" dirty="0"/>
          </a:p>
        </p:txBody>
      </p:sp>
      <p:pic>
        <p:nvPicPr>
          <p:cNvPr id="2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6616" b="4500"/>
          <a:stretch/>
        </p:blipFill>
        <p:spPr bwMode="auto">
          <a:xfrm>
            <a:off x="14365" y="2420888"/>
            <a:ext cx="555041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986" t="6289" b="4826"/>
          <a:stretch/>
        </p:blipFill>
        <p:spPr bwMode="auto">
          <a:xfrm>
            <a:off x="5388332" y="2420888"/>
            <a:ext cx="375514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63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8" y="3058689"/>
            <a:ext cx="8229600" cy="3571530"/>
          </a:xfrm>
        </p:spPr>
        <p:txBody>
          <a:bodyPr>
            <a:normAutofit fontScale="85000" lnSpcReduction="20000"/>
          </a:bodyPr>
          <a:lstStyle/>
          <a:p>
            <a:pPr marL="0" indent="0">
              <a:buNone/>
            </a:pPr>
            <a:r>
              <a:rPr lang="en-GB" sz="1400" dirty="0" smtClean="0"/>
              <a:t>These are the values we as a Trust Board will demonstrate and expect from our staff in our every day working lives. Quality and the values we expect and demonstrate at all levels of the organisation impact directly on our patients. It is important our responsibilities and expectations are explicit.</a:t>
            </a:r>
          </a:p>
          <a:p>
            <a:pPr marL="0" indent="0">
              <a:buNone/>
            </a:pPr>
            <a:endParaRPr lang="en-GB" sz="1400" dirty="0" smtClean="0"/>
          </a:p>
          <a:p>
            <a:pPr marL="0" indent="0">
              <a:buNone/>
            </a:pPr>
            <a:r>
              <a:rPr lang="en-GB" sz="1400" dirty="0" smtClean="0"/>
              <a:t>It is the responsibility of the Board to create a culture within EKHUFT that enables multidisciplinary working at its best and have systems in place for measuring and monitoring quality and escalating issues, including to the Board. </a:t>
            </a:r>
          </a:p>
          <a:p>
            <a:pPr marL="0" indent="0">
              <a:buNone/>
            </a:pPr>
            <a:endParaRPr lang="en-GB" sz="1400" dirty="0" smtClean="0"/>
          </a:p>
          <a:p>
            <a:pPr marL="0" indent="0">
              <a:buNone/>
            </a:pPr>
            <a:r>
              <a:rPr lang="en-GB" sz="1400" dirty="0" smtClean="0"/>
              <a:t>Ultimately our quality strategy will be monitored by the Trust Board through the Quality Committee which is chaired by a Non-executive Director. The Board will seek assurance that our quality priorities are being met and that we can evidence our success measures. </a:t>
            </a:r>
          </a:p>
          <a:p>
            <a:pPr marL="0" indent="0">
              <a:buNone/>
            </a:pPr>
            <a:endParaRPr lang="en-GB" sz="1400" dirty="0" smtClean="0"/>
          </a:p>
          <a:p>
            <a:pPr marL="0" indent="0">
              <a:buNone/>
            </a:pPr>
            <a:r>
              <a:rPr lang="en-GB" sz="1400" dirty="0" smtClean="0"/>
              <a:t>Four quality priorities are described in this strategy:</a:t>
            </a:r>
          </a:p>
          <a:p>
            <a:pPr marL="0" indent="0">
              <a:buNone/>
            </a:pPr>
            <a:endParaRPr lang="en-GB" sz="1400" dirty="0" smtClean="0"/>
          </a:p>
          <a:p>
            <a:r>
              <a:rPr lang="en-GB" sz="1400" dirty="0"/>
              <a:t>Improving quality and safety to improve patient experience and </a:t>
            </a:r>
            <a:r>
              <a:rPr lang="en-GB" sz="1400" dirty="0" smtClean="0"/>
              <a:t>outcomes</a:t>
            </a:r>
          </a:p>
          <a:p>
            <a:r>
              <a:rPr lang="en-GB" sz="1400" dirty="0"/>
              <a:t>Delivering CQC Improvement Plan, integrating it as our core </a:t>
            </a:r>
            <a:r>
              <a:rPr lang="en-GB" sz="1400" dirty="0" smtClean="0"/>
              <a:t>business</a:t>
            </a:r>
          </a:p>
          <a:p>
            <a:r>
              <a:rPr lang="en-GB" sz="1400" dirty="0"/>
              <a:t>Transforming end of life </a:t>
            </a:r>
            <a:r>
              <a:rPr lang="en-GB" sz="1400" dirty="0" smtClean="0"/>
              <a:t>care</a:t>
            </a:r>
          </a:p>
          <a:p>
            <a:r>
              <a:rPr lang="en-GB" sz="1400" dirty="0" smtClean="0"/>
              <a:t>Learning from deaths</a:t>
            </a:r>
          </a:p>
          <a:p>
            <a:endParaRPr lang="en-GB" sz="1400" dirty="0"/>
          </a:p>
          <a:p>
            <a:pPr marL="0" indent="0">
              <a:buNone/>
            </a:pPr>
            <a:r>
              <a:rPr lang="en-GB" sz="1400" dirty="0" smtClean="0"/>
              <a:t>Each of the above are supported by key actions and measures of success.</a:t>
            </a:r>
          </a:p>
          <a:p>
            <a:endParaRPr lang="en-GB" sz="1400" dirty="0" smtClean="0"/>
          </a:p>
          <a:p>
            <a:endParaRPr lang="en-GB" sz="1400" dirty="0" smtClean="0"/>
          </a:p>
          <a:p>
            <a:endParaRPr lang="en-GB" sz="1400" dirty="0" smtClean="0"/>
          </a:p>
          <a:p>
            <a:endParaRPr lang="en-GB" sz="1400" dirty="0"/>
          </a:p>
          <a:p>
            <a:pPr marL="0" indent="0">
              <a:buNone/>
            </a:pPr>
            <a:endParaRPr lang="en-GB" sz="1400" dirty="0" smtClean="0"/>
          </a:p>
          <a:p>
            <a:pPr marL="0" indent="0">
              <a:buNone/>
            </a:pPr>
            <a:endParaRPr lang="en-GB" sz="1400" dirty="0" smtClean="0"/>
          </a:p>
          <a:p>
            <a:endParaRPr lang="en-GB" sz="1400" dirty="0" smtClean="0"/>
          </a:p>
          <a:p>
            <a:pPr marL="0" indent="0">
              <a:buNone/>
            </a:pPr>
            <a:endParaRPr lang="en-GB" sz="1400" dirty="0"/>
          </a:p>
          <a:p>
            <a:pPr marL="0" indent="0">
              <a:buNone/>
            </a:pPr>
            <a:endParaRPr lang="en-GB" sz="1400" dirty="0"/>
          </a:p>
          <a:p>
            <a:pPr marL="0" indent="0">
              <a:buNone/>
            </a:pPr>
            <a:endParaRPr lang="en-GB" sz="1400" dirty="0" smtClean="0"/>
          </a:p>
          <a:p>
            <a:pPr marL="0" indent="0">
              <a:buNone/>
            </a:pPr>
            <a:endParaRPr lang="en-GB" dirty="0"/>
          </a:p>
          <a:p>
            <a:pPr marL="0" indent="0">
              <a:buNone/>
            </a:pPr>
            <a:endParaRPr lang="en-GB" dirty="0" smtClean="0"/>
          </a:p>
          <a:p>
            <a:pPr marL="0" indent="0">
              <a:buNone/>
            </a:pPr>
            <a:endParaRPr lang="en-GB" dirty="0" smtClean="0">
              <a:solidFill>
                <a:srgbClr val="FF0000"/>
              </a:solidFill>
            </a:endParaRPr>
          </a:p>
          <a:p>
            <a:pPr marL="0" indent="0">
              <a:buNone/>
            </a:pPr>
            <a:endParaRPr lang="en-GB" dirty="0"/>
          </a:p>
          <a:p>
            <a:pPr marL="0" indent="0">
              <a:buNone/>
            </a:pPr>
            <a:endParaRPr lang="en-GB" dirty="0" smtClean="0"/>
          </a:p>
          <a:p>
            <a:pPr marL="0" indent="0">
              <a:buNone/>
            </a:pPr>
            <a:endParaRPr lang="en-GB" dirty="0"/>
          </a:p>
        </p:txBody>
      </p:sp>
      <p:sp>
        <p:nvSpPr>
          <p:cNvPr id="4" name="Title 1"/>
          <p:cNvSpPr>
            <a:spLocks noGrp="1"/>
          </p:cNvSpPr>
          <p:nvPr>
            <p:ph type="title"/>
          </p:nvPr>
        </p:nvSpPr>
        <p:spPr>
          <a:xfrm>
            <a:off x="302840" y="404664"/>
            <a:ext cx="8229600" cy="792088"/>
          </a:xfrm>
        </p:spPr>
        <p:txBody>
          <a:bodyPr>
            <a:normAutofit/>
          </a:bodyPr>
          <a:lstStyle/>
          <a:p>
            <a:pPr algn="l"/>
            <a:r>
              <a:rPr lang="en-GB" sz="3000" b="1" dirty="0" smtClean="0"/>
              <a:t>How we measure and deliver quality</a:t>
            </a:r>
            <a:endParaRPr lang="en-GB" sz="3000" b="1" dirty="0">
              <a:solidFill>
                <a:srgbClr val="FF0000"/>
              </a:solidFill>
            </a:endParaRPr>
          </a:p>
        </p:txBody>
      </p:sp>
      <p:pic>
        <p:nvPicPr>
          <p:cNvPr id="5" name="Picture 4"/>
          <p:cNvPicPr>
            <a:picLocks noChangeAspect="1" noChangeArrowheads="1"/>
          </p:cNvPicPr>
          <p:nvPr/>
        </p:nvPicPr>
        <p:blipFill>
          <a:blip r:embed="rId2"/>
          <a:srcRect/>
          <a:stretch>
            <a:fillRect/>
          </a:stretch>
        </p:blipFill>
        <p:spPr bwMode="auto">
          <a:xfrm>
            <a:off x="930914" y="1655865"/>
            <a:ext cx="1838844" cy="1481764"/>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2627784" y="1655865"/>
            <a:ext cx="1838844" cy="1481764"/>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auto">
          <a:xfrm>
            <a:off x="4306248" y="1635732"/>
            <a:ext cx="1744556" cy="1505236"/>
          </a:xfrm>
          <a:prstGeom prst="rect">
            <a:avLst/>
          </a:prstGeom>
          <a:noFill/>
          <a:ln w="9525">
            <a:noFill/>
            <a:miter lim="800000"/>
            <a:headEnd/>
            <a:tailEnd/>
          </a:ln>
        </p:spPr>
      </p:pic>
      <p:pic>
        <p:nvPicPr>
          <p:cNvPr id="8" name="Picture 7"/>
          <p:cNvPicPr>
            <a:picLocks noChangeAspect="1" noChangeArrowheads="1"/>
          </p:cNvPicPr>
          <p:nvPr/>
        </p:nvPicPr>
        <p:blipFill>
          <a:blip r:embed="rId5"/>
          <a:srcRect/>
          <a:stretch>
            <a:fillRect/>
          </a:stretch>
        </p:blipFill>
        <p:spPr bwMode="auto">
          <a:xfrm>
            <a:off x="5884074" y="1662286"/>
            <a:ext cx="1846956" cy="1379597"/>
          </a:xfrm>
          <a:prstGeom prst="rect">
            <a:avLst/>
          </a:prstGeom>
          <a:noFill/>
          <a:ln w="9525">
            <a:noFill/>
            <a:miter lim="800000"/>
            <a:headEnd/>
            <a:tailEnd/>
          </a:ln>
        </p:spPr>
      </p:pic>
      <p:sp>
        <p:nvSpPr>
          <p:cNvPr id="9" name="Content Placeholder 2"/>
          <p:cNvSpPr txBox="1">
            <a:spLocks/>
          </p:cNvSpPr>
          <p:nvPr/>
        </p:nvSpPr>
        <p:spPr>
          <a:xfrm>
            <a:off x="302840" y="1052736"/>
            <a:ext cx="8064896" cy="675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72C6"/>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200" dirty="0"/>
              <a:t>How we will deliver these objectives will be driven by our values, these are very important to us and we want everyone who experiences our Trust, as a patient, visitor or member of staff, to feel cared for, safe, respected and confident we are making a difference. </a:t>
            </a:r>
          </a:p>
        </p:txBody>
      </p:sp>
    </p:spTree>
    <p:extLst>
      <p:ext uri="{BB962C8B-B14F-4D97-AF65-F5344CB8AC3E}">
        <p14:creationId xmlns:p14="http://schemas.microsoft.com/office/powerpoint/2010/main" val="217591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896544"/>
          </a:xfrm>
        </p:spPr>
        <p:txBody>
          <a:bodyPr>
            <a:normAutofit fontScale="92500"/>
          </a:bodyPr>
          <a:lstStyle/>
          <a:p>
            <a:pPr lvl="0">
              <a:buAutoNum type="arabicPeriod"/>
            </a:pPr>
            <a:r>
              <a:rPr lang="en-GB" sz="1900" b="1" dirty="0" smtClean="0">
                <a:solidFill>
                  <a:srgbClr val="0072C6"/>
                </a:solidFill>
                <a:ea typeface="+mj-ea"/>
              </a:rPr>
              <a:t>Improve </a:t>
            </a:r>
            <a:r>
              <a:rPr lang="en-GB" sz="1900" b="1" dirty="0">
                <a:solidFill>
                  <a:srgbClr val="0072C6"/>
                </a:solidFill>
                <a:ea typeface="+mj-ea"/>
              </a:rPr>
              <a:t>quality and safety to improve patient experience and outcomes, by:</a:t>
            </a:r>
          </a:p>
          <a:p>
            <a:pPr marL="0" lvl="0" indent="0">
              <a:buNone/>
            </a:pPr>
            <a:endParaRPr lang="en-GB" sz="1200" dirty="0" smtClean="0"/>
          </a:p>
          <a:p>
            <a:r>
              <a:rPr lang="en-GB" sz="1200" dirty="0" smtClean="0"/>
              <a:t>Improved </a:t>
            </a:r>
            <a:r>
              <a:rPr lang="en-GB" sz="1200" dirty="0"/>
              <a:t>medicines </a:t>
            </a:r>
            <a:r>
              <a:rPr lang="en-GB" sz="1200" dirty="0" smtClean="0"/>
              <a:t>management safety; identification</a:t>
            </a:r>
            <a:r>
              <a:rPr lang="en-GB" sz="1200" dirty="0"/>
              <a:t>, treatment and support of patients at high risk of </a:t>
            </a:r>
            <a:r>
              <a:rPr lang="en-GB" sz="1200" dirty="0" smtClean="0"/>
              <a:t>deterioration; pressure </a:t>
            </a:r>
            <a:r>
              <a:rPr lang="en-GB" sz="1200" dirty="0"/>
              <a:t>ulcers and MUST </a:t>
            </a:r>
            <a:r>
              <a:rPr lang="en-GB" sz="1200" dirty="0" smtClean="0"/>
              <a:t>scores</a:t>
            </a:r>
          </a:p>
          <a:p>
            <a:pPr lvl="0"/>
            <a:r>
              <a:rPr lang="en-GB" sz="1200" dirty="0" smtClean="0"/>
              <a:t>Delivering </a:t>
            </a:r>
            <a:r>
              <a:rPr lang="en-GB" sz="1200" dirty="0"/>
              <a:t>the Falls Stop programme and a reduction in </a:t>
            </a:r>
            <a:r>
              <a:rPr lang="en-GB" sz="1200" dirty="0" smtClean="0"/>
              <a:t>falls</a:t>
            </a:r>
          </a:p>
          <a:p>
            <a:pPr lvl="0"/>
            <a:r>
              <a:rPr lang="en-GB" sz="1200" dirty="0" smtClean="0"/>
              <a:t>Embedding </a:t>
            </a:r>
            <a:r>
              <a:rPr lang="en-GB" sz="1200" dirty="0"/>
              <a:t>culture of safety and quality </a:t>
            </a:r>
            <a:r>
              <a:rPr lang="en-GB" sz="1200" dirty="0" smtClean="0"/>
              <a:t>excellence, </a:t>
            </a:r>
            <a:r>
              <a:rPr lang="en-GB" sz="1200" dirty="0"/>
              <a:t>improvement in patient care and </a:t>
            </a:r>
            <a:r>
              <a:rPr lang="en-GB" sz="1200" dirty="0" smtClean="0"/>
              <a:t>experience</a:t>
            </a:r>
          </a:p>
          <a:p>
            <a:pPr lvl="0"/>
            <a:r>
              <a:rPr lang="en-GB" sz="1200" dirty="0" smtClean="0"/>
              <a:t>Patient </a:t>
            </a:r>
            <a:r>
              <a:rPr lang="en-GB" sz="1200" dirty="0"/>
              <a:t>experience and  clinical outcomes </a:t>
            </a:r>
            <a:r>
              <a:rPr lang="en-GB" sz="1200" dirty="0" smtClean="0"/>
              <a:t>in top quartile</a:t>
            </a:r>
          </a:p>
          <a:p>
            <a:pPr lvl="0"/>
            <a:r>
              <a:rPr lang="en-GB" sz="1200" dirty="0" smtClean="0"/>
              <a:t>Improving clinical outcomes for patients by ensuring, where clinical audits identify scope for improvement , action is taken</a:t>
            </a:r>
          </a:p>
          <a:p>
            <a:pPr lvl="0"/>
            <a:endParaRPr lang="en-GB" sz="1200" dirty="0"/>
          </a:p>
          <a:p>
            <a:pPr marL="0" lvl="0" indent="0">
              <a:buNone/>
            </a:pPr>
            <a:r>
              <a:rPr lang="en-GB" sz="1900" b="1" dirty="0">
                <a:solidFill>
                  <a:srgbClr val="0072C6"/>
                </a:solidFill>
                <a:ea typeface="+mj-ea"/>
              </a:rPr>
              <a:t>How we will know:</a:t>
            </a:r>
          </a:p>
          <a:p>
            <a:pPr lvl="0"/>
            <a:r>
              <a:rPr lang="en-GB" sz="1200" dirty="0" smtClean="0"/>
              <a:t>Sustained top quartile FFT performance </a:t>
            </a:r>
          </a:p>
          <a:p>
            <a:pPr lvl="0"/>
            <a:r>
              <a:rPr lang="en-GB" sz="1200" dirty="0" smtClean="0"/>
              <a:t>Patient surveys and the annual results of the national patient cancer survey will show year on year improvements that demonstrate our commitment to keeping our patients safe </a:t>
            </a:r>
          </a:p>
          <a:p>
            <a:pPr lvl="0"/>
            <a:r>
              <a:rPr lang="en-GB" sz="1200" dirty="0" smtClean="0"/>
              <a:t>Harm as identified in our strategic objectives is reduced </a:t>
            </a:r>
            <a:r>
              <a:rPr lang="en-GB" sz="1200" dirty="0" smtClean="0">
                <a:effectLst>
                  <a:outerShdw blurRad="38100" dist="38100" dir="2700000" algn="tl">
                    <a:srgbClr val="000000">
                      <a:alpha val="43137"/>
                    </a:srgbClr>
                  </a:outerShdw>
                </a:effectLst>
              </a:rPr>
              <a:t>as set out in “Getting to Good” 2019/20 (appendix 2); Further improvements will be agreed for 2020/21 and 2021/22 respectively </a:t>
            </a:r>
          </a:p>
          <a:p>
            <a:pPr lvl="0"/>
            <a:r>
              <a:rPr lang="en-GB" sz="1200" dirty="0" smtClean="0"/>
              <a:t>Human factors training delivered in all high risk areas </a:t>
            </a:r>
          </a:p>
          <a:p>
            <a:pPr lvl="0"/>
            <a:r>
              <a:rPr lang="en-GB" sz="1200" dirty="0" smtClean="0"/>
              <a:t>Patient safety culture survey tool agreed, demonstrating year on year improvement </a:t>
            </a:r>
          </a:p>
          <a:p>
            <a:pPr lvl="0"/>
            <a:r>
              <a:rPr lang="en-GB" sz="1200" dirty="0" smtClean="0"/>
              <a:t>Patient VTE percentages agreed and improved on year on year</a:t>
            </a:r>
          </a:p>
          <a:p>
            <a:pPr lvl="0"/>
            <a:r>
              <a:rPr lang="en-GB" sz="1200" dirty="0" smtClean="0"/>
              <a:t>Improvements  in staff survey results year on year</a:t>
            </a:r>
          </a:p>
          <a:p>
            <a:pPr lvl="0"/>
            <a:r>
              <a:rPr lang="en-GB" sz="1200" dirty="0" smtClean="0"/>
              <a:t>Action taken as a result of clinical audit are evidenced through the NICE CAEC report to the Quality Committee</a:t>
            </a:r>
          </a:p>
          <a:p>
            <a:r>
              <a:rPr lang="en-GB" sz="1200" dirty="0" smtClean="0"/>
              <a:t>Key national audits  show improving compliance within set timeframes</a:t>
            </a:r>
          </a:p>
          <a:p>
            <a:r>
              <a:rPr lang="en-GB" sz="1200" dirty="0" smtClean="0"/>
              <a:t>Sustained </a:t>
            </a:r>
            <a:r>
              <a:rPr lang="en-GB" sz="1200" dirty="0"/>
              <a:t>reduction in complaints</a:t>
            </a:r>
          </a:p>
          <a:p>
            <a:pPr lvl="0"/>
            <a:endParaRPr lang="en-GB" sz="1200" dirty="0" smtClean="0"/>
          </a:p>
          <a:p>
            <a:pPr lvl="0"/>
            <a:endParaRPr lang="en-GB" sz="1200" dirty="0" smtClean="0"/>
          </a:p>
          <a:p>
            <a:pPr lvl="0"/>
            <a:endParaRPr lang="en-GB" sz="1400" dirty="0" smtClean="0"/>
          </a:p>
          <a:p>
            <a:pPr lvl="0"/>
            <a:endParaRPr lang="en-GB" sz="1400" dirty="0" smtClean="0"/>
          </a:p>
          <a:p>
            <a:pPr lvl="0"/>
            <a:endParaRPr lang="en-GB" sz="1400" dirty="0"/>
          </a:p>
          <a:p>
            <a:pPr marL="0" lvl="0" indent="0">
              <a:buNone/>
            </a:pPr>
            <a:endParaRPr lang="en-GB" sz="1400" dirty="0" smtClean="0"/>
          </a:p>
        </p:txBody>
      </p:sp>
      <p:sp>
        <p:nvSpPr>
          <p:cNvPr id="5" name="Title 1"/>
          <p:cNvSpPr txBox="1">
            <a:spLocks/>
          </p:cNvSpPr>
          <p:nvPr/>
        </p:nvSpPr>
        <p:spPr>
          <a:xfrm>
            <a:off x="107504" y="2671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2C6"/>
                </a:solidFill>
                <a:latin typeface="Arial" panose="020B0604020202020204" pitchFamily="34" charset="0"/>
                <a:ea typeface="+mj-ea"/>
                <a:cs typeface="Arial" panose="020B0604020202020204" pitchFamily="34" charset="0"/>
              </a:defRPr>
            </a:lvl1pPr>
          </a:lstStyle>
          <a:p>
            <a:pPr algn="l"/>
            <a:r>
              <a:rPr lang="en-GB" sz="3000" b="1" dirty="0" smtClean="0"/>
              <a:t>Quality priorities</a:t>
            </a:r>
            <a:endParaRPr lang="en-GB" sz="3000" b="1" dirty="0"/>
          </a:p>
        </p:txBody>
      </p:sp>
    </p:spTree>
    <p:extLst>
      <p:ext uri="{BB962C8B-B14F-4D97-AF65-F5344CB8AC3E}">
        <p14:creationId xmlns:p14="http://schemas.microsoft.com/office/powerpoint/2010/main" val="98857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4896544"/>
          </a:xfrm>
        </p:spPr>
        <p:txBody>
          <a:bodyPr>
            <a:normAutofit/>
          </a:bodyPr>
          <a:lstStyle/>
          <a:p>
            <a:pPr marL="0" lvl="0" indent="0">
              <a:buNone/>
            </a:pPr>
            <a:r>
              <a:rPr lang="en-GB" sz="1800" b="1" dirty="0">
                <a:solidFill>
                  <a:srgbClr val="0072C6"/>
                </a:solidFill>
                <a:ea typeface="+mj-ea"/>
              </a:rPr>
              <a:t>2. </a:t>
            </a:r>
            <a:r>
              <a:rPr lang="en-GB" sz="1800" b="1" dirty="0" smtClean="0">
                <a:solidFill>
                  <a:srgbClr val="0072C6"/>
                </a:solidFill>
                <a:ea typeface="+mj-ea"/>
              </a:rPr>
              <a:t>Deliver </a:t>
            </a:r>
            <a:r>
              <a:rPr lang="en-GB" sz="1800" b="1" dirty="0">
                <a:solidFill>
                  <a:srgbClr val="0072C6"/>
                </a:solidFill>
                <a:ea typeface="+mj-ea"/>
              </a:rPr>
              <a:t>CQC Improvement Plan, integrating it as our core business, by:</a:t>
            </a:r>
          </a:p>
          <a:p>
            <a:pPr marL="0" lvl="0" indent="0">
              <a:buNone/>
            </a:pPr>
            <a:endParaRPr lang="en-GB" sz="1500" dirty="0"/>
          </a:p>
          <a:p>
            <a:pPr lvl="0"/>
            <a:r>
              <a:rPr lang="en-GB" sz="1400" dirty="0" smtClean="0"/>
              <a:t>Achieving a </a:t>
            </a:r>
            <a:r>
              <a:rPr lang="en-GB" sz="1400" dirty="0"/>
              <a:t>CQC rating of good by </a:t>
            </a:r>
            <a:r>
              <a:rPr lang="en-GB" sz="1400" dirty="0" smtClean="0"/>
              <a:t>our </a:t>
            </a:r>
            <a:r>
              <a:rPr lang="en-GB" sz="1400" dirty="0"/>
              <a:t>inspection in </a:t>
            </a:r>
            <a:r>
              <a:rPr lang="en-GB" sz="1400" dirty="0" smtClean="0"/>
              <a:t>2020/21</a:t>
            </a:r>
          </a:p>
          <a:p>
            <a:pPr lvl="0"/>
            <a:r>
              <a:rPr lang="en-GB" sz="1400" dirty="0" smtClean="0"/>
              <a:t>Being recognised for delivering outstanding care by 2022/23</a:t>
            </a:r>
          </a:p>
          <a:p>
            <a:pPr lvl="0"/>
            <a:endParaRPr lang="en-GB" sz="1400" dirty="0"/>
          </a:p>
          <a:p>
            <a:pPr marL="0" lvl="0" indent="0">
              <a:buNone/>
            </a:pPr>
            <a:r>
              <a:rPr lang="en-GB" sz="1800" b="1" dirty="0">
                <a:solidFill>
                  <a:srgbClr val="0072C6"/>
                </a:solidFill>
              </a:rPr>
              <a:t>How we will know:</a:t>
            </a:r>
          </a:p>
          <a:p>
            <a:endParaRPr lang="en-GB" sz="1400" dirty="0" smtClean="0"/>
          </a:p>
          <a:p>
            <a:r>
              <a:rPr lang="en-GB" sz="1400" dirty="0" smtClean="0"/>
              <a:t>Constitutional standards met</a:t>
            </a:r>
          </a:p>
          <a:p>
            <a:r>
              <a:rPr lang="en-GB" sz="1400" dirty="0" smtClean="0"/>
              <a:t>Avoidable harm reduced</a:t>
            </a:r>
          </a:p>
          <a:p>
            <a:r>
              <a:rPr lang="en-GB" sz="1400" dirty="0" smtClean="0"/>
              <a:t>Appraisal compliance met and year on year improvements demonstrated</a:t>
            </a:r>
          </a:p>
          <a:p>
            <a:r>
              <a:rPr lang="en-GB" sz="1400" dirty="0" smtClean="0"/>
              <a:t>Mandatory training compliance met year on year and sustained </a:t>
            </a:r>
          </a:p>
          <a:p>
            <a:r>
              <a:rPr lang="en-GB" sz="1400" dirty="0" smtClean="0"/>
              <a:t>Improvements evidenced in the national emergency department; Cancer and Inpatient surveys</a:t>
            </a:r>
          </a:p>
          <a:p>
            <a:r>
              <a:rPr lang="en-GB" sz="1400" dirty="0" smtClean="0"/>
              <a:t>Improvements </a:t>
            </a:r>
            <a:r>
              <a:rPr lang="en-GB" sz="1400" dirty="0"/>
              <a:t>evidenced in the </a:t>
            </a:r>
            <a:r>
              <a:rPr lang="en-GB" sz="1400" dirty="0" smtClean="0"/>
              <a:t>annual </a:t>
            </a:r>
            <a:r>
              <a:rPr lang="en-GB" sz="1400" dirty="0"/>
              <a:t>staff </a:t>
            </a:r>
            <a:r>
              <a:rPr lang="en-GB" sz="1400" dirty="0" smtClean="0"/>
              <a:t>survey and staff recommending </a:t>
            </a:r>
            <a:r>
              <a:rPr lang="en-GB" sz="1400" dirty="0"/>
              <a:t>the </a:t>
            </a:r>
            <a:r>
              <a:rPr lang="en-GB" sz="1400" dirty="0" smtClean="0"/>
              <a:t>Trust to friends and family, as well as a good employer</a:t>
            </a:r>
          </a:p>
          <a:p>
            <a:r>
              <a:rPr lang="en-GB" sz="1400" dirty="0" smtClean="0"/>
              <a:t>Reduction in serious incidents and never events as a result of organisational learning</a:t>
            </a:r>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pPr marL="0" indent="0">
              <a:buNone/>
            </a:pPr>
            <a:endParaRPr lang="en-GB" sz="1400" dirty="0" smtClean="0"/>
          </a:p>
          <a:p>
            <a:pPr marL="0" indent="0">
              <a:buNone/>
            </a:pPr>
            <a:endParaRPr lang="en-GB" sz="1400" dirty="0" smtClean="0"/>
          </a:p>
          <a:p>
            <a:endParaRPr lang="en-GB" sz="1400" dirty="0"/>
          </a:p>
          <a:p>
            <a:endParaRPr lang="en-GB" sz="1400" dirty="0" smtClean="0"/>
          </a:p>
          <a:p>
            <a:endParaRPr lang="en-GB" sz="1400" dirty="0" smtClean="0"/>
          </a:p>
          <a:p>
            <a:endParaRPr lang="en-GB" sz="1400" dirty="0"/>
          </a:p>
          <a:p>
            <a:endParaRPr lang="en-GB" sz="1400" dirty="0" smtClean="0"/>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1400" dirty="0" smtClean="0"/>
          </a:p>
          <a:p>
            <a:pPr marL="0" indent="0">
              <a:buNone/>
            </a:pPr>
            <a:endParaRPr lang="en-GB" sz="1400" dirty="0" smtClean="0"/>
          </a:p>
          <a:p>
            <a:endParaRPr lang="en-GB" sz="1400" dirty="0"/>
          </a:p>
          <a:p>
            <a:endParaRPr lang="en-GB" sz="1400" dirty="0" smtClean="0"/>
          </a:p>
          <a:p>
            <a:endParaRPr lang="en-GB" sz="1400" dirty="0" smtClean="0"/>
          </a:p>
          <a:p>
            <a:pPr marL="0" lvl="0" indent="0">
              <a:buNone/>
            </a:pPr>
            <a:endParaRPr lang="en-GB" sz="1400" dirty="0"/>
          </a:p>
          <a:p>
            <a:pPr marL="0" lvl="0" indent="0">
              <a:buNone/>
            </a:pPr>
            <a:endParaRPr lang="en-GB" sz="1400" dirty="0" smtClean="0"/>
          </a:p>
          <a:p>
            <a:pPr marL="0" lvl="0" indent="0">
              <a:buNone/>
            </a:pPr>
            <a:endParaRPr lang="en-GB" sz="1400" dirty="0"/>
          </a:p>
          <a:p>
            <a:pPr marL="0" lvl="0" indent="0">
              <a:buNone/>
            </a:pPr>
            <a:endParaRPr lang="en-GB" sz="1400" dirty="0"/>
          </a:p>
          <a:p>
            <a:pPr lvl="0"/>
            <a:endParaRPr lang="en-GB" sz="1400" dirty="0" smtClean="0"/>
          </a:p>
          <a:p>
            <a:pPr lvl="0"/>
            <a:endParaRPr lang="en-GB" sz="1400" dirty="0"/>
          </a:p>
          <a:p>
            <a:pPr marL="0" lvl="0" indent="0">
              <a:buNone/>
            </a:pPr>
            <a:endParaRPr lang="en-GB" sz="1400" dirty="0" smtClean="0"/>
          </a:p>
          <a:p>
            <a:pPr lvl="0"/>
            <a:endParaRPr lang="en-GB" sz="1400" dirty="0"/>
          </a:p>
          <a:p>
            <a:pPr marL="0" lvl="0" indent="0">
              <a:buNone/>
            </a:pPr>
            <a:endParaRPr lang="en-GB" sz="1400" dirty="0" smtClean="0"/>
          </a:p>
          <a:p>
            <a:pPr lvl="0"/>
            <a:endParaRPr lang="en-GB" sz="1400" dirty="0"/>
          </a:p>
          <a:p>
            <a:pPr marL="0" lvl="0" indent="0">
              <a:buNone/>
            </a:pPr>
            <a:endParaRPr lang="en-GB" sz="1400" dirty="0"/>
          </a:p>
          <a:p>
            <a:pPr marL="172800" lvl="0" indent="-172800">
              <a:spcBef>
                <a:spcPts val="0"/>
              </a:spcBef>
              <a:buClrTx/>
              <a:buNone/>
              <a:defRPr/>
            </a:pPr>
            <a:endParaRPr lang="en-GB" sz="1400" dirty="0" smtClean="0"/>
          </a:p>
          <a:p>
            <a:pPr marL="0" lvl="0" indent="0">
              <a:buNone/>
            </a:pPr>
            <a:endParaRPr lang="en-GB" sz="1500" dirty="0"/>
          </a:p>
        </p:txBody>
      </p:sp>
      <p:sp>
        <p:nvSpPr>
          <p:cNvPr id="5" name="Title 1"/>
          <p:cNvSpPr txBox="1">
            <a:spLocks/>
          </p:cNvSpPr>
          <p:nvPr/>
        </p:nvSpPr>
        <p:spPr>
          <a:xfrm>
            <a:off x="251520" y="116632"/>
            <a:ext cx="54726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2C6"/>
                </a:solidFill>
                <a:latin typeface="Arial" panose="020B0604020202020204" pitchFamily="34" charset="0"/>
                <a:ea typeface="+mj-ea"/>
                <a:cs typeface="Arial" panose="020B0604020202020204" pitchFamily="34" charset="0"/>
              </a:defRPr>
            </a:lvl1pPr>
          </a:lstStyle>
          <a:p>
            <a:pPr algn="l"/>
            <a:r>
              <a:rPr lang="en-GB" sz="3000" b="1" dirty="0" smtClean="0"/>
              <a:t>Quality priorities</a:t>
            </a:r>
            <a:endParaRPr lang="en-GB" sz="3000" b="1" dirty="0"/>
          </a:p>
        </p:txBody>
      </p:sp>
    </p:spTree>
    <p:extLst>
      <p:ext uri="{BB962C8B-B14F-4D97-AF65-F5344CB8AC3E}">
        <p14:creationId xmlns:p14="http://schemas.microsoft.com/office/powerpoint/2010/main" val="300923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4896544"/>
          </a:xfrm>
        </p:spPr>
        <p:txBody>
          <a:bodyPr>
            <a:normAutofit/>
          </a:bodyPr>
          <a:lstStyle/>
          <a:p>
            <a:pPr marL="0" lvl="0" indent="0">
              <a:buNone/>
            </a:pPr>
            <a:r>
              <a:rPr lang="en-GB" sz="1800" b="1" dirty="0">
                <a:solidFill>
                  <a:srgbClr val="0072C6"/>
                </a:solidFill>
                <a:ea typeface="+mj-ea"/>
              </a:rPr>
              <a:t>3. </a:t>
            </a:r>
            <a:r>
              <a:rPr lang="en-GB" sz="1800" b="1" dirty="0" smtClean="0">
                <a:solidFill>
                  <a:srgbClr val="0072C6"/>
                </a:solidFill>
                <a:ea typeface="+mj-ea"/>
              </a:rPr>
              <a:t>Transform end </a:t>
            </a:r>
            <a:r>
              <a:rPr lang="en-GB" sz="1800" b="1" dirty="0">
                <a:solidFill>
                  <a:srgbClr val="0072C6"/>
                </a:solidFill>
                <a:ea typeface="+mj-ea"/>
              </a:rPr>
              <a:t>of life care, by:</a:t>
            </a:r>
          </a:p>
          <a:p>
            <a:pPr marL="0" lvl="0" indent="0">
              <a:buNone/>
            </a:pPr>
            <a:endParaRPr lang="en-GB" sz="1400" dirty="0"/>
          </a:p>
          <a:p>
            <a:pPr>
              <a:spcBef>
                <a:spcPts val="0"/>
              </a:spcBef>
              <a:buClrTx/>
              <a:defRPr/>
            </a:pPr>
            <a:r>
              <a:rPr lang="en-GB" sz="1400" dirty="0"/>
              <a:t>The Compassion Project is embedded across the </a:t>
            </a:r>
            <a:r>
              <a:rPr lang="en-GB" sz="1400" dirty="0" smtClean="0"/>
              <a:t>organisation</a:t>
            </a:r>
          </a:p>
          <a:p>
            <a:pPr>
              <a:spcBef>
                <a:spcPts val="0"/>
              </a:spcBef>
              <a:buClrTx/>
              <a:defRPr/>
            </a:pPr>
            <a:r>
              <a:rPr lang="en-GB" sz="1400" dirty="0" smtClean="0"/>
              <a:t>End </a:t>
            </a:r>
            <a:r>
              <a:rPr lang="en-GB" sz="1400" dirty="0"/>
              <a:t>of life care that is compassionate, caring and provided in conjunction with the wishes of patients and their carers, meeting the national audit </a:t>
            </a:r>
            <a:r>
              <a:rPr lang="en-GB" sz="1400" dirty="0" smtClean="0"/>
              <a:t>standards</a:t>
            </a:r>
          </a:p>
          <a:p>
            <a:pPr marL="0" indent="0">
              <a:spcBef>
                <a:spcPts val="0"/>
              </a:spcBef>
              <a:buClrTx/>
              <a:buNone/>
              <a:defRPr/>
            </a:pPr>
            <a:endParaRPr lang="en-GB" sz="1400" dirty="0"/>
          </a:p>
          <a:p>
            <a:pPr marL="0" lvl="0" indent="0">
              <a:buNone/>
            </a:pPr>
            <a:r>
              <a:rPr lang="en-GB" sz="1800" b="1" dirty="0" smtClean="0">
                <a:solidFill>
                  <a:srgbClr val="0072C6"/>
                </a:solidFill>
              </a:rPr>
              <a:t>How </a:t>
            </a:r>
            <a:r>
              <a:rPr lang="en-GB" sz="1800" b="1" dirty="0">
                <a:solidFill>
                  <a:srgbClr val="0072C6"/>
                </a:solidFill>
              </a:rPr>
              <a:t>we will know:</a:t>
            </a:r>
          </a:p>
          <a:p>
            <a:pPr marL="0" indent="0">
              <a:spcBef>
                <a:spcPts val="0"/>
              </a:spcBef>
              <a:buClrTx/>
              <a:buNone/>
              <a:defRPr/>
            </a:pPr>
            <a:endParaRPr lang="en-GB" sz="1400" dirty="0" smtClean="0"/>
          </a:p>
          <a:p>
            <a:pPr>
              <a:spcBef>
                <a:spcPts val="0"/>
              </a:spcBef>
              <a:buClrTx/>
              <a:defRPr/>
            </a:pPr>
            <a:r>
              <a:rPr lang="en-GB" sz="1400" dirty="0" smtClean="0"/>
              <a:t>Patient and carer experience feedback – FFT above Trust average </a:t>
            </a:r>
          </a:p>
          <a:p>
            <a:pPr>
              <a:spcBef>
                <a:spcPts val="0"/>
              </a:spcBef>
              <a:buClrTx/>
              <a:defRPr/>
            </a:pPr>
            <a:r>
              <a:rPr lang="en-GB" sz="1400" dirty="0"/>
              <a:t>Annual national patient survey results will reflect year on year improvement in the experience of  patients, families and </a:t>
            </a:r>
            <a:r>
              <a:rPr lang="en-GB" sz="1400" dirty="0" smtClean="0"/>
              <a:t>carers</a:t>
            </a:r>
          </a:p>
          <a:p>
            <a:pPr>
              <a:spcBef>
                <a:spcPts val="0"/>
              </a:spcBef>
              <a:buClrTx/>
              <a:defRPr/>
            </a:pPr>
            <a:r>
              <a:rPr lang="en-GB" sz="1400" dirty="0" smtClean="0"/>
              <a:t>Compassion project delivered </a:t>
            </a:r>
          </a:p>
          <a:p>
            <a:pPr>
              <a:spcBef>
                <a:spcPts val="0"/>
              </a:spcBef>
              <a:buClrTx/>
              <a:defRPr/>
            </a:pPr>
            <a:r>
              <a:rPr lang="en-GB" sz="1400" dirty="0" smtClean="0"/>
              <a:t>Increased uptake of compassion training – 10% improvement year on year </a:t>
            </a:r>
          </a:p>
          <a:p>
            <a:pPr>
              <a:spcBef>
                <a:spcPts val="0"/>
              </a:spcBef>
              <a:buClrTx/>
              <a:defRPr/>
            </a:pPr>
            <a:r>
              <a:rPr lang="en-GB" sz="1400" dirty="0" smtClean="0"/>
              <a:t>The number of patients who die in their preferred place is improved and will improve year on year</a:t>
            </a:r>
          </a:p>
          <a:p>
            <a:pPr>
              <a:spcBef>
                <a:spcPts val="0"/>
              </a:spcBef>
              <a:buClrTx/>
              <a:defRPr/>
            </a:pPr>
            <a:r>
              <a:rPr lang="en-GB" sz="1400" dirty="0" smtClean="0"/>
              <a:t>Improvement in Do Not Attempt Resuscitation (DNAR) recording, reflecting discussion has taken place with patients and families including </a:t>
            </a:r>
            <a:r>
              <a:rPr lang="en-GB" sz="1400" smtClean="0"/>
              <a:t>those without </a:t>
            </a:r>
            <a:r>
              <a:rPr lang="en-GB" sz="1400" dirty="0" smtClean="0"/>
              <a:t>mental capacity </a:t>
            </a:r>
          </a:p>
          <a:p>
            <a:pPr>
              <a:spcBef>
                <a:spcPts val="0"/>
              </a:spcBef>
              <a:buClrTx/>
              <a:defRPr/>
            </a:pPr>
            <a:r>
              <a:rPr lang="en-GB" sz="1400" dirty="0" smtClean="0"/>
              <a:t>National audit standards delivered by 2021/22</a:t>
            </a:r>
          </a:p>
          <a:p>
            <a:pPr>
              <a:spcBef>
                <a:spcPts val="0"/>
              </a:spcBef>
              <a:buClrTx/>
              <a:defRPr/>
            </a:pPr>
            <a:endParaRPr lang="en-GB" sz="1400" dirty="0" smtClean="0"/>
          </a:p>
          <a:p>
            <a:pPr>
              <a:spcBef>
                <a:spcPts val="0"/>
              </a:spcBef>
              <a:buClrTx/>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smtClean="0"/>
          </a:p>
          <a:p>
            <a:pPr marL="0" indent="0">
              <a:spcBef>
                <a:spcPts val="0"/>
              </a:spcBef>
              <a:buClrTx/>
              <a:buNone/>
              <a:defRPr/>
            </a:pPr>
            <a:endParaRPr lang="en-GB" sz="1400" dirty="0"/>
          </a:p>
          <a:p>
            <a:pPr marL="0" indent="0">
              <a:spcBef>
                <a:spcPts val="0"/>
              </a:spcBef>
              <a:buClrTx/>
              <a:buNone/>
              <a:defRPr/>
            </a:pPr>
            <a:endParaRPr lang="en-GB" sz="1400" dirty="0" smtClean="0"/>
          </a:p>
          <a:p>
            <a:pPr marL="0" indent="0">
              <a:spcBef>
                <a:spcPts val="0"/>
              </a:spcBef>
              <a:buClrTx/>
              <a:buNone/>
              <a:defRPr/>
            </a:pPr>
            <a:endParaRPr lang="en-GB" sz="1400" dirty="0" smtClean="0"/>
          </a:p>
          <a:p>
            <a:pPr marL="0" lvl="0" indent="0">
              <a:buNone/>
            </a:pPr>
            <a:endParaRPr lang="en-GB" sz="1400" dirty="0"/>
          </a:p>
          <a:p>
            <a:endParaRPr lang="en-GB" dirty="0"/>
          </a:p>
        </p:txBody>
      </p:sp>
      <p:sp>
        <p:nvSpPr>
          <p:cNvPr id="5" name="Title 1"/>
          <p:cNvSpPr txBox="1">
            <a:spLocks/>
          </p:cNvSpPr>
          <p:nvPr/>
        </p:nvSpPr>
        <p:spPr>
          <a:xfrm>
            <a:off x="323528"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72C6"/>
                </a:solidFill>
                <a:latin typeface="Arial" panose="020B0604020202020204" pitchFamily="34" charset="0"/>
                <a:ea typeface="+mj-ea"/>
                <a:cs typeface="Arial" panose="020B0604020202020204" pitchFamily="34" charset="0"/>
              </a:defRPr>
            </a:lvl1pPr>
          </a:lstStyle>
          <a:p>
            <a:pPr algn="l"/>
            <a:r>
              <a:rPr lang="en-GB" sz="3000" b="1" dirty="0" smtClean="0"/>
              <a:t>Quality priorities</a:t>
            </a:r>
            <a:endParaRPr lang="en-GB" sz="3000" b="1" dirty="0"/>
          </a:p>
        </p:txBody>
      </p:sp>
    </p:spTree>
    <p:extLst>
      <p:ext uri="{BB962C8B-B14F-4D97-AF65-F5344CB8AC3E}">
        <p14:creationId xmlns:p14="http://schemas.microsoft.com/office/powerpoint/2010/main" val="229532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2450</Words>
  <Application>Microsoft Office PowerPoint</Application>
  <PresentationFormat>On-screen Show (4:3)</PresentationFormat>
  <Paragraphs>314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Our Quality Strategy 2019 – 2022 Delivering great healthcare from great people   </vt:lpstr>
      <vt:lpstr>Foreword</vt:lpstr>
      <vt:lpstr>Definition and context of our strategy</vt:lpstr>
      <vt:lpstr>Quality at the heart of our objectives</vt:lpstr>
      <vt:lpstr>How we measure and deliver quality</vt:lpstr>
      <vt:lpstr>How we measure and deliver quality</vt:lpstr>
      <vt:lpstr>PowerPoint Presentation</vt:lpstr>
      <vt:lpstr>PowerPoint Presentation</vt:lpstr>
      <vt:lpstr>PowerPoint Presentation</vt:lpstr>
      <vt:lpstr>Quality priorities </vt:lpstr>
      <vt:lpstr>Implementing our strategy</vt:lpstr>
      <vt:lpstr>Next Steps </vt:lpstr>
      <vt:lpstr>PowerPoint Presentation</vt:lpstr>
      <vt:lpstr>PowerPoint Presentation</vt:lpstr>
      <vt:lpstr>PowerPoint Presentation</vt:lpstr>
      <vt:lpstr>PowerPoint Presentation</vt:lpstr>
      <vt:lpstr>PowerPoint Presentation</vt:lpstr>
    </vt:vector>
  </TitlesOfParts>
  <Company>East Kent Hospital University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Lee</dc:creator>
  <cp:lastModifiedBy>Samantha Alexander</cp:lastModifiedBy>
  <cp:revision>114</cp:revision>
  <cp:lastPrinted>2019-08-08T16:46:59Z</cp:lastPrinted>
  <dcterms:created xsi:type="dcterms:W3CDTF">2017-01-06T14:24:12Z</dcterms:created>
  <dcterms:modified xsi:type="dcterms:W3CDTF">2019-10-22T07:25:16Z</dcterms:modified>
</cp:coreProperties>
</file>