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8.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9.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0.xml" ContentType="application/vnd.openxmlformats-officedocument.theme+xml"/>
  <Override PartName="/ppt/slideLayouts/slideLayout76.xml" ContentType="application/vnd.openxmlformats-officedocument.presentationml.slideLayout+xml"/>
  <Override PartName="/ppt/theme/theme11.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2.xml" ContentType="application/vnd.openxmlformats-officedocument.theme+xml"/>
  <Override PartName="/ppt/slideLayouts/slideLayout91.xml" ContentType="application/vnd.openxmlformats-officedocument.presentationml.slideLayout+xml"/>
  <Override PartName="/ppt/theme/theme13.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4.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4" r:id="rId1"/>
    <p:sldMasterId id="2147483652" r:id="rId2"/>
    <p:sldMasterId id="2147483650" r:id="rId3"/>
    <p:sldMasterId id="2147483658" r:id="rId4"/>
    <p:sldMasterId id="2147483656" r:id="rId5"/>
    <p:sldMasterId id="2147483660" r:id="rId6"/>
    <p:sldMasterId id="2147483675" r:id="rId7"/>
    <p:sldMasterId id="2147483690" r:id="rId8"/>
    <p:sldMasterId id="2147483719" r:id="rId9"/>
    <p:sldMasterId id="2147483734" r:id="rId10"/>
    <p:sldMasterId id="2147483749" r:id="rId11"/>
    <p:sldMasterId id="2147483751" r:id="rId12"/>
    <p:sldMasterId id="2147483766" r:id="rId13"/>
    <p:sldMasterId id="2147483768" r:id="rId14"/>
    <p:sldMasterId id="2147483783" r:id="rId15"/>
  </p:sldMasterIdLst>
  <p:notesMasterIdLst>
    <p:notesMasterId r:id="rId87"/>
  </p:notesMasterIdLst>
  <p:handoutMasterIdLst>
    <p:handoutMasterId r:id="rId88"/>
  </p:handoutMasterIdLst>
  <p:sldIdLst>
    <p:sldId id="349" r:id="rId16"/>
    <p:sldId id="276" r:id="rId17"/>
    <p:sldId id="332" r:id="rId18"/>
    <p:sldId id="378" r:id="rId19"/>
    <p:sldId id="377" r:id="rId20"/>
    <p:sldId id="379" r:id="rId21"/>
    <p:sldId id="277" r:id="rId22"/>
    <p:sldId id="309" r:id="rId23"/>
    <p:sldId id="310" r:id="rId24"/>
    <p:sldId id="311" r:id="rId25"/>
    <p:sldId id="365" r:id="rId26"/>
    <p:sldId id="288" r:id="rId27"/>
    <p:sldId id="323" r:id="rId28"/>
    <p:sldId id="312" r:id="rId29"/>
    <p:sldId id="281" r:id="rId30"/>
    <p:sldId id="307" r:id="rId31"/>
    <p:sldId id="308" r:id="rId32"/>
    <p:sldId id="278" r:id="rId33"/>
    <p:sldId id="301" r:id="rId34"/>
    <p:sldId id="298" r:id="rId35"/>
    <p:sldId id="302" r:id="rId36"/>
    <p:sldId id="303" r:id="rId37"/>
    <p:sldId id="304" r:id="rId38"/>
    <p:sldId id="305" r:id="rId39"/>
    <p:sldId id="306" r:id="rId40"/>
    <p:sldId id="358" r:id="rId41"/>
    <p:sldId id="376" r:id="rId42"/>
    <p:sldId id="313" r:id="rId43"/>
    <p:sldId id="316" r:id="rId44"/>
    <p:sldId id="317" r:id="rId45"/>
    <p:sldId id="322" r:id="rId46"/>
    <p:sldId id="357" r:id="rId47"/>
    <p:sldId id="318" r:id="rId48"/>
    <p:sldId id="319" r:id="rId49"/>
    <p:sldId id="320" r:id="rId50"/>
    <p:sldId id="321" r:id="rId51"/>
    <p:sldId id="350" r:id="rId52"/>
    <p:sldId id="351" r:id="rId53"/>
    <p:sldId id="352" r:id="rId54"/>
    <p:sldId id="354" r:id="rId55"/>
    <p:sldId id="355" r:id="rId56"/>
    <p:sldId id="356" r:id="rId57"/>
    <p:sldId id="343" r:id="rId58"/>
    <p:sldId id="325" r:id="rId59"/>
    <p:sldId id="326" r:id="rId60"/>
    <p:sldId id="327" r:id="rId61"/>
    <p:sldId id="338" r:id="rId62"/>
    <p:sldId id="339" r:id="rId63"/>
    <p:sldId id="344" r:id="rId64"/>
    <p:sldId id="336" r:id="rId65"/>
    <p:sldId id="374" r:id="rId66"/>
    <p:sldId id="345" r:id="rId67"/>
    <p:sldId id="342" r:id="rId68"/>
    <p:sldId id="341" r:id="rId69"/>
    <p:sldId id="366" r:id="rId70"/>
    <p:sldId id="359" r:id="rId71"/>
    <p:sldId id="361" r:id="rId72"/>
    <p:sldId id="369" r:id="rId73"/>
    <p:sldId id="368" r:id="rId74"/>
    <p:sldId id="370" r:id="rId75"/>
    <p:sldId id="363" r:id="rId76"/>
    <p:sldId id="371" r:id="rId77"/>
    <p:sldId id="373" r:id="rId78"/>
    <p:sldId id="372" r:id="rId79"/>
    <p:sldId id="380" r:id="rId80"/>
    <p:sldId id="381" r:id="rId81"/>
    <p:sldId id="383" r:id="rId82"/>
    <p:sldId id="384" r:id="rId83"/>
    <p:sldId id="385" r:id="rId84"/>
    <p:sldId id="382" r:id="rId85"/>
    <p:sldId id="266" r:id="rId8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82">
          <p15:clr>
            <a:srgbClr val="A4A3A4"/>
          </p15:clr>
        </p15:guide>
        <p15:guide id="2" orient="horz" pos="3657">
          <p15:clr>
            <a:srgbClr val="A4A3A4"/>
          </p15:clr>
        </p15:guide>
        <p15:guide id="3" pos="5692">
          <p15:clr>
            <a:srgbClr val="A4A3A4"/>
          </p15:clr>
        </p15:guide>
        <p15:guide id="4" pos="2245">
          <p15:clr>
            <a:srgbClr val="A4A3A4"/>
          </p15:clr>
        </p15:guide>
        <p15:guide id="5" pos="68">
          <p15:clr>
            <a:srgbClr val="A4A3A4"/>
          </p15:clr>
        </p15:guide>
        <p15:guide id="6" orient="horz" pos="4319">
          <p15:clr>
            <a:srgbClr val="A4A3A4"/>
          </p15:clr>
        </p15:guide>
        <p15:guide id="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ron Nichols" initials="SN" lastIdx="20" clrIdx="0"/>
  <p:cmAuthor id="1" name="GREDFERN" initials="G" lastIdx="0" clrIdx="1"/>
  <p:cmAuthor id="2" name="Matt Walker" initials="MW" lastIdx="3" clrIdx="2">
    <p:extLst/>
  </p:cmAuthor>
  <p:cmAuthor id="3" name="Emma Slater" initials="ES" lastIdx="15" clrIdx="3"/>
  <p:cmAuthor id="4" name="Sara Warner" initials="SW" lastIdx="14" clrIdx="4"/>
  <p:cmAuthor id="5" name="Gayle Higginson" initials="GH" lastIdx="5"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7DBB"/>
    <a:srgbClr val="6D6E71"/>
    <a:srgbClr val="CCFF99"/>
    <a:srgbClr val="F0343B"/>
    <a:srgbClr val="FFFFFF"/>
    <a:srgbClr val="E2E2E3"/>
    <a:srgbClr val="6E97C0"/>
    <a:srgbClr val="D1D1D1"/>
    <a:srgbClr val="FFE7EE"/>
    <a:srgbClr val="D5A4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3" autoAdjust="0"/>
    <p:restoredTop sz="99467" autoAdjust="0"/>
  </p:normalViewPr>
  <p:slideViewPr>
    <p:cSldViewPr>
      <p:cViewPr>
        <p:scale>
          <a:sx n="124" d="100"/>
          <a:sy n="124" d="100"/>
        </p:scale>
        <p:origin x="-1248" y="-36"/>
      </p:cViewPr>
      <p:guideLst>
        <p:guide orient="horz" pos="482"/>
        <p:guide orient="horz" pos="3657"/>
        <p:guide orient="horz" pos="4319"/>
        <p:guide pos="5692"/>
        <p:guide pos="2245"/>
        <p:guide pos="68"/>
        <p:guide/>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84" Type="http://schemas.openxmlformats.org/officeDocument/2006/relationships/slide" Target="slides/slide69.xml"/><Relationship Id="rId89"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presProps" Target="presProps.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2F8A67-8D81-49E2-88AD-124A765C0BD3}"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E7E4A0E8-D9F6-45D3-9203-68073EE8F253}">
      <dgm:prSet phldrT="[Text]" custT="1"/>
      <dgm:spPr>
        <a:solidFill>
          <a:srgbClr val="D9D9D9"/>
        </a:solidFill>
        <a:ln>
          <a:noFill/>
        </a:ln>
        <a:effectLst>
          <a:outerShdw blurRad="50800" dist="38100" dir="2700000" algn="tl" rotWithShape="0">
            <a:prstClr val="black">
              <a:alpha val="40000"/>
            </a:prstClr>
          </a:outerShdw>
        </a:effectLst>
      </dgm:spPr>
      <dgm:t>
        <a:bodyPr/>
        <a:lstStyle/>
        <a:p>
          <a:pPr>
            <a:buFont typeface="Symbol" panose="05050102010706020507" pitchFamily="18" charset="2"/>
            <a:buNone/>
          </a:pPr>
          <a:r>
            <a:rPr lang="en-GB" sz="1400" b="0" dirty="0">
              <a:solidFill>
                <a:srgbClr val="6D6E71"/>
              </a:solidFill>
            </a:rPr>
            <a:t>Separate specialist centres</a:t>
          </a:r>
          <a:endParaRPr lang="en-US" sz="1400" b="0" dirty="0">
            <a:solidFill>
              <a:srgbClr val="6D6E71"/>
            </a:solidFill>
          </a:endParaRPr>
        </a:p>
      </dgm:t>
    </dgm:pt>
    <dgm:pt modelId="{ADE611C1-4CB8-49A4-8ED0-2A19D5FE2046}" type="parTrans" cxnId="{81098F41-1CA2-4447-888D-80234BC57984}">
      <dgm:prSet/>
      <dgm:spPr/>
      <dgm:t>
        <a:bodyPr/>
        <a:lstStyle/>
        <a:p>
          <a:endParaRPr lang="en-US" sz="1000"/>
        </a:p>
      </dgm:t>
    </dgm:pt>
    <dgm:pt modelId="{FD2D95DC-EEDD-4DF9-B4FE-698EAB1AEBFD}" type="sibTrans" cxnId="{81098F41-1CA2-4447-888D-80234BC57984}">
      <dgm:prSet/>
      <dgm:spPr/>
      <dgm:t>
        <a:bodyPr/>
        <a:lstStyle/>
        <a:p>
          <a:endParaRPr lang="en-US" sz="1000"/>
        </a:p>
      </dgm:t>
    </dgm:pt>
    <dgm:pt modelId="{DB26B645-6523-4A6F-87D7-B7FACAD9BE84}">
      <dgm:prSet custT="1"/>
      <dgm:spPr>
        <a:solidFill>
          <a:srgbClr val="D9D9D9"/>
        </a:solidFill>
        <a:ln>
          <a:noFill/>
        </a:ln>
        <a:effectLst>
          <a:outerShdw blurRad="50800" dist="38100" dir="2700000" algn="tl" rotWithShape="0">
            <a:prstClr val="black">
              <a:alpha val="40000"/>
            </a:prstClr>
          </a:outerShdw>
        </a:effectLst>
      </dgm:spPr>
      <dgm:t>
        <a:bodyPr/>
        <a:lstStyle/>
        <a:p>
          <a:r>
            <a:rPr lang="en-GB" sz="1400" b="0" dirty="0">
              <a:solidFill>
                <a:srgbClr val="6D6E71"/>
              </a:solidFill>
            </a:rPr>
            <a:t>Separating planned and unplanned care</a:t>
          </a:r>
        </a:p>
      </dgm:t>
    </dgm:pt>
    <dgm:pt modelId="{5319B8C2-A37F-4ACB-A0A9-398E26E21F7F}" type="parTrans" cxnId="{29107E6B-734D-497C-929B-0F197D730244}">
      <dgm:prSet/>
      <dgm:spPr/>
      <dgm:t>
        <a:bodyPr/>
        <a:lstStyle/>
        <a:p>
          <a:endParaRPr lang="en-US"/>
        </a:p>
      </dgm:t>
    </dgm:pt>
    <dgm:pt modelId="{0EEC5A54-4AD4-4B3D-9FC9-783F6711ED1E}" type="sibTrans" cxnId="{29107E6B-734D-497C-929B-0F197D730244}">
      <dgm:prSet/>
      <dgm:spPr/>
      <dgm:t>
        <a:bodyPr/>
        <a:lstStyle/>
        <a:p>
          <a:endParaRPr lang="en-US"/>
        </a:p>
      </dgm:t>
    </dgm:pt>
    <dgm:pt modelId="{AB23A92F-4C48-4B5D-81B5-8F5D828DB557}">
      <dgm:prSet custT="1"/>
      <dgm:spPr>
        <a:solidFill>
          <a:srgbClr val="D9D9D9"/>
        </a:solidFill>
        <a:ln>
          <a:noFill/>
        </a:ln>
        <a:effectLst>
          <a:outerShdw blurRad="50800" dist="38100" dir="2700000" algn="tl" rotWithShape="0">
            <a:prstClr val="black">
              <a:alpha val="40000"/>
            </a:prstClr>
          </a:outerShdw>
        </a:effectLst>
      </dgm:spPr>
      <dgm:t>
        <a:bodyPr/>
        <a:lstStyle/>
        <a:p>
          <a:r>
            <a:rPr lang="en-GB" sz="1400" b="0" dirty="0">
              <a:solidFill>
                <a:srgbClr val="6D6E71"/>
              </a:solidFill>
            </a:rPr>
            <a:t>More local care, more local services</a:t>
          </a:r>
        </a:p>
      </dgm:t>
    </dgm:pt>
    <dgm:pt modelId="{10968534-A337-49E7-A9EE-A54F33FD4A36}" type="parTrans" cxnId="{1BD47DCB-5321-4516-BD88-AE58DF623D50}">
      <dgm:prSet/>
      <dgm:spPr/>
      <dgm:t>
        <a:bodyPr/>
        <a:lstStyle/>
        <a:p>
          <a:endParaRPr lang="en-US"/>
        </a:p>
      </dgm:t>
    </dgm:pt>
    <dgm:pt modelId="{355D869B-3511-4F71-B4DA-5E3459BB3EEB}" type="sibTrans" cxnId="{1BD47DCB-5321-4516-BD88-AE58DF623D50}">
      <dgm:prSet/>
      <dgm:spPr/>
      <dgm:t>
        <a:bodyPr/>
        <a:lstStyle/>
        <a:p>
          <a:endParaRPr lang="en-US"/>
        </a:p>
      </dgm:t>
    </dgm:pt>
    <dgm:pt modelId="{473D1FC3-4900-47BB-9F17-FD00F0E62C7D}">
      <dgm:prSet custT="1"/>
      <dgm:spPr>
        <a:solidFill>
          <a:srgbClr val="D9D9D9"/>
        </a:solidFill>
        <a:ln>
          <a:noFill/>
        </a:ln>
        <a:effectLst>
          <a:outerShdw blurRad="50800" dist="38100" dir="2700000" algn="tl" rotWithShape="0">
            <a:prstClr val="black">
              <a:alpha val="40000"/>
            </a:prstClr>
          </a:outerShdw>
        </a:effectLst>
      </dgm:spPr>
      <dgm:t>
        <a:bodyPr/>
        <a:lstStyle/>
        <a:p>
          <a:r>
            <a:rPr lang="en-GB" sz="1400" b="0" dirty="0">
              <a:solidFill>
                <a:srgbClr val="6D6E71"/>
              </a:solidFill>
            </a:rPr>
            <a:t>Increased focus on care in the home/ community</a:t>
          </a:r>
        </a:p>
      </dgm:t>
    </dgm:pt>
    <dgm:pt modelId="{F86432B3-5ADA-4E86-9277-C696EDD54018}" type="parTrans" cxnId="{8E60EAC7-C15F-4821-87A4-2DD9B1E43CBE}">
      <dgm:prSet/>
      <dgm:spPr/>
      <dgm:t>
        <a:bodyPr/>
        <a:lstStyle/>
        <a:p>
          <a:endParaRPr lang="en-US"/>
        </a:p>
      </dgm:t>
    </dgm:pt>
    <dgm:pt modelId="{4B116AF0-C71A-419D-B340-D4ADA079B92F}" type="sibTrans" cxnId="{8E60EAC7-C15F-4821-87A4-2DD9B1E43CBE}">
      <dgm:prSet/>
      <dgm:spPr/>
      <dgm:t>
        <a:bodyPr/>
        <a:lstStyle/>
        <a:p>
          <a:endParaRPr lang="en-US"/>
        </a:p>
      </dgm:t>
    </dgm:pt>
    <dgm:pt modelId="{E812631C-D353-4E66-A159-D92DEE67A7E4}">
      <dgm:prSet custT="1"/>
      <dgm:spPr>
        <a:solidFill>
          <a:srgbClr val="D9D9D9"/>
        </a:solidFill>
        <a:ln>
          <a:noFill/>
        </a:ln>
        <a:effectLst>
          <a:outerShdw blurRad="50800" dist="38100" dir="2700000" algn="tl" rotWithShape="0">
            <a:prstClr val="black">
              <a:alpha val="40000"/>
            </a:prstClr>
          </a:outerShdw>
        </a:effectLst>
      </dgm:spPr>
      <dgm:t>
        <a:bodyPr/>
        <a:lstStyle/>
        <a:p>
          <a:r>
            <a:rPr lang="en-GB" sz="1400" b="0" dirty="0">
              <a:solidFill>
                <a:srgbClr val="6D6E71"/>
              </a:solidFill>
            </a:rPr>
            <a:t>More joined up working</a:t>
          </a:r>
        </a:p>
      </dgm:t>
    </dgm:pt>
    <dgm:pt modelId="{1B095813-55F0-4ACA-9C63-FB39A3A9B66C}" type="parTrans" cxnId="{1D2F6579-19F4-4182-BF2F-1DBDD0FE7B96}">
      <dgm:prSet/>
      <dgm:spPr/>
      <dgm:t>
        <a:bodyPr/>
        <a:lstStyle/>
        <a:p>
          <a:endParaRPr lang="en-GB"/>
        </a:p>
      </dgm:t>
    </dgm:pt>
    <dgm:pt modelId="{21ABAA48-1EEB-4002-8BDE-356907523526}" type="sibTrans" cxnId="{1D2F6579-19F4-4182-BF2F-1DBDD0FE7B96}">
      <dgm:prSet/>
      <dgm:spPr/>
      <dgm:t>
        <a:bodyPr/>
        <a:lstStyle/>
        <a:p>
          <a:endParaRPr lang="en-GB"/>
        </a:p>
      </dgm:t>
    </dgm:pt>
    <dgm:pt modelId="{8330738A-1201-4EB4-8F01-4D94F145D5D6}" type="pres">
      <dgm:prSet presAssocID="{AD2F8A67-8D81-49E2-88AD-124A765C0BD3}" presName="diagram" presStyleCnt="0">
        <dgm:presLayoutVars>
          <dgm:dir/>
          <dgm:resizeHandles val="exact"/>
        </dgm:presLayoutVars>
      </dgm:prSet>
      <dgm:spPr/>
      <dgm:t>
        <a:bodyPr/>
        <a:lstStyle/>
        <a:p>
          <a:endParaRPr lang="en-GB"/>
        </a:p>
      </dgm:t>
    </dgm:pt>
    <dgm:pt modelId="{68D40D46-731E-4D6A-B144-DA5B6DEDBCD4}" type="pres">
      <dgm:prSet presAssocID="{E7E4A0E8-D9F6-45D3-9203-68073EE8F253}" presName="node" presStyleLbl="node1" presStyleIdx="0" presStyleCnt="5">
        <dgm:presLayoutVars>
          <dgm:bulletEnabled val="1"/>
        </dgm:presLayoutVars>
      </dgm:prSet>
      <dgm:spPr/>
      <dgm:t>
        <a:bodyPr/>
        <a:lstStyle/>
        <a:p>
          <a:endParaRPr lang="en-GB"/>
        </a:p>
      </dgm:t>
    </dgm:pt>
    <dgm:pt modelId="{F5053880-6260-4E34-BC13-979F4CEE3E66}" type="pres">
      <dgm:prSet presAssocID="{FD2D95DC-EEDD-4DF9-B4FE-698EAB1AEBFD}" presName="sibTrans" presStyleCnt="0"/>
      <dgm:spPr/>
    </dgm:pt>
    <dgm:pt modelId="{B37B6FAA-78FB-481A-BF75-9BA110F74046}" type="pres">
      <dgm:prSet presAssocID="{DB26B645-6523-4A6F-87D7-B7FACAD9BE84}" presName="node" presStyleLbl="node1" presStyleIdx="1" presStyleCnt="5">
        <dgm:presLayoutVars>
          <dgm:bulletEnabled val="1"/>
        </dgm:presLayoutVars>
      </dgm:prSet>
      <dgm:spPr/>
      <dgm:t>
        <a:bodyPr/>
        <a:lstStyle/>
        <a:p>
          <a:endParaRPr lang="en-GB"/>
        </a:p>
      </dgm:t>
    </dgm:pt>
    <dgm:pt modelId="{2173CE4C-BB92-4B3D-B0E1-403496F58077}" type="pres">
      <dgm:prSet presAssocID="{0EEC5A54-4AD4-4B3D-9FC9-783F6711ED1E}" presName="sibTrans" presStyleCnt="0"/>
      <dgm:spPr/>
    </dgm:pt>
    <dgm:pt modelId="{D3EF3681-378C-4F98-8B3B-0A77EF2C7D1E}" type="pres">
      <dgm:prSet presAssocID="{AB23A92F-4C48-4B5D-81B5-8F5D828DB557}" presName="node" presStyleLbl="node1" presStyleIdx="2" presStyleCnt="5" custLinFactNeighborX="-1995">
        <dgm:presLayoutVars>
          <dgm:bulletEnabled val="1"/>
        </dgm:presLayoutVars>
      </dgm:prSet>
      <dgm:spPr/>
      <dgm:t>
        <a:bodyPr/>
        <a:lstStyle/>
        <a:p>
          <a:endParaRPr lang="en-GB"/>
        </a:p>
      </dgm:t>
    </dgm:pt>
    <dgm:pt modelId="{08DE3BD4-A5FF-4321-9EB3-197E529AE7BC}" type="pres">
      <dgm:prSet presAssocID="{355D869B-3511-4F71-B4DA-5E3459BB3EEB}" presName="sibTrans" presStyleCnt="0"/>
      <dgm:spPr/>
    </dgm:pt>
    <dgm:pt modelId="{122BCDFB-58F6-43A2-B708-695CD53D0D47}" type="pres">
      <dgm:prSet presAssocID="{473D1FC3-4900-47BB-9F17-FD00F0E62C7D}" presName="node" presStyleLbl="node1" presStyleIdx="3" presStyleCnt="5">
        <dgm:presLayoutVars>
          <dgm:bulletEnabled val="1"/>
        </dgm:presLayoutVars>
      </dgm:prSet>
      <dgm:spPr/>
      <dgm:t>
        <a:bodyPr/>
        <a:lstStyle/>
        <a:p>
          <a:endParaRPr lang="en-GB"/>
        </a:p>
      </dgm:t>
    </dgm:pt>
    <dgm:pt modelId="{111FEBD3-F92B-4E6F-A1D9-A5578710F3DF}" type="pres">
      <dgm:prSet presAssocID="{4B116AF0-C71A-419D-B340-D4ADA079B92F}" presName="sibTrans" presStyleCnt="0"/>
      <dgm:spPr/>
    </dgm:pt>
    <dgm:pt modelId="{72B041F1-39A4-4E0B-870A-98DBC0C23B62}" type="pres">
      <dgm:prSet presAssocID="{E812631C-D353-4E66-A159-D92DEE67A7E4}" presName="node" presStyleLbl="node1" presStyleIdx="4" presStyleCnt="5">
        <dgm:presLayoutVars>
          <dgm:bulletEnabled val="1"/>
        </dgm:presLayoutVars>
      </dgm:prSet>
      <dgm:spPr/>
      <dgm:t>
        <a:bodyPr/>
        <a:lstStyle/>
        <a:p>
          <a:endParaRPr lang="en-GB"/>
        </a:p>
      </dgm:t>
    </dgm:pt>
  </dgm:ptLst>
  <dgm:cxnLst>
    <dgm:cxn modelId="{1D2F6579-19F4-4182-BF2F-1DBDD0FE7B96}" srcId="{AD2F8A67-8D81-49E2-88AD-124A765C0BD3}" destId="{E812631C-D353-4E66-A159-D92DEE67A7E4}" srcOrd="4" destOrd="0" parTransId="{1B095813-55F0-4ACA-9C63-FB39A3A9B66C}" sibTransId="{21ABAA48-1EEB-4002-8BDE-356907523526}"/>
    <dgm:cxn modelId="{2C640388-FE0D-46DF-B0D0-5E311CF72D1B}" type="presOf" srcId="{AD2F8A67-8D81-49E2-88AD-124A765C0BD3}" destId="{8330738A-1201-4EB4-8F01-4D94F145D5D6}" srcOrd="0" destOrd="0" presId="urn:microsoft.com/office/officeart/2005/8/layout/default"/>
    <dgm:cxn modelId="{6A77EBF8-6775-4243-938E-87CDAC632A71}" type="presOf" srcId="{473D1FC3-4900-47BB-9F17-FD00F0E62C7D}" destId="{122BCDFB-58F6-43A2-B708-695CD53D0D47}" srcOrd="0" destOrd="0" presId="urn:microsoft.com/office/officeart/2005/8/layout/default"/>
    <dgm:cxn modelId="{8E60EAC7-C15F-4821-87A4-2DD9B1E43CBE}" srcId="{AD2F8A67-8D81-49E2-88AD-124A765C0BD3}" destId="{473D1FC3-4900-47BB-9F17-FD00F0E62C7D}" srcOrd="3" destOrd="0" parTransId="{F86432B3-5ADA-4E86-9277-C696EDD54018}" sibTransId="{4B116AF0-C71A-419D-B340-D4ADA079B92F}"/>
    <dgm:cxn modelId="{29107E6B-734D-497C-929B-0F197D730244}" srcId="{AD2F8A67-8D81-49E2-88AD-124A765C0BD3}" destId="{DB26B645-6523-4A6F-87D7-B7FACAD9BE84}" srcOrd="1" destOrd="0" parTransId="{5319B8C2-A37F-4ACB-A0A9-398E26E21F7F}" sibTransId="{0EEC5A54-4AD4-4B3D-9FC9-783F6711ED1E}"/>
    <dgm:cxn modelId="{D3411448-CF6F-42FB-A81A-604290F201D4}" type="presOf" srcId="{E7E4A0E8-D9F6-45D3-9203-68073EE8F253}" destId="{68D40D46-731E-4D6A-B144-DA5B6DEDBCD4}" srcOrd="0" destOrd="0" presId="urn:microsoft.com/office/officeart/2005/8/layout/default"/>
    <dgm:cxn modelId="{1BD47DCB-5321-4516-BD88-AE58DF623D50}" srcId="{AD2F8A67-8D81-49E2-88AD-124A765C0BD3}" destId="{AB23A92F-4C48-4B5D-81B5-8F5D828DB557}" srcOrd="2" destOrd="0" parTransId="{10968534-A337-49E7-A9EE-A54F33FD4A36}" sibTransId="{355D869B-3511-4F71-B4DA-5E3459BB3EEB}"/>
    <dgm:cxn modelId="{D7D99568-B523-4BB5-A39D-01A2E42D9889}" type="presOf" srcId="{DB26B645-6523-4A6F-87D7-B7FACAD9BE84}" destId="{B37B6FAA-78FB-481A-BF75-9BA110F74046}" srcOrd="0" destOrd="0" presId="urn:microsoft.com/office/officeart/2005/8/layout/default"/>
    <dgm:cxn modelId="{81098F41-1CA2-4447-888D-80234BC57984}" srcId="{AD2F8A67-8D81-49E2-88AD-124A765C0BD3}" destId="{E7E4A0E8-D9F6-45D3-9203-68073EE8F253}" srcOrd="0" destOrd="0" parTransId="{ADE611C1-4CB8-49A4-8ED0-2A19D5FE2046}" sibTransId="{FD2D95DC-EEDD-4DF9-B4FE-698EAB1AEBFD}"/>
    <dgm:cxn modelId="{7AB65418-FC4F-4488-8B5D-C42DD255B918}" type="presOf" srcId="{AB23A92F-4C48-4B5D-81B5-8F5D828DB557}" destId="{D3EF3681-378C-4F98-8B3B-0A77EF2C7D1E}" srcOrd="0" destOrd="0" presId="urn:microsoft.com/office/officeart/2005/8/layout/default"/>
    <dgm:cxn modelId="{693B35C0-BCAE-4D52-8709-750D7417E153}" type="presOf" srcId="{E812631C-D353-4E66-A159-D92DEE67A7E4}" destId="{72B041F1-39A4-4E0B-870A-98DBC0C23B62}" srcOrd="0" destOrd="0" presId="urn:microsoft.com/office/officeart/2005/8/layout/default"/>
    <dgm:cxn modelId="{B5825F98-4F42-4996-B860-9A34B6F374D0}" type="presParOf" srcId="{8330738A-1201-4EB4-8F01-4D94F145D5D6}" destId="{68D40D46-731E-4D6A-B144-DA5B6DEDBCD4}" srcOrd="0" destOrd="0" presId="urn:microsoft.com/office/officeart/2005/8/layout/default"/>
    <dgm:cxn modelId="{6D4DC646-42E4-4CA6-BDB1-A54B02C23EE9}" type="presParOf" srcId="{8330738A-1201-4EB4-8F01-4D94F145D5D6}" destId="{F5053880-6260-4E34-BC13-979F4CEE3E66}" srcOrd="1" destOrd="0" presId="urn:microsoft.com/office/officeart/2005/8/layout/default"/>
    <dgm:cxn modelId="{A55CEEA8-2B33-4A18-B00E-CE5B515F9623}" type="presParOf" srcId="{8330738A-1201-4EB4-8F01-4D94F145D5D6}" destId="{B37B6FAA-78FB-481A-BF75-9BA110F74046}" srcOrd="2" destOrd="0" presId="urn:microsoft.com/office/officeart/2005/8/layout/default"/>
    <dgm:cxn modelId="{1D8644A6-85DA-4FD7-BDEB-0ED1AC157A24}" type="presParOf" srcId="{8330738A-1201-4EB4-8F01-4D94F145D5D6}" destId="{2173CE4C-BB92-4B3D-B0E1-403496F58077}" srcOrd="3" destOrd="0" presId="urn:microsoft.com/office/officeart/2005/8/layout/default"/>
    <dgm:cxn modelId="{AD06E459-17CD-4A58-8488-88A485C65AED}" type="presParOf" srcId="{8330738A-1201-4EB4-8F01-4D94F145D5D6}" destId="{D3EF3681-378C-4F98-8B3B-0A77EF2C7D1E}" srcOrd="4" destOrd="0" presId="urn:microsoft.com/office/officeart/2005/8/layout/default"/>
    <dgm:cxn modelId="{5FDDAB1E-5A1B-4D9E-9D7A-CCBF4AF1E54A}" type="presParOf" srcId="{8330738A-1201-4EB4-8F01-4D94F145D5D6}" destId="{08DE3BD4-A5FF-4321-9EB3-197E529AE7BC}" srcOrd="5" destOrd="0" presId="urn:microsoft.com/office/officeart/2005/8/layout/default"/>
    <dgm:cxn modelId="{00F1FD6E-F2CA-4386-8909-FE62C34913F3}" type="presParOf" srcId="{8330738A-1201-4EB4-8F01-4D94F145D5D6}" destId="{122BCDFB-58F6-43A2-B708-695CD53D0D47}" srcOrd="6" destOrd="0" presId="urn:microsoft.com/office/officeart/2005/8/layout/default"/>
    <dgm:cxn modelId="{9A1D1F61-98A6-46B3-BAEC-819C81D2134A}" type="presParOf" srcId="{8330738A-1201-4EB4-8F01-4D94F145D5D6}" destId="{111FEBD3-F92B-4E6F-A1D9-A5578710F3DF}" srcOrd="7" destOrd="0" presId="urn:microsoft.com/office/officeart/2005/8/layout/default"/>
    <dgm:cxn modelId="{5937FB34-B70A-4DCC-96AA-DEE1C90961E7}" type="presParOf" srcId="{8330738A-1201-4EB4-8F01-4D94F145D5D6}" destId="{72B041F1-39A4-4E0B-870A-98DBC0C23B6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2F8A67-8D81-49E2-88AD-124A765C0BD3}"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E7E4A0E8-D9F6-45D3-9203-68073EE8F253}">
      <dgm:prSet phldrT="[Text]" custT="1"/>
      <dgm:spPr>
        <a:solidFill>
          <a:srgbClr val="D9D9D9"/>
        </a:solidFill>
        <a:ln>
          <a:noFill/>
        </a:ln>
        <a:effectLst>
          <a:outerShdw blurRad="50800" dist="38100" dir="2700000" algn="tl" rotWithShape="0">
            <a:prstClr val="black">
              <a:alpha val="40000"/>
            </a:prstClr>
          </a:outerShdw>
        </a:effectLst>
      </dgm:spPr>
      <dgm:t>
        <a:bodyPr/>
        <a:lstStyle/>
        <a:p>
          <a:pPr>
            <a:buFont typeface="Symbol" panose="05050102010706020507" pitchFamily="18" charset="2"/>
            <a:buNone/>
          </a:pPr>
          <a:r>
            <a:rPr lang="en-GB" sz="1400" b="0" dirty="0">
              <a:solidFill>
                <a:srgbClr val="6D6E71"/>
              </a:solidFill>
            </a:rPr>
            <a:t>Emphasis on prevention</a:t>
          </a:r>
          <a:endParaRPr lang="en-US" sz="1400" b="0" dirty="0">
            <a:solidFill>
              <a:srgbClr val="6D6E71"/>
            </a:solidFill>
          </a:endParaRPr>
        </a:p>
      </dgm:t>
    </dgm:pt>
    <dgm:pt modelId="{ADE611C1-4CB8-49A4-8ED0-2A19D5FE2046}" type="parTrans" cxnId="{81098F41-1CA2-4447-888D-80234BC57984}">
      <dgm:prSet/>
      <dgm:spPr/>
      <dgm:t>
        <a:bodyPr/>
        <a:lstStyle/>
        <a:p>
          <a:endParaRPr lang="en-US" sz="1000"/>
        </a:p>
      </dgm:t>
    </dgm:pt>
    <dgm:pt modelId="{FD2D95DC-EEDD-4DF9-B4FE-698EAB1AEBFD}" type="sibTrans" cxnId="{81098F41-1CA2-4447-888D-80234BC57984}">
      <dgm:prSet/>
      <dgm:spPr/>
      <dgm:t>
        <a:bodyPr/>
        <a:lstStyle/>
        <a:p>
          <a:endParaRPr lang="en-US" sz="1000"/>
        </a:p>
      </dgm:t>
    </dgm:pt>
    <dgm:pt modelId="{2322F7BF-6CD7-4A9F-9FE7-F96BD4A3B6D0}">
      <dgm:prSet custT="1"/>
      <dgm:spPr>
        <a:solidFill>
          <a:srgbClr val="D9D9D9"/>
        </a:solidFill>
        <a:ln>
          <a:noFill/>
        </a:ln>
        <a:effectLst>
          <a:outerShdw blurRad="50800" dist="38100" dir="2700000" algn="tl" rotWithShape="0">
            <a:prstClr val="black">
              <a:alpha val="40000"/>
            </a:prstClr>
          </a:outerShdw>
        </a:effectLst>
      </dgm:spPr>
      <dgm:t>
        <a:bodyPr/>
        <a:lstStyle/>
        <a:p>
          <a:r>
            <a:rPr lang="en-GB" sz="1400" b="0" dirty="0">
              <a:solidFill>
                <a:srgbClr val="6D6E71"/>
              </a:solidFill>
            </a:rPr>
            <a:t>7 day service/longer hours</a:t>
          </a:r>
        </a:p>
      </dgm:t>
    </dgm:pt>
    <dgm:pt modelId="{A7CB6EBA-F6C3-4A9E-8F0F-D6CDA2C2598A}" type="parTrans" cxnId="{D765A989-AC99-497D-B688-4B5404C1F7B0}">
      <dgm:prSet/>
      <dgm:spPr/>
      <dgm:t>
        <a:bodyPr/>
        <a:lstStyle/>
        <a:p>
          <a:endParaRPr lang="en-US"/>
        </a:p>
      </dgm:t>
    </dgm:pt>
    <dgm:pt modelId="{B12DDCE5-08C7-4F60-8ED3-884022EC61FE}" type="sibTrans" cxnId="{D765A989-AC99-497D-B688-4B5404C1F7B0}">
      <dgm:prSet/>
      <dgm:spPr/>
      <dgm:t>
        <a:bodyPr/>
        <a:lstStyle/>
        <a:p>
          <a:endParaRPr lang="en-US"/>
        </a:p>
      </dgm:t>
    </dgm:pt>
    <dgm:pt modelId="{CC0023CD-E81A-4031-BFD2-5C2B30BCAB96}">
      <dgm:prSet custT="1"/>
      <dgm:spPr>
        <a:solidFill>
          <a:srgbClr val="D9D9D9"/>
        </a:solidFill>
        <a:ln>
          <a:noFill/>
        </a:ln>
        <a:effectLst>
          <a:outerShdw blurRad="50800" dist="38100" dir="2700000" algn="tl" rotWithShape="0">
            <a:prstClr val="black">
              <a:alpha val="40000"/>
            </a:prstClr>
          </a:outerShdw>
        </a:effectLst>
      </dgm:spPr>
      <dgm:t>
        <a:bodyPr/>
        <a:lstStyle/>
        <a:p>
          <a:r>
            <a:rPr lang="en-GB" sz="1400" b="0" dirty="0">
              <a:solidFill>
                <a:srgbClr val="6D6E71"/>
              </a:solidFill>
            </a:rPr>
            <a:t>Better delivery of care</a:t>
          </a:r>
        </a:p>
      </dgm:t>
    </dgm:pt>
    <dgm:pt modelId="{7E7E90E3-2359-48FF-8AB3-B7F888B7380F}" type="parTrans" cxnId="{7B549534-AFAF-41BB-BE64-8F8DD0084998}">
      <dgm:prSet/>
      <dgm:spPr/>
      <dgm:t>
        <a:bodyPr/>
        <a:lstStyle/>
        <a:p>
          <a:endParaRPr lang="en-US"/>
        </a:p>
      </dgm:t>
    </dgm:pt>
    <dgm:pt modelId="{510C257A-3E88-415F-B9DE-8816B80D2FA0}" type="sibTrans" cxnId="{7B549534-AFAF-41BB-BE64-8F8DD0084998}">
      <dgm:prSet/>
      <dgm:spPr/>
      <dgm:t>
        <a:bodyPr/>
        <a:lstStyle/>
        <a:p>
          <a:endParaRPr lang="en-US"/>
        </a:p>
      </dgm:t>
    </dgm:pt>
    <dgm:pt modelId="{469052ED-06B4-4368-8E02-C19354A88280}">
      <dgm:prSet custT="1"/>
      <dgm:spPr>
        <a:solidFill>
          <a:srgbClr val="D9D9D9"/>
        </a:solidFill>
        <a:ln>
          <a:noFill/>
        </a:ln>
        <a:effectLst>
          <a:outerShdw blurRad="50800" dist="38100" dir="2700000" algn="tl" rotWithShape="0">
            <a:prstClr val="black">
              <a:alpha val="40000"/>
            </a:prstClr>
          </a:outerShdw>
        </a:effectLst>
      </dgm:spPr>
      <dgm:t>
        <a:bodyPr/>
        <a:lstStyle/>
        <a:p>
          <a:r>
            <a:rPr lang="en-GB" sz="1400" b="0" dirty="0">
              <a:solidFill>
                <a:srgbClr val="6D6E71"/>
              </a:solidFill>
            </a:rPr>
            <a:t>Sharing of information</a:t>
          </a:r>
        </a:p>
      </dgm:t>
    </dgm:pt>
    <dgm:pt modelId="{EED35B7E-5B4D-4392-88FC-61BE7B34CBD0}" type="parTrans" cxnId="{D4C270DC-99CA-49AC-B816-30CFE1AF703B}">
      <dgm:prSet/>
      <dgm:spPr/>
      <dgm:t>
        <a:bodyPr/>
        <a:lstStyle/>
        <a:p>
          <a:endParaRPr lang="en-US"/>
        </a:p>
      </dgm:t>
    </dgm:pt>
    <dgm:pt modelId="{86360367-EC2B-434E-9527-3F51205F2706}" type="sibTrans" cxnId="{D4C270DC-99CA-49AC-B816-30CFE1AF703B}">
      <dgm:prSet/>
      <dgm:spPr/>
      <dgm:t>
        <a:bodyPr/>
        <a:lstStyle/>
        <a:p>
          <a:endParaRPr lang="en-US"/>
        </a:p>
      </dgm:t>
    </dgm:pt>
    <dgm:pt modelId="{8330738A-1201-4EB4-8F01-4D94F145D5D6}" type="pres">
      <dgm:prSet presAssocID="{AD2F8A67-8D81-49E2-88AD-124A765C0BD3}" presName="diagram" presStyleCnt="0">
        <dgm:presLayoutVars>
          <dgm:dir/>
          <dgm:resizeHandles val="exact"/>
        </dgm:presLayoutVars>
      </dgm:prSet>
      <dgm:spPr/>
      <dgm:t>
        <a:bodyPr/>
        <a:lstStyle/>
        <a:p>
          <a:endParaRPr lang="en-GB"/>
        </a:p>
      </dgm:t>
    </dgm:pt>
    <dgm:pt modelId="{68D40D46-731E-4D6A-B144-DA5B6DEDBCD4}" type="pres">
      <dgm:prSet presAssocID="{E7E4A0E8-D9F6-45D3-9203-68073EE8F253}" presName="node" presStyleLbl="node1" presStyleIdx="0" presStyleCnt="4">
        <dgm:presLayoutVars>
          <dgm:bulletEnabled val="1"/>
        </dgm:presLayoutVars>
      </dgm:prSet>
      <dgm:spPr/>
      <dgm:t>
        <a:bodyPr/>
        <a:lstStyle/>
        <a:p>
          <a:endParaRPr lang="en-GB"/>
        </a:p>
      </dgm:t>
    </dgm:pt>
    <dgm:pt modelId="{F5053880-6260-4E34-BC13-979F4CEE3E66}" type="pres">
      <dgm:prSet presAssocID="{FD2D95DC-EEDD-4DF9-B4FE-698EAB1AEBFD}" presName="sibTrans" presStyleCnt="0"/>
      <dgm:spPr/>
    </dgm:pt>
    <dgm:pt modelId="{B60F6125-1746-49BC-AC70-CFFE732B17C4}" type="pres">
      <dgm:prSet presAssocID="{2322F7BF-6CD7-4A9F-9FE7-F96BD4A3B6D0}" presName="node" presStyleLbl="node1" presStyleIdx="1" presStyleCnt="4">
        <dgm:presLayoutVars>
          <dgm:bulletEnabled val="1"/>
        </dgm:presLayoutVars>
      </dgm:prSet>
      <dgm:spPr/>
      <dgm:t>
        <a:bodyPr/>
        <a:lstStyle/>
        <a:p>
          <a:endParaRPr lang="en-GB"/>
        </a:p>
      </dgm:t>
    </dgm:pt>
    <dgm:pt modelId="{AE7D80A8-05D9-4148-9609-09352F026D58}" type="pres">
      <dgm:prSet presAssocID="{B12DDCE5-08C7-4F60-8ED3-884022EC61FE}" presName="sibTrans" presStyleCnt="0"/>
      <dgm:spPr/>
    </dgm:pt>
    <dgm:pt modelId="{1E1D002E-F709-4A7F-9CA4-8D8213B8135D}" type="pres">
      <dgm:prSet presAssocID="{CC0023CD-E81A-4031-BFD2-5C2B30BCAB96}" presName="node" presStyleLbl="node1" presStyleIdx="2" presStyleCnt="4">
        <dgm:presLayoutVars>
          <dgm:bulletEnabled val="1"/>
        </dgm:presLayoutVars>
      </dgm:prSet>
      <dgm:spPr/>
      <dgm:t>
        <a:bodyPr/>
        <a:lstStyle/>
        <a:p>
          <a:endParaRPr lang="en-GB"/>
        </a:p>
      </dgm:t>
    </dgm:pt>
    <dgm:pt modelId="{31F0A6A0-9988-4FA6-A9C2-97E32875D8D9}" type="pres">
      <dgm:prSet presAssocID="{510C257A-3E88-415F-B9DE-8816B80D2FA0}" presName="sibTrans" presStyleCnt="0"/>
      <dgm:spPr/>
    </dgm:pt>
    <dgm:pt modelId="{C85A2DED-EA6C-40C4-B8E5-7543BC9F5F8A}" type="pres">
      <dgm:prSet presAssocID="{469052ED-06B4-4368-8E02-C19354A88280}" presName="node" presStyleLbl="node1" presStyleIdx="3" presStyleCnt="4">
        <dgm:presLayoutVars>
          <dgm:bulletEnabled val="1"/>
        </dgm:presLayoutVars>
      </dgm:prSet>
      <dgm:spPr/>
      <dgm:t>
        <a:bodyPr/>
        <a:lstStyle/>
        <a:p>
          <a:endParaRPr lang="en-GB"/>
        </a:p>
      </dgm:t>
    </dgm:pt>
  </dgm:ptLst>
  <dgm:cxnLst>
    <dgm:cxn modelId="{BF17ADF0-8C7D-4503-9383-DE7D5CE1163B}" type="presOf" srcId="{AD2F8A67-8D81-49E2-88AD-124A765C0BD3}" destId="{8330738A-1201-4EB4-8F01-4D94F145D5D6}" srcOrd="0" destOrd="0" presId="urn:microsoft.com/office/officeart/2005/8/layout/default"/>
    <dgm:cxn modelId="{6B91D435-344D-437D-BF87-4D9D1F84999D}" type="presOf" srcId="{2322F7BF-6CD7-4A9F-9FE7-F96BD4A3B6D0}" destId="{B60F6125-1746-49BC-AC70-CFFE732B17C4}" srcOrd="0" destOrd="0" presId="urn:microsoft.com/office/officeart/2005/8/layout/default"/>
    <dgm:cxn modelId="{33FF50CD-597B-438C-A951-EFE9DCE041D8}" type="presOf" srcId="{E7E4A0E8-D9F6-45D3-9203-68073EE8F253}" destId="{68D40D46-731E-4D6A-B144-DA5B6DEDBCD4}" srcOrd="0" destOrd="0" presId="urn:microsoft.com/office/officeart/2005/8/layout/default"/>
    <dgm:cxn modelId="{FF3A517F-4CFD-456B-AE89-EA6ADEB6199F}" type="presOf" srcId="{469052ED-06B4-4368-8E02-C19354A88280}" destId="{C85A2DED-EA6C-40C4-B8E5-7543BC9F5F8A}" srcOrd="0" destOrd="0" presId="urn:microsoft.com/office/officeart/2005/8/layout/default"/>
    <dgm:cxn modelId="{81098F41-1CA2-4447-888D-80234BC57984}" srcId="{AD2F8A67-8D81-49E2-88AD-124A765C0BD3}" destId="{E7E4A0E8-D9F6-45D3-9203-68073EE8F253}" srcOrd="0" destOrd="0" parTransId="{ADE611C1-4CB8-49A4-8ED0-2A19D5FE2046}" sibTransId="{FD2D95DC-EEDD-4DF9-B4FE-698EAB1AEBFD}"/>
    <dgm:cxn modelId="{7B549534-AFAF-41BB-BE64-8F8DD0084998}" srcId="{AD2F8A67-8D81-49E2-88AD-124A765C0BD3}" destId="{CC0023CD-E81A-4031-BFD2-5C2B30BCAB96}" srcOrd="2" destOrd="0" parTransId="{7E7E90E3-2359-48FF-8AB3-B7F888B7380F}" sibTransId="{510C257A-3E88-415F-B9DE-8816B80D2FA0}"/>
    <dgm:cxn modelId="{D4C270DC-99CA-49AC-B816-30CFE1AF703B}" srcId="{AD2F8A67-8D81-49E2-88AD-124A765C0BD3}" destId="{469052ED-06B4-4368-8E02-C19354A88280}" srcOrd="3" destOrd="0" parTransId="{EED35B7E-5B4D-4392-88FC-61BE7B34CBD0}" sibTransId="{86360367-EC2B-434E-9527-3F51205F2706}"/>
    <dgm:cxn modelId="{7FE76F97-1607-4BE7-83BB-A4B9B36872BC}" type="presOf" srcId="{CC0023CD-E81A-4031-BFD2-5C2B30BCAB96}" destId="{1E1D002E-F709-4A7F-9CA4-8D8213B8135D}" srcOrd="0" destOrd="0" presId="urn:microsoft.com/office/officeart/2005/8/layout/default"/>
    <dgm:cxn modelId="{D765A989-AC99-497D-B688-4B5404C1F7B0}" srcId="{AD2F8A67-8D81-49E2-88AD-124A765C0BD3}" destId="{2322F7BF-6CD7-4A9F-9FE7-F96BD4A3B6D0}" srcOrd="1" destOrd="0" parTransId="{A7CB6EBA-F6C3-4A9E-8F0F-D6CDA2C2598A}" sibTransId="{B12DDCE5-08C7-4F60-8ED3-884022EC61FE}"/>
    <dgm:cxn modelId="{161E6520-4B6A-4031-8E91-C36A054B3A8C}" type="presParOf" srcId="{8330738A-1201-4EB4-8F01-4D94F145D5D6}" destId="{68D40D46-731E-4D6A-B144-DA5B6DEDBCD4}" srcOrd="0" destOrd="0" presId="urn:microsoft.com/office/officeart/2005/8/layout/default"/>
    <dgm:cxn modelId="{4A5296A5-0CFA-4341-B923-4EA9F4611868}" type="presParOf" srcId="{8330738A-1201-4EB4-8F01-4D94F145D5D6}" destId="{F5053880-6260-4E34-BC13-979F4CEE3E66}" srcOrd="1" destOrd="0" presId="urn:microsoft.com/office/officeart/2005/8/layout/default"/>
    <dgm:cxn modelId="{EABB27AE-D9B4-4C09-AC1D-6F532E077A66}" type="presParOf" srcId="{8330738A-1201-4EB4-8F01-4D94F145D5D6}" destId="{B60F6125-1746-49BC-AC70-CFFE732B17C4}" srcOrd="2" destOrd="0" presId="urn:microsoft.com/office/officeart/2005/8/layout/default"/>
    <dgm:cxn modelId="{03EF4D72-2B81-494C-8221-A7BC74D0DDBA}" type="presParOf" srcId="{8330738A-1201-4EB4-8F01-4D94F145D5D6}" destId="{AE7D80A8-05D9-4148-9609-09352F026D58}" srcOrd="3" destOrd="0" presId="urn:microsoft.com/office/officeart/2005/8/layout/default"/>
    <dgm:cxn modelId="{435A7727-EA7B-47C2-B61C-A08DB3ECC5D6}" type="presParOf" srcId="{8330738A-1201-4EB4-8F01-4D94F145D5D6}" destId="{1E1D002E-F709-4A7F-9CA4-8D8213B8135D}" srcOrd="4" destOrd="0" presId="urn:microsoft.com/office/officeart/2005/8/layout/default"/>
    <dgm:cxn modelId="{5B788755-9A06-4D4D-8C8C-5FE8889F1F48}" type="presParOf" srcId="{8330738A-1201-4EB4-8F01-4D94F145D5D6}" destId="{31F0A6A0-9988-4FA6-A9C2-97E32875D8D9}" srcOrd="5" destOrd="0" presId="urn:microsoft.com/office/officeart/2005/8/layout/default"/>
    <dgm:cxn modelId="{A9B19935-FEDB-4E0D-A4BA-4D1C09C1BCA2}" type="presParOf" srcId="{8330738A-1201-4EB4-8F01-4D94F145D5D6}" destId="{C85A2DED-EA6C-40C4-B8E5-7543BC9F5F8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798A06-841B-4E1D-B66A-A0A246431AA8}"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C74D68A9-21B6-452C-B4F4-597D601E0F89}">
      <dgm:prSet phldrT="[Text]" custT="1"/>
      <dgm:spPr>
        <a:solidFill>
          <a:srgbClr val="FF0090"/>
        </a:solidFill>
        <a:effectLst>
          <a:outerShdw blurRad="50800" dist="38100" dir="2700000" algn="tl" rotWithShape="0">
            <a:srgbClr val="000000">
              <a:alpha val="43000"/>
            </a:srgbClr>
          </a:outerShdw>
        </a:effectLst>
      </dgm:spPr>
      <dgm:t>
        <a:bodyPr/>
        <a:lstStyle/>
        <a:p>
          <a:pPr>
            <a:buFont typeface="Symbol" panose="05050102010706020507" pitchFamily="18" charset="2"/>
            <a:buNone/>
          </a:pPr>
          <a:r>
            <a:rPr lang="en-GB" sz="1400" b="1" dirty="0"/>
            <a:t>Children and young people, particularly mental health in under 18s</a:t>
          </a:r>
          <a:endParaRPr lang="en-US" sz="1400" b="1" dirty="0"/>
        </a:p>
      </dgm:t>
    </dgm:pt>
    <dgm:pt modelId="{41EC08D1-92FB-45F8-A47E-EFFD292E3F15}" type="parTrans" cxnId="{5104C640-4983-4137-87A3-5DC28E750F61}">
      <dgm:prSet/>
      <dgm:spPr/>
      <dgm:t>
        <a:bodyPr/>
        <a:lstStyle/>
        <a:p>
          <a:endParaRPr lang="en-US"/>
        </a:p>
      </dgm:t>
    </dgm:pt>
    <dgm:pt modelId="{D7508008-2CA5-484C-AE6D-405CD717526E}" type="sibTrans" cxnId="{5104C640-4983-4137-87A3-5DC28E750F61}">
      <dgm:prSet/>
      <dgm:spPr/>
      <dgm:t>
        <a:bodyPr/>
        <a:lstStyle/>
        <a:p>
          <a:endParaRPr lang="en-US"/>
        </a:p>
      </dgm:t>
    </dgm:pt>
    <dgm:pt modelId="{62EFADCE-E81B-4371-9432-4653A6A1187E}">
      <dgm:prSet custT="1"/>
      <dgm:spPr>
        <a:solidFill>
          <a:srgbClr val="FF0090"/>
        </a:solidFill>
        <a:effectLst>
          <a:outerShdw blurRad="50800" dist="38100" dir="2700000" algn="tl" rotWithShape="0">
            <a:srgbClr val="000000">
              <a:alpha val="43000"/>
            </a:srgbClr>
          </a:outerShdw>
        </a:effectLst>
      </dgm:spPr>
      <dgm:t>
        <a:bodyPr/>
        <a:lstStyle/>
        <a:p>
          <a:pPr>
            <a:buFont typeface="Symbol" panose="05050102010706020507" pitchFamily="18" charset="2"/>
            <a:buNone/>
          </a:pPr>
          <a:r>
            <a:rPr lang="en-GB" sz="1400" b="1" dirty="0"/>
            <a:t>Inadequacy of current social care provision needs to be a focus</a:t>
          </a:r>
        </a:p>
      </dgm:t>
    </dgm:pt>
    <dgm:pt modelId="{755CB177-67B2-4544-9A40-67193F23A5CD}" type="parTrans" cxnId="{330D4737-FD11-4760-89EF-5429E69E5618}">
      <dgm:prSet/>
      <dgm:spPr/>
      <dgm:t>
        <a:bodyPr/>
        <a:lstStyle/>
        <a:p>
          <a:endParaRPr lang="en-US"/>
        </a:p>
      </dgm:t>
    </dgm:pt>
    <dgm:pt modelId="{7D04FF18-5DC1-4CA9-9F66-8A6F9D6807C8}" type="sibTrans" cxnId="{330D4737-FD11-4760-89EF-5429E69E5618}">
      <dgm:prSet/>
      <dgm:spPr/>
      <dgm:t>
        <a:bodyPr/>
        <a:lstStyle/>
        <a:p>
          <a:endParaRPr lang="en-US"/>
        </a:p>
      </dgm:t>
    </dgm:pt>
    <dgm:pt modelId="{6DFC033B-2F3E-4863-A892-0241927E6D8E}">
      <dgm:prSet custT="1"/>
      <dgm:spPr>
        <a:solidFill>
          <a:srgbClr val="FF0090"/>
        </a:solidFill>
        <a:effectLst>
          <a:outerShdw blurRad="50800" dist="38100" dir="2700000" algn="tl" rotWithShape="0">
            <a:srgbClr val="000000">
              <a:alpha val="43000"/>
            </a:srgbClr>
          </a:outerShdw>
        </a:effectLst>
      </dgm:spPr>
      <dgm:t>
        <a:bodyPr/>
        <a:lstStyle/>
        <a:p>
          <a:pPr>
            <a:buFont typeface="Symbol" panose="05050102010706020507" pitchFamily="18" charset="2"/>
            <a:buNone/>
          </a:pPr>
          <a:r>
            <a:rPr lang="en-GB" sz="1400" dirty="0"/>
            <a:t>Is care home population being considered?</a:t>
          </a:r>
        </a:p>
      </dgm:t>
    </dgm:pt>
    <dgm:pt modelId="{219BD879-03DC-4E0E-BAFF-8457CC3D1662}" type="parTrans" cxnId="{E51226F5-99D6-46B4-AC55-FFFAD7E0F11E}">
      <dgm:prSet/>
      <dgm:spPr/>
      <dgm:t>
        <a:bodyPr/>
        <a:lstStyle/>
        <a:p>
          <a:endParaRPr lang="en-US"/>
        </a:p>
      </dgm:t>
    </dgm:pt>
    <dgm:pt modelId="{C611A7DF-F761-4D4E-AE62-23DADDBE6B46}" type="sibTrans" cxnId="{E51226F5-99D6-46B4-AC55-FFFAD7E0F11E}">
      <dgm:prSet/>
      <dgm:spPr/>
      <dgm:t>
        <a:bodyPr/>
        <a:lstStyle/>
        <a:p>
          <a:endParaRPr lang="en-US"/>
        </a:p>
      </dgm:t>
    </dgm:pt>
    <dgm:pt modelId="{70E7DEEB-0E26-4121-9784-060D5731C7C4}">
      <dgm:prSet custT="1"/>
      <dgm:spPr>
        <a:solidFill>
          <a:srgbClr val="FF0090"/>
        </a:solidFill>
        <a:effectLst>
          <a:outerShdw blurRad="50800" dist="38100" dir="2700000" algn="tl" rotWithShape="0">
            <a:srgbClr val="000000">
              <a:alpha val="43000"/>
            </a:srgbClr>
          </a:outerShdw>
        </a:effectLst>
      </dgm:spPr>
      <dgm:t>
        <a:bodyPr/>
        <a:lstStyle/>
        <a:p>
          <a:pPr>
            <a:buFont typeface="Symbol" panose="05050102010706020507" pitchFamily="18" charset="2"/>
            <a:buNone/>
          </a:pPr>
          <a:r>
            <a:rPr lang="en-GB" sz="1400" dirty="0"/>
            <a:t>Lack of focus on planned services</a:t>
          </a:r>
        </a:p>
      </dgm:t>
    </dgm:pt>
    <dgm:pt modelId="{58C0BCF0-3E73-4384-8029-104918692B5B}" type="parTrans" cxnId="{36768F3A-118E-4F2F-BA6A-B7B01DC421C7}">
      <dgm:prSet/>
      <dgm:spPr/>
      <dgm:t>
        <a:bodyPr/>
        <a:lstStyle/>
        <a:p>
          <a:endParaRPr lang="en-US"/>
        </a:p>
      </dgm:t>
    </dgm:pt>
    <dgm:pt modelId="{B9E5DC26-978F-4529-9088-3225F90EAD65}" type="sibTrans" cxnId="{36768F3A-118E-4F2F-BA6A-B7B01DC421C7}">
      <dgm:prSet/>
      <dgm:spPr/>
      <dgm:t>
        <a:bodyPr/>
        <a:lstStyle/>
        <a:p>
          <a:endParaRPr lang="en-US"/>
        </a:p>
      </dgm:t>
    </dgm:pt>
    <dgm:pt modelId="{6CEF82F7-726A-4B29-BE24-E4870498FAF6}">
      <dgm:prSet custT="1"/>
      <dgm:spPr>
        <a:solidFill>
          <a:srgbClr val="FF0090"/>
        </a:solidFill>
        <a:effectLst>
          <a:outerShdw blurRad="50800" dist="38100" dir="2700000" algn="tl" rotWithShape="0">
            <a:srgbClr val="000000">
              <a:alpha val="43000"/>
            </a:srgbClr>
          </a:outerShdw>
        </a:effectLst>
      </dgm:spPr>
      <dgm:t>
        <a:bodyPr/>
        <a:lstStyle/>
        <a:p>
          <a:pPr>
            <a:buFont typeface="Symbol" panose="05050102010706020507" pitchFamily="18" charset="2"/>
            <a:buNone/>
          </a:pPr>
          <a:r>
            <a:rPr lang="en-GB" sz="1400" dirty="0"/>
            <a:t>Role of ambulance service in plans?</a:t>
          </a:r>
        </a:p>
      </dgm:t>
    </dgm:pt>
    <dgm:pt modelId="{0D9A0FE4-FD45-45FD-B16B-4C62273A1BA8}" type="parTrans" cxnId="{0D155986-DB1F-4D1D-A135-CAC06E0BB5E3}">
      <dgm:prSet/>
      <dgm:spPr/>
      <dgm:t>
        <a:bodyPr/>
        <a:lstStyle/>
        <a:p>
          <a:endParaRPr lang="en-GB"/>
        </a:p>
      </dgm:t>
    </dgm:pt>
    <dgm:pt modelId="{EE5BDA47-B7E3-4554-8D55-F942BB7FF815}" type="sibTrans" cxnId="{0D155986-DB1F-4D1D-A135-CAC06E0BB5E3}">
      <dgm:prSet/>
      <dgm:spPr/>
      <dgm:t>
        <a:bodyPr/>
        <a:lstStyle/>
        <a:p>
          <a:endParaRPr lang="en-GB"/>
        </a:p>
      </dgm:t>
    </dgm:pt>
    <dgm:pt modelId="{CC26DA1B-B694-4324-8A08-313CEC8F33DB}">
      <dgm:prSet custT="1"/>
      <dgm:spPr>
        <a:solidFill>
          <a:srgbClr val="FF0090"/>
        </a:solidFill>
        <a:effectLst>
          <a:outerShdw blurRad="50800" dist="38100" dir="2700000" algn="tl" rotWithShape="0">
            <a:srgbClr val="000000">
              <a:alpha val="43000"/>
            </a:srgbClr>
          </a:outerShdw>
        </a:effectLst>
      </dgm:spPr>
      <dgm:t>
        <a:bodyPr/>
        <a:lstStyle/>
        <a:p>
          <a:pPr>
            <a:buFont typeface="Symbol" panose="05050102010706020507" pitchFamily="18" charset="2"/>
            <a:buNone/>
          </a:pPr>
          <a:r>
            <a:rPr lang="en-GB" sz="1400" dirty="0"/>
            <a:t>Student populations – mentioned in Ashford &amp; Canterbury</a:t>
          </a:r>
        </a:p>
      </dgm:t>
    </dgm:pt>
    <dgm:pt modelId="{D2D1C4A0-2859-4C6B-8FD4-78584DB30375}" type="parTrans" cxnId="{093E6AC5-0538-41CB-8768-BBDA44EB0F4D}">
      <dgm:prSet/>
      <dgm:spPr/>
      <dgm:t>
        <a:bodyPr/>
        <a:lstStyle/>
        <a:p>
          <a:endParaRPr lang="en-GB"/>
        </a:p>
      </dgm:t>
    </dgm:pt>
    <dgm:pt modelId="{B511191C-56CF-4D05-AD25-E7F96F1AECA7}" type="sibTrans" cxnId="{093E6AC5-0538-41CB-8768-BBDA44EB0F4D}">
      <dgm:prSet/>
      <dgm:spPr/>
      <dgm:t>
        <a:bodyPr/>
        <a:lstStyle/>
        <a:p>
          <a:endParaRPr lang="en-GB"/>
        </a:p>
      </dgm:t>
    </dgm:pt>
    <dgm:pt modelId="{282BBE25-40F1-41B8-A6BA-8D56E54E7C0A}">
      <dgm:prSet custT="1"/>
      <dgm:spPr>
        <a:solidFill>
          <a:srgbClr val="FF0090"/>
        </a:solidFill>
        <a:effectLst>
          <a:outerShdw blurRad="50800" dist="38100" dir="2700000" algn="tl" rotWithShape="0">
            <a:srgbClr val="000000">
              <a:alpha val="43000"/>
            </a:srgbClr>
          </a:outerShdw>
        </a:effectLst>
      </dgm:spPr>
      <dgm:t>
        <a:bodyPr/>
        <a:lstStyle/>
        <a:p>
          <a:pPr>
            <a:buFont typeface="Symbol" panose="05050102010706020507" pitchFamily="18" charset="2"/>
            <a:buNone/>
          </a:pPr>
          <a:r>
            <a:rPr lang="en-GB" sz="1400" b="1" dirty="0"/>
            <a:t>Need to focus on mental health</a:t>
          </a:r>
        </a:p>
      </dgm:t>
    </dgm:pt>
    <dgm:pt modelId="{1C8A6D7A-058D-49F2-B7F1-049D41EC0AC5}" type="parTrans" cxnId="{D4D3E3D4-3A91-4C6F-849B-BB01FE05FC77}">
      <dgm:prSet/>
      <dgm:spPr/>
      <dgm:t>
        <a:bodyPr/>
        <a:lstStyle/>
        <a:p>
          <a:endParaRPr lang="en-GB"/>
        </a:p>
      </dgm:t>
    </dgm:pt>
    <dgm:pt modelId="{2FE39FC2-1795-43AF-B1FD-33DBE443CE53}" type="sibTrans" cxnId="{D4D3E3D4-3A91-4C6F-849B-BB01FE05FC77}">
      <dgm:prSet/>
      <dgm:spPr/>
      <dgm:t>
        <a:bodyPr/>
        <a:lstStyle/>
        <a:p>
          <a:endParaRPr lang="en-GB"/>
        </a:p>
      </dgm:t>
    </dgm:pt>
    <dgm:pt modelId="{B9736124-6910-4699-9114-F59AF7CD2EC2}">
      <dgm:prSet custT="1"/>
      <dgm:spPr>
        <a:solidFill>
          <a:srgbClr val="FF0090"/>
        </a:solidFill>
        <a:effectLst>
          <a:outerShdw blurRad="50800" dist="38100" dir="2700000" algn="tl" rotWithShape="0">
            <a:srgbClr val="000000">
              <a:alpha val="43000"/>
            </a:srgbClr>
          </a:outerShdw>
        </a:effectLst>
      </dgm:spPr>
      <dgm:t>
        <a:bodyPr/>
        <a:lstStyle/>
        <a:p>
          <a:pPr>
            <a:buFont typeface="Symbol" panose="05050102010706020507" pitchFamily="18" charset="2"/>
            <a:buNone/>
          </a:pPr>
          <a:r>
            <a:rPr lang="en-GB" sz="1400" b="1" dirty="0"/>
            <a:t>Not joined up with wider issues such as transport and housing</a:t>
          </a:r>
        </a:p>
      </dgm:t>
    </dgm:pt>
    <dgm:pt modelId="{6F027800-1101-427B-AFFE-08EE630D3D08}" type="parTrans" cxnId="{23CE0FE1-9AF7-4662-AE6C-2C2484C07B6A}">
      <dgm:prSet/>
      <dgm:spPr/>
      <dgm:t>
        <a:bodyPr/>
        <a:lstStyle/>
        <a:p>
          <a:endParaRPr lang="en-GB"/>
        </a:p>
      </dgm:t>
    </dgm:pt>
    <dgm:pt modelId="{E5FC7EB3-E727-402C-9CCE-05CF7D3146DA}" type="sibTrans" cxnId="{23CE0FE1-9AF7-4662-AE6C-2C2484C07B6A}">
      <dgm:prSet/>
      <dgm:spPr/>
      <dgm:t>
        <a:bodyPr/>
        <a:lstStyle/>
        <a:p>
          <a:endParaRPr lang="en-GB"/>
        </a:p>
      </dgm:t>
    </dgm:pt>
    <dgm:pt modelId="{D3E107B7-2739-4C5B-A6CC-A529FE827170}" type="pres">
      <dgm:prSet presAssocID="{8E798A06-841B-4E1D-B66A-A0A246431AA8}" presName="diagram" presStyleCnt="0">
        <dgm:presLayoutVars>
          <dgm:dir/>
          <dgm:resizeHandles val="exact"/>
        </dgm:presLayoutVars>
      </dgm:prSet>
      <dgm:spPr/>
      <dgm:t>
        <a:bodyPr/>
        <a:lstStyle/>
        <a:p>
          <a:endParaRPr lang="en-GB"/>
        </a:p>
      </dgm:t>
    </dgm:pt>
    <dgm:pt modelId="{4E608787-EAC4-4F72-9FC3-D700DFF1E84C}" type="pres">
      <dgm:prSet presAssocID="{C74D68A9-21B6-452C-B4F4-597D601E0F89}" presName="node" presStyleLbl="node1" presStyleIdx="0" presStyleCnt="8" custLinFactNeighborX="-4815" custLinFactNeighborY="-1149">
        <dgm:presLayoutVars>
          <dgm:bulletEnabled val="1"/>
        </dgm:presLayoutVars>
      </dgm:prSet>
      <dgm:spPr/>
      <dgm:t>
        <a:bodyPr/>
        <a:lstStyle/>
        <a:p>
          <a:endParaRPr lang="en-GB"/>
        </a:p>
      </dgm:t>
    </dgm:pt>
    <dgm:pt modelId="{D72D5DEE-1BC0-4CA3-8CC8-D455A8CC6926}" type="pres">
      <dgm:prSet presAssocID="{D7508008-2CA5-484C-AE6D-405CD717526E}" presName="sibTrans" presStyleCnt="0"/>
      <dgm:spPr/>
    </dgm:pt>
    <dgm:pt modelId="{3A4ACCF2-23E2-4B0E-B17D-5C8D1EDDBC98}" type="pres">
      <dgm:prSet presAssocID="{62EFADCE-E81B-4371-9432-4653A6A1187E}" presName="node" presStyleLbl="node1" presStyleIdx="1" presStyleCnt="8" custLinFactX="100000" custLinFactNeighborX="124720" custLinFactNeighborY="832">
        <dgm:presLayoutVars>
          <dgm:bulletEnabled val="1"/>
        </dgm:presLayoutVars>
      </dgm:prSet>
      <dgm:spPr/>
      <dgm:t>
        <a:bodyPr/>
        <a:lstStyle/>
        <a:p>
          <a:endParaRPr lang="en-GB"/>
        </a:p>
      </dgm:t>
    </dgm:pt>
    <dgm:pt modelId="{444DCBBF-79B6-4341-AD73-6BB82AF5D84E}" type="pres">
      <dgm:prSet presAssocID="{7D04FF18-5DC1-4CA9-9F66-8A6F9D6807C8}" presName="sibTrans" presStyleCnt="0"/>
      <dgm:spPr/>
    </dgm:pt>
    <dgm:pt modelId="{BACC9463-68F7-4B8D-9AD4-508F5FE73FB5}" type="pres">
      <dgm:prSet presAssocID="{B9736124-6910-4699-9114-F59AF7CD2EC2}" presName="node" presStyleLbl="node1" presStyleIdx="2" presStyleCnt="8" custLinFactNeighborX="2692" custLinFactNeighborY="-75">
        <dgm:presLayoutVars>
          <dgm:bulletEnabled val="1"/>
        </dgm:presLayoutVars>
      </dgm:prSet>
      <dgm:spPr/>
      <dgm:t>
        <a:bodyPr/>
        <a:lstStyle/>
        <a:p>
          <a:endParaRPr lang="en-GB"/>
        </a:p>
      </dgm:t>
    </dgm:pt>
    <dgm:pt modelId="{C6BA9915-A30C-4F86-B956-2BA58BA3F05C}" type="pres">
      <dgm:prSet presAssocID="{E5FC7EB3-E727-402C-9CCE-05CF7D3146DA}" presName="sibTrans" presStyleCnt="0"/>
      <dgm:spPr/>
    </dgm:pt>
    <dgm:pt modelId="{1C52171A-1D1C-40B6-A272-EA405D810B0E}" type="pres">
      <dgm:prSet presAssocID="{282BBE25-40F1-41B8-A6BA-8D56E54E7C0A}" presName="node" presStyleLbl="node1" presStyleIdx="3" presStyleCnt="8" custLinFactX="-100000" custLinFactNeighborX="-122201" custLinFactNeighborY="1737">
        <dgm:presLayoutVars>
          <dgm:bulletEnabled val="1"/>
        </dgm:presLayoutVars>
      </dgm:prSet>
      <dgm:spPr/>
      <dgm:t>
        <a:bodyPr/>
        <a:lstStyle/>
        <a:p>
          <a:endParaRPr lang="en-GB"/>
        </a:p>
      </dgm:t>
    </dgm:pt>
    <dgm:pt modelId="{D14B055E-3D72-48EF-8E01-CB6500B76B58}" type="pres">
      <dgm:prSet presAssocID="{2FE39FC2-1795-43AF-B1FD-33DBE443CE53}" presName="sibTrans" presStyleCnt="0"/>
      <dgm:spPr/>
    </dgm:pt>
    <dgm:pt modelId="{5220DCDB-064A-44A1-94DC-639BFE592505}" type="pres">
      <dgm:prSet presAssocID="{6DFC033B-2F3E-4863-A892-0241927E6D8E}" presName="node" presStyleLbl="node1" presStyleIdx="4" presStyleCnt="8" custLinFactX="-7308" custLinFactY="16754" custLinFactNeighborX="-100000" custLinFactNeighborY="100000">
        <dgm:presLayoutVars>
          <dgm:bulletEnabled val="1"/>
        </dgm:presLayoutVars>
      </dgm:prSet>
      <dgm:spPr/>
      <dgm:t>
        <a:bodyPr/>
        <a:lstStyle/>
        <a:p>
          <a:endParaRPr lang="en-GB"/>
        </a:p>
      </dgm:t>
    </dgm:pt>
    <dgm:pt modelId="{2AF17576-D9E1-4C15-8B86-6743CB6AB735}" type="pres">
      <dgm:prSet presAssocID="{C611A7DF-F761-4D4E-AE62-23DADDBE6B46}" presName="sibTrans" presStyleCnt="0"/>
      <dgm:spPr/>
    </dgm:pt>
    <dgm:pt modelId="{3FF51F04-B9B4-4508-BC86-42CCD753F5A8}" type="pres">
      <dgm:prSet presAssocID="{70E7DEEB-0E26-4121-9784-060D5731C7C4}" presName="node" presStyleLbl="node1" presStyleIdx="5" presStyleCnt="8" custLinFactNeighborX="-2057" custLinFactNeighborY="-2304">
        <dgm:presLayoutVars>
          <dgm:bulletEnabled val="1"/>
        </dgm:presLayoutVars>
      </dgm:prSet>
      <dgm:spPr/>
      <dgm:t>
        <a:bodyPr/>
        <a:lstStyle/>
        <a:p>
          <a:endParaRPr lang="en-GB"/>
        </a:p>
      </dgm:t>
    </dgm:pt>
    <dgm:pt modelId="{3236A9C1-2DE9-402E-B525-9826D9162F9A}" type="pres">
      <dgm:prSet presAssocID="{B9E5DC26-978F-4529-9088-3225F90EAD65}" presName="sibTrans" presStyleCnt="0"/>
      <dgm:spPr/>
    </dgm:pt>
    <dgm:pt modelId="{5FA1B538-FE03-4428-8F6D-EACE17204D4E}" type="pres">
      <dgm:prSet presAssocID="{6CEF82F7-726A-4B29-BE24-E4870498FAF6}" presName="node" presStyleLbl="node1" presStyleIdx="6" presStyleCnt="8" custLinFactNeighborX="2692" custLinFactNeighborY="-2304">
        <dgm:presLayoutVars>
          <dgm:bulletEnabled val="1"/>
        </dgm:presLayoutVars>
      </dgm:prSet>
      <dgm:spPr/>
      <dgm:t>
        <a:bodyPr/>
        <a:lstStyle/>
        <a:p>
          <a:endParaRPr lang="en-GB"/>
        </a:p>
      </dgm:t>
    </dgm:pt>
    <dgm:pt modelId="{FECEC740-E811-4FDF-B4DC-98B7ED5C7FDE}" type="pres">
      <dgm:prSet presAssocID="{EE5BDA47-B7E3-4554-8D55-F942BB7FF815}" presName="sibTrans" presStyleCnt="0"/>
      <dgm:spPr/>
    </dgm:pt>
    <dgm:pt modelId="{C15AC4E0-1E62-4FE6-8664-53BFB33084B3}" type="pres">
      <dgm:prSet presAssocID="{CC26DA1B-B694-4324-8A08-313CEC8F33DB}" presName="node" presStyleLbl="node1" presStyleIdx="7" presStyleCnt="8" custLinFactNeighborX="2293" custLinFactNeighborY="-2304">
        <dgm:presLayoutVars>
          <dgm:bulletEnabled val="1"/>
        </dgm:presLayoutVars>
      </dgm:prSet>
      <dgm:spPr/>
      <dgm:t>
        <a:bodyPr/>
        <a:lstStyle/>
        <a:p>
          <a:endParaRPr lang="en-GB"/>
        </a:p>
      </dgm:t>
    </dgm:pt>
  </dgm:ptLst>
  <dgm:cxnLst>
    <dgm:cxn modelId="{CE91DB70-1041-4490-9010-871A1F9F816F}" type="presOf" srcId="{CC26DA1B-B694-4324-8A08-313CEC8F33DB}" destId="{C15AC4E0-1E62-4FE6-8664-53BFB33084B3}" srcOrd="0" destOrd="0" presId="urn:microsoft.com/office/officeart/2005/8/layout/default"/>
    <dgm:cxn modelId="{23CE0FE1-9AF7-4662-AE6C-2C2484C07B6A}" srcId="{8E798A06-841B-4E1D-B66A-A0A246431AA8}" destId="{B9736124-6910-4699-9114-F59AF7CD2EC2}" srcOrd="2" destOrd="0" parTransId="{6F027800-1101-427B-AFFE-08EE630D3D08}" sibTransId="{E5FC7EB3-E727-402C-9CCE-05CF7D3146DA}"/>
    <dgm:cxn modelId="{52DF4E1C-7284-400B-BC70-C84C7406E0F4}" type="presOf" srcId="{B9736124-6910-4699-9114-F59AF7CD2EC2}" destId="{BACC9463-68F7-4B8D-9AD4-508F5FE73FB5}" srcOrd="0" destOrd="0" presId="urn:microsoft.com/office/officeart/2005/8/layout/default"/>
    <dgm:cxn modelId="{330D4737-FD11-4760-89EF-5429E69E5618}" srcId="{8E798A06-841B-4E1D-B66A-A0A246431AA8}" destId="{62EFADCE-E81B-4371-9432-4653A6A1187E}" srcOrd="1" destOrd="0" parTransId="{755CB177-67B2-4544-9A40-67193F23A5CD}" sibTransId="{7D04FF18-5DC1-4CA9-9F66-8A6F9D6807C8}"/>
    <dgm:cxn modelId="{0BC6EBD4-53AF-4C46-BE97-2C5103A1A190}" type="presOf" srcId="{C74D68A9-21B6-452C-B4F4-597D601E0F89}" destId="{4E608787-EAC4-4F72-9FC3-D700DFF1E84C}" srcOrd="0" destOrd="0" presId="urn:microsoft.com/office/officeart/2005/8/layout/default"/>
    <dgm:cxn modelId="{36768F3A-118E-4F2F-BA6A-B7B01DC421C7}" srcId="{8E798A06-841B-4E1D-B66A-A0A246431AA8}" destId="{70E7DEEB-0E26-4121-9784-060D5731C7C4}" srcOrd="5" destOrd="0" parTransId="{58C0BCF0-3E73-4384-8029-104918692B5B}" sibTransId="{B9E5DC26-978F-4529-9088-3225F90EAD65}"/>
    <dgm:cxn modelId="{90B80B96-4983-48F6-A693-99F7E1248287}" type="presOf" srcId="{6DFC033B-2F3E-4863-A892-0241927E6D8E}" destId="{5220DCDB-064A-44A1-94DC-639BFE592505}" srcOrd="0" destOrd="0" presId="urn:microsoft.com/office/officeart/2005/8/layout/default"/>
    <dgm:cxn modelId="{5104C640-4983-4137-87A3-5DC28E750F61}" srcId="{8E798A06-841B-4E1D-B66A-A0A246431AA8}" destId="{C74D68A9-21B6-452C-B4F4-597D601E0F89}" srcOrd="0" destOrd="0" parTransId="{41EC08D1-92FB-45F8-A47E-EFFD292E3F15}" sibTransId="{D7508008-2CA5-484C-AE6D-405CD717526E}"/>
    <dgm:cxn modelId="{093E6AC5-0538-41CB-8768-BBDA44EB0F4D}" srcId="{8E798A06-841B-4E1D-B66A-A0A246431AA8}" destId="{CC26DA1B-B694-4324-8A08-313CEC8F33DB}" srcOrd="7" destOrd="0" parTransId="{D2D1C4A0-2859-4C6B-8FD4-78584DB30375}" sibTransId="{B511191C-56CF-4D05-AD25-E7F96F1AECA7}"/>
    <dgm:cxn modelId="{0D155986-DB1F-4D1D-A135-CAC06E0BB5E3}" srcId="{8E798A06-841B-4E1D-B66A-A0A246431AA8}" destId="{6CEF82F7-726A-4B29-BE24-E4870498FAF6}" srcOrd="6" destOrd="0" parTransId="{0D9A0FE4-FD45-45FD-B16B-4C62273A1BA8}" sibTransId="{EE5BDA47-B7E3-4554-8D55-F942BB7FF815}"/>
    <dgm:cxn modelId="{94D74AE9-2136-4A96-AFD9-C636A26D6778}" type="presOf" srcId="{62EFADCE-E81B-4371-9432-4653A6A1187E}" destId="{3A4ACCF2-23E2-4B0E-B17D-5C8D1EDDBC98}" srcOrd="0" destOrd="0" presId="urn:microsoft.com/office/officeart/2005/8/layout/default"/>
    <dgm:cxn modelId="{1C7C750F-0A4F-49FA-9950-1A3600DF2478}" type="presOf" srcId="{8E798A06-841B-4E1D-B66A-A0A246431AA8}" destId="{D3E107B7-2739-4C5B-A6CC-A529FE827170}" srcOrd="0" destOrd="0" presId="urn:microsoft.com/office/officeart/2005/8/layout/default"/>
    <dgm:cxn modelId="{CEC27DA0-09C6-4BF5-B697-27FEBC082DA0}" type="presOf" srcId="{70E7DEEB-0E26-4121-9784-060D5731C7C4}" destId="{3FF51F04-B9B4-4508-BC86-42CCD753F5A8}" srcOrd="0" destOrd="0" presId="urn:microsoft.com/office/officeart/2005/8/layout/default"/>
    <dgm:cxn modelId="{F803FBD6-8A93-417C-B80B-4AB20E375DF4}" type="presOf" srcId="{6CEF82F7-726A-4B29-BE24-E4870498FAF6}" destId="{5FA1B538-FE03-4428-8F6D-EACE17204D4E}" srcOrd="0" destOrd="0" presId="urn:microsoft.com/office/officeart/2005/8/layout/default"/>
    <dgm:cxn modelId="{E51226F5-99D6-46B4-AC55-FFFAD7E0F11E}" srcId="{8E798A06-841B-4E1D-B66A-A0A246431AA8}" destId="{6DFC033B-2F3E-4863-A892-0241927E6D8E}" srcOrd="4" destOrd="0" parTransId="{219BD879-03DC-4E0E-BAFF-8457CC3D1662}" sibTransId="{C611A7DF-F761-4D4E-AE62-23DADDBE6B46}"/>
    <dgm:cxn modelId="{CEE9852C-CC37-48F0-A51B-2F8240847F02}" type="presOf" srcId="{282BBE25-40F1-41B8-A6BA-8D56E54E7C0A}" destId="{1C52171A-1D1C-40B6-A272-EA405D810B0E}" srcOrd="0" destOrd="0" presId="urn:microsoft.com/office/officeart/2005/8/layout/default"/>
    <dgm:cxn modelId="{D4D3E3D4-3A91-4C6F-849B-BB01FE05FC77}" srcId="{8E798A06-841B-4E1D-B66A-A0A246431AA8}" destId="{282BBE25-40F1-41B8-A6BA-8D56E54E7C0A}" srcOrd="3" destOrd="0" parTransId="{1C8A6D7A-058D-49F2-B7F1-049D41EC0AC5}" sibTransId="{2FE39FC2-1795-43AF-B1FD-33DBE443CE53}"/>
    <dgm:cxn modelId="{1B59E94D-44B1-41DC-A436-5CA1C4279596}" type="presParOf" srcId="{D3E107B7-2739-4C5B-A6CC-A529FE827170}" destId="{4E608787-EAC4-4F72-9FC3-D700DFF1E84C}" srcOrd="0" destOrd="0" presId="urn:microsoft.com/office/officeart/2005/8/layout/default"/>
    <dgm:cxn modelId="{E57771F4-367B-47C0-B682-23CC98DAB208}" type="presParOf" srcId="{D3E107B7-2739-4C5B-A6CC-A529FE827170}" destId="{D72D5DEE-1BC0-4CA3-8CC8-D455A8CC6926}" srcOrd="1" destOrd="0" presId="urn:microsoft.com/office/officeart/2005/8/layout/default"/>
    <dgm:cxn modelId="{DF91599E-6602-4D99-A801-77AA3F6BEEA6}" type="presParOf" srcId="{D3E107B7-2739-4C5B-A6CC-A529FE827170}" destId="{3A4ACCF2-23E2-4B0E-B17D-5C8D1EDDBC98}" srcOrd="2" destOrd="0" presId="urn:microsoft.com/office/officeart/2005/8/layout/default"/>
    <dgm:cxn modelId="{5B0113E3-85F5-4F3E-AC3D-75E2FE6F8A27}" type="presParOf" srcId="{D3E107B7-2739-4C5B-A6CC-A529FE827170}" destId="{444DCBBF-79B6-4341-AD73-6BB82AF5D84E}" srcOrd="3" destOrd="0" presId="urn:microsoft.com/office/officeart/2005/8/layout/default"/>
    <dgm:cxn modelId="{E0615EDF-3CF5-4850-BB34-298E15B08B25}" type="presParOf" srcId="{D3E107B7-2739-4C5B-A6CC-A529FE827170}" destId="{BACC9463-68F7-4B8D-9AD4-508F5FE73FB5}" srcOrd="4" destOrd="0" presId="urn:microsoft.com/office/officeart/2005/8/layout/default"/>
    <dgm:cxn modelId="{AD9A0B39-6D1E-4179-8E00-FC9618AA67BE}" type="presParOf" srcId="{D3E107B7-2739-4C5B-A6CC-A529FE827170}" destId="{C6BA9915-A30C-4F86-B956-2BA58BA3F05C}" srcOrd="5" destOrd="0" presId="urn:microsoft.com/office/officeart/2005/8/layout/default"/>
    <dgm:cxn modelId="{1BAAC363-7929-4CE6-A331-326BADFBF9EE}" type="presParOf" srcId="{D3E107B7-2739-4C5B-A6CC-A529FE827170}" destId="{1C52171A-1D1C-40B6-A272-EA405D810B0E}" srcOrd="6" destOrd="0" presId="urn:microsoft.com/office/officeart/2005/8/layout/default"/>
    <dgm:cxn modelId="{E6EFE609-6856-4CED-A0F7-8F75F3A74108}" type="presParOf" srcId="{D3E107B7-2739-4C5B-A6CC-A529FE827170}" destId="{D14B055E-3D72-48EF-8E01-CB6500B76B58}" srcOrd="7" destOrd="0" presId="urn:microsoft.com/office/officeart/2005/8/layout/default"/>
    <dgm:cxn modelId="{CF3B3748-7987-46FA-B63C-BF89498604AC}" type="presParOf" srcId="{D3E107B7-2739-4C5B-A6CC-A529FE827170}" destId="{5220DCDB-064A-44A1-94DC-639BFE592505}" srcOrd="8" destOrd="0" presId="urn:microsoft.com/office/officeart/2005/8/layout/default"/>
    <dgm:cxn modelId="{EF2D2C35-1931-437A-BE41-CE9F56FB9858}" type="presParOf" srcId="{D3E107B7-2739-4C5B-A6CC-A529FE827170}" destId="{2AF17576-D9E1-4C15-8B86-6743CB6AB735}" srcOrd="9" destOrd="0" presId="urn:microsoft.com/office/officeart/2005/8/layout/default"/>
    <dgm:cxn modelId="{F7715509-DA52-49D8-A303-48E9494B816D}" type="presParOf" srcId="{D3E107B7-2739-4C5B-A6CC-A529FE827170}" destId="{3FF51F04-B9B4-4508-BC86-42CCD753F5A8}" srcOrd="10" destOrd="0" presId="urn:microsoft.com/office/officeart/2005/8/layout/default"/>
    <dgm:cxn modelId="{7E878967-48F3-4CA6-A4F2-5E3ED895AADA}" type="presParOf" srcId="{D3E107B7-2739-4C5B-A6CC-A529FE827170}" destId="{3236A9C1-2DE9-402E-B525-9826D9162F9A}" srcOrd="11" destOrd="0" presId="urn:microsoft.com/office/officeart/2005/8/layout/default"/>
    <dgm:cxn modelId="{06DC69A6-885C-4B56-AE03-99EC03F2D427}" type="presParOf" srcId="{D3E107B7-2739-4C5B-A6CC-A529FE827170}" destId="{5FA1B538-FE03-4428-8F6D-EACE17204D4E}" srcOrd="12" destOrd="0" presId="urn:microsoft.com/office/officeart/2005/8/layout/default"/>
    <dgm:cxn modelId="{CB804C8C-BA6B-4E18-8E34-089BFECD6840}" type="presParOf" srcId="{D3E107B7-2739-4C5B-A6CC-A529FE827170}" destId="{FECEC740-E811-4FDF-B4DC-98B7ED5C7FDE}" srcOrd="13" destOrd="0" presId="urn:microsoft.com/office/officeart/2005/8/layout/default"/>
    <dgm:cxn modelId="{DB9BFAC0-15F8-4D67-A16F-0954561326BF}" type="presParOf" srcId="{D3E107B7-2739-4C5B-A6CC-A529FE827170}" destId="{C15AC4E0-1E62-4FE6-8664-53BFB33084B3}"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2F8A67-8D81-49E2-88AD-124A765C0BD3}"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E7E4A0E8-D9F6-45D3-9203-68073EE8F253}">
      <dgm:prSet phldrT="[Text]" custT="1"/>
      <dgm:spPr>
        <a:solidFill>
          <a:srgbClr val="D9D9D9"/>
        </a:solidFill>
        <a:ln>
          <a:noFill/>
        </a:ln>
        <a:effectLst>
          <a:outerShdw blurRad="50800" dist="38100" dir="2700000" algn="tl" rotWithShape="0">
            <a:prstClr val="black">
              <a:alpha val="40000"/>
            </a:prstClr>
          </a:outerShdw>
        </a:effectLst>
      </dgm:spPr>
      <dgm:t>
        <a:bodyPr/>
        <a:lstStyle/>
        <a:p>
          <a:pPr>
            <a:buFont typeface="Symbol" panose="05050102010706020507" pitchFamily="18" charset="2"/>
            <a:buNone/>
          </a:pPr>
          <a:r>
            <a:rPr lang="en-GB" sz="1400" b="0" dirty="0">
              <a:solidFill>
                <a:srgbClr val="6D6E71"/>
              </a:solidFill>
            </a:rPr>
            <a:t>Feasibility</a:t>
          </a:r>
          <a:endParaRPr lang="en-US" sz="1400" b="0" dirty="0">
            <a:solidFill>
              <a:srgbClr val="6D6E71"/>
            </a:solidFill>
          </a:endParaRPr>
        </a:p>
      </dgm:t>
    </dgm:pt>
    <dgm:pt modelId="{ADE611C1-4CB8-49A4-8ED0-2A19D5FE2046}" type="parTrans" cxnId="{81098F41-1CA2-4447-888D-80234BC57984}">
      <dgm:prSet/>
      <dgm:spPr/>
      <dgm:t>
        <a:bodyPr/>
        <a:lstStyle/>
        <a:p>
          <a:endParaRPr lang="en-US" sz="1000"/>
        </a:p>
      </dgm:t>
    </dgm:pt>
    <dgm:pt modelId="{FD2D95DC-EEDD-4DF9-B4FE-698EAB1AEBFD}" type="sibTrans" cxnId="{81098F41-1CA2-4447-888D-80234BC57984}">
      <dgm:prSet/>
      <dgm:spPr/>
      <dgm:t>
        <a:bodyPr/>
        <a:lstStyle/>
        <a:p>
          <a:endParaRPr lang="en-US" sz="1000"/>
        </a:p>
      </dgm:t>
    </dgm:pt>
    <dgm:pt modelId="{DB26B645-6523-4A6F-87D7-B7FACAD9BE84}">
      <dgm:prSet custT="1"/>
      <dgm:spPr>
        <a:solidFill>
          <a:srgbClr val="D9D9D9"/>
        </a:solidFill>
        <a:ln>
          <a:noFill/>
        </a:ln>
        <a:effectLst>
          <a:outerShdw blurRad="50800" dist="38100" dir="2700000" algn="tl" rotWithShape="0">
            <a:prstClr val="black">
              <a:alpha val="40000"/>
            </a:prstClr>
          </a:outerShdw>
        </a:effectLst>
      </dgm:spPr>
      <dgm:t>
        <a:bodyPr/>
        <a:lstStyle/>
        <a:p>
          <a:r>
            <a:rPr lang="en-GB" sz="1400" b="0" dirty="0">
              <a:solidFill>
                <a:srgbClr val="6D6E71"/>
              </a:solidFill>
            </a:rPr>
            <a:t>Transport</a:t>
          </a:r>
        </a:p>
      </dgm:t>
    </dgm:pt>
    <dgm:pt modelId="{5319B8C2-A37F-4ACB-A0A9-398E26E21F7F}" type="parTrans" cxnId="{29107E6B-734D-497C-929B-0F197D730244}">
      <dgm:prSet/>
      <dgm:spPr/>
      <dgm:t>
        <a:bodyPr/>
        <a:lstStyle/>
        <a:p>
          <a:endParaRPr lang="en-US"/>
        </a:p>
      </dgm:t>
    </dgm:pt>
    <dgm:pt modelId="{0EEC5A54-4AD4-4B3D-9FC9-783F6711ED1E}" type="sibTrans" cxnId="{29107E6B-734D-497C-929B-0F197D730244}">
      <dgm:prSet/>
      <dgm:spPr/>
      <dgm:t>
        <a:bodyPr/>
        <a:lstStyle/>
        <a:p>
          <a:endParaRPr lang="en-US"/>
        </a:p>
      </dgm:t>
    </dgm:pt>
    <dgm:pt modelId="{AB23A92F-4C48-4B5D-81B5-8F5D828DB557}">
      <dgm:prSet custT="1"/>
      <dgm:spPr>
        <a:solidFill>
          <a:srgbClr val="D9D9D9"/>
        </a:solidFill>
        <a:ln>
          <a:noFill/>
        </a:ln>
        <a:effectLst>
          <a:outerShdw blurRad="50800" dist="38100" dir="2700000" algn="tl" rotWithShape="0">
            <a:prstClr val="black">
              <a:alpha val="40000"/>
            </a:prstClr>
          </a:outerShdw>
        </a:effectLst>
      </dgm:spPr>
      <dgm:t>
        <a:bodyPr/>
        <a:lstStyle/>
        <a:p>
          <a:r>
            <a:rPr lang="en-GB" sz="1400" b="0" dirty="0">
              <a:solidFill>
                <a:srgbClr val="6D6E71"/>
              </a:solidFill>
            </a:rPr>
            <a:t>Brexit</a:t>
          </a:r>
        </a:p>
      </dgm:t>
    </dgm:pt>
    <dgm:pt modelId="{10968534-A337-49E7-A9EE-A54F33FD4A36}" type="parTrans" cxnId="{1BD47DCB-5321-4516-BD88-AE58DF623D50}">
      <dgm:prSet/>
      <dgm:spPr/>
      <dgm:t>
        <a:bodyPr/>
        <a:lstStyle/>
        <a:p>
          <a:endParaRPr lang="en-US"/>
        </a:p>
      </dgm:t>
    </dgm:pt>
    <dgm:pt modelId="{355D869B-3511-4F71-B4DA-5E3459BB3EEB}" type="sibTrans" cxnId="{1BD47DCB-5321-4516-BD88-AE58DF623D50}">
      <dgm:prSet/>
      <dgm:spPr/>
      <dgm:t>
        <a:bodyPr/>
        <a:lstStyle/>
        <a:p>
          <a:endParaRPr lang="en-US"/>
        </a:p>
      </dgm:t>
    </dgm:pt>
    <dgm:pt modelId="{8330738A-1201-4EB4-8F01-4D94F145D5D6}" type="pres">
      <dgm:prSet presAssocID="{AD2F8A67-8D81-49E2-88AD-124A765C0BD3}" presName="diagram" presStyleCnt="0">
        <dgm:presLayoutVars>
          <dgm:dir/>
          <dgm:resizeHandles val="exact"/>
        </dgm:presLayoutVars>
      </dgm:prSet>
      <dgm:spPr/>
      <dgm:t>
        <a:bodyPr/>
        <a:lstStyle/>
        <a:p>
          <a:endParaRPr lang="en-GB"/>
        </a:p>
      </dgm:t>
    </dgm:pt>
    <dgm:pt modelId="{68D40D46-731E-4D6A-B144-DA5B6DEDBCD4}" type="pres">
      <dgm:prSet presAssocID="{E7E4A0E8-D9F6-45D3-9203-68073EE8F253}" presName="node" presStyleLbl="node1" presStyleIdx="0" presStyleCnt="3">
        <dgm:presLayoutVars>
          <dgm:bulletEnabled val="1"/>
        </dgm:presLayoutVars>
      </dgm:prSet>
      <dgm:spPr/>
      <dgm:t>
        <a:bodyPr/>
        <a:lstStyle/>
        <a:p>
          <a:endParaRPr lang="en-GB"/>
        </a:p>
      </dgm:t>
    </dgm:pt>
    <dgm:pt modelId="{F5053880-6260-4E34-BC13-979F4CEE3E66}" type="pres">
      <dgm:prSet presAssocID="{FD2D95DC-EEDD-4DF9-B4FE-698EAB1AEBFD}" presName="sibTrans" presStyleCnt="0"/>
      <dgm:spPr/>
    </dgm:pt>
    <dgm:pt modelId="{B37B6FAA-78FB-481A-BF75-9BA110F74046}" type="pres">
      <dgm:prSet presAssocID="{DB26B645-6523-4A6F-87D7-B7FACAD9BE84}" presName="node" presStyleLbl="node1" presStyleIdx="1" presStyleCnt="3">
        <dgm:presLayoutVars>
          <dgm:bulletEnabled val="1"/>
        </dgm:presLayoutVars>
      </dgm:prSet>
      <dgm:spPr/>
      <dgm:t>
        <a:bodyPr/>
        <a:lstStyle/>
        <a:p>
          <a:endParaRPr lang="en-GB"/>
        </a:p>
      </dgm:t>
    </dgm:pt>
    <dgm:pt modelId="{2173CE4C-BB92-4B3D-B0E1-403496F58077}" type="pres">
      <dgm:prSet presAssocID="{0EEC5A54-4AD4-4B3D-9FC9-783F6711ED1E}" presName="sibTrans" presStyleCnt="0"/>
      <dgm:spPr/>
    </dgm:pt>
    <dgm:pt modelId="{D3EF3681-378C-4F98-8B3B-0A77EF2C7D1E}" type="pres">
      <dgm:prSet presAssocID="{AB23A92F-4C48-4B5D-81B5-8F5D828DB557}" presName="node" presStyleLbl="node1" presStyleIdx="2" presStyleCnt="3" custLinFactNeighborX="-1995">
        <dgm:presLayoutVars>
          <dgm:bulletEnabled val="1"/>
        </dgm:presLayoutVars>
      </dgm:prSet>
      <dgm:spPr/>
      <dgm:t>
        <a:bodyPr/>
        <a:lstStyle/>
        <a:p>
          <a:endParaRPr lang="en-GB"/>
        </a:p>
      </dgm:t>
    </dgm:pt>
  </dgm:ptLst>
  <dgm:cxnLst>
    <dgm:cxn modelId="{29107E6B-734D-497C-929B-0F197D730244}" srcId="{AD2F8A67-8D81-49E2-88AD-124A765C0BD3}" destId="{DB26B645-6523-4A6F-87D7-B7FACAD9BE84}" srcOrd="1" destOrd="0" parTransId="{5319B8C2-A37F-4ACB-A0A9-398E26E21F7F}" sibTransId="{0EEC5A54-4AD4-4B3D-9FC9-783F6711ED1E}"/>
    <dgm:cxn modelId="{D7D99568-B523-4BB5-A39D-01A2E42D9889}" type="presOf" srcId="{DB26B645-6523-4A6F-87D7-B7FACAD9BE84}" destId="{B37B6FAA-78FB-481A-BF75-9BA110F74046}" srcOrd="0" destOrd="0" presId="urn:microsoft.com/office/officeart/2005/8/layout/default"/>
    <dgm:cxn modelId="{81098F41-1CA2-4447-888D-80234BC57984}" srcId="{AD2F8A67-8D81-49E2-88AD-124A765C0BD3}" destId="{E7E4A0E8-D9F6-45D3-9203-68073EE8F253}" srcOrd="0" destOrd="0" parTransId="{ADE611C1-4CB8-49A4-8ED0-2A19D5FE2046}" sibTransId="{FD2D95DC-EEDD-4DF9-B4FE-698EAB1AEBFD}"/>
    <dgm:cxn modelId="{7AB65418-FC4F-4488-8B5D-C42DD255B918}" type="presOf" srcId="{AB23A92F-4C48-4B5D-81B5-8F5D828DB557}" destId="{D3EF3681-378C-4F98-8B3B-0A77EF2C7D1E}" srcOrd="0" destOrd="0" presId="urn:microsoft.com/office/officeart/2005/8/layout/default"/>
    <dgm:cxn modelId="{D3411448-CF6F-42FB-A81A-604290F201D4}" type="presOf" srcId="{E7E4A0E8-D9F6-45D3-9203-68073EE8F253}" destId="{68D40D46-731E-4D6A-B144-DA5B6DEDBCD4}" srcOrd="0" destOrd="0" presId="urn:microsoft.com/office/officeart/2005/8/layout/default"/>
    <dgm:cxn modelId="{2C640388-FE0D-46DF-B0D0-5E311CF72D1B}" type="presOf" srcId="{AD2F8A67-8D81-49E2-88AD-124A765C0BD3}" destId="{8330738A-1201-4EB4-8F01-4D94F145D5D6}" srcOrd="0" destOrd="0" presId="urn:microsoft.com/office/officeart/2005/8/layout/default"/>
    <dgm:cxn modelId="{1BD47DCB-5321-4516-BD88-AE58DF623D50}" srcId="{AD2F8A67-8D81-49E2-88AD-124A765C0BD3}" destId="{AB23A92F-4C48-4B5D-81B5-8F5D828DB557}" srcOrd="2" destOrd="0" parTransId="{10968534-A337-49E7-A9EE-A54F33FD4A36}" sibTransId="{355D869B-3511-4F71-B4DA-5E3459BB3EEB}"/>
    <dgm:cxn modelId="{B5825F98-4F42-4996-B860-9A34B6F374D0}" type="presParOf" srcId="{8330738A-1201-4EB4-8F01-4D94F145D5D6}" destId="{68D40D46-731E-4D6A-B144-DA5B6DEDBCD4}" srcOrd="0" destOrd="0" presId="urn:microsoft.com/office/officeart/2005/8/layout/default"/>
    <dgm:cxn modelId="{6D4DC646-42E4-4CA6-BDB1-A54B02C23EE9}" type="presParOf" srcId="{8330738A-1201-4EB4-8F01-4D94F145D5D6}" destId="{F5053880-6260-4E34-BC13-979F4CEE3E66}" srcOrd="1" destOrd="0" presId="urn:microsoft.com/office/officeart/2005/8/layout/default"/>
    <dgm:cxn modelId="{A55CEEA8-2B33-4A18-B00E-CE5B515F9623}" type="presParOf" srcId="{8330738A-1201-4EB4-8F01-4D94F145D5D6}" destId="{B37B6FAA-78FB-481A-BF75-9BA110F74046}" srcOrd="2" destOrd="0" presId="urn:microsoft.com/office/officeart/2005/8/layout/default"/>
    <dgm:cxn modelId="{1D8644A6-85DA-4FD7-BDEB-0ED1AC157A24}" type="presParOf" srcId="{8330738A-1201-4EB4-8F01-4D94F145D5D6}" destId="{2173CE4C-BB92-4B3D-B0E1-403496F58077}" srcOrd="3" destOrd="0" presId="urn:microsoft.com/office/officeart/2005/8/layout/default"/>
    <dgm:cxn modelId="{AD06E459-17CD-4A58-8488-88A485C65AED}" type="presParOf" srcId="{8330738A-1201-4EB4-8F01-4D94F145D5D6}" destId="{D3EF3681-378C-4F98-8B3B-0A77EF2C7D1E}"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798A06-841B-4E1D-B66A-A0A246431AA8}"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42B9BA9F-E3A4-4203-83B4-78D5BF4582F9}">
      <dgm:prSet/>
      <dgm:spPr/>
      <dgm:t>
        <a:bodyPr/>
        <a:lstStyle/>
        <a:p>
          <a:r>
            <a:rPr lang="en-GB" b="0" i="0" u="none" dirty="0"/>
            <a:t>How can changes which have already been made be reversed?</a:t>
          </a:r>
          <a:endParaRPr lang="en-GB" dirty="0"/>
        </a:p>
      </dgm:t>
    </dgm:pt>
    <dgm:pt modelId="{33AC1BCB-4DAC-4102-94DA-E79E91BC7D2A}" type="parTrans" cxnId="{05094229-E8F8-412E-B147-A8D275469630}">
      <dgm:prSet/>
      <dgm:spPr/>
      <dgm:t>
        <a:bodyPr/>
        <a:lstStyle/>
        <a:p>
          <a:endParaRPr lang="en-US"/>
        </a:p>
      </dgm:t>
    </dgm:pt>
    <dgm:pt modelId="{1BB523B3-E5D2-49D9-A273-1AD64C0192E5}" type="sibTrans" cxnId="{05094229-E8F8-412E-B147-A8D275469630}">
      <dgm:prSet/>
      <dgm:spPr/>
      <dgm:t>
        <a:bodyPr/>
        <a:lstStyle/>
        <a:p>
          <a:endParaRPr lang="en-US"/>
        </a:p>
      </dgm:t>
    </dgm:pt>
    <dgm:pt modelId="{96A43090-9675-4915-B188-998BE8A0AA31}">
      <dgm:prSet/>
      <dgm:spPr/>
      <dgm:t>
        <a:bodyPr/>
        <a:lstStyle/>
        <a:p>
          <a:r>
            <a:rPr lang="en-GB" b="0" i="0" u="none" dirty="0"/>
            <a:t>Does it support families and carers?</a:t>
          </a:r>
          <a:endParaRPr lang="en-GB" dirty="0"/>
        </a:p>
      </dgm:t>
    </dgm:pt>
    <dgm:pt modelId="{6460CB2A-C4EF-4D68-A757-FAA0D8AEBC87}" type="parTrans" cxnId="{E0944572-2534-43F9-9355-D9E4BA3FC627}">
      <dgm:prSet/>
      <dgm:spPr/>
      <dgm:t>
        <a:bodyPr/>
        <a:lstStyle/>
        <a:p>
          <a:endParaRPr lang="en-US"/>
        </a:p>
      </dgm:t>
    </dgm:pt>
    <dgm:pt modelId="{3B7E0FFE-3876-4C51-B160-50350E5CB2D3}" type="sibTrans" cxnId="{E0944572-2534-43F9-9355-D9E4BA3FC627}">
      <dgm:prSet/>
      <dgm:spPr/>
      <dgm:t>
        <a:bodyPr/>
        <a:lstStyle/>
        <a:p>
          <a:endParaRPr lang="en-US"/>
        </a:p>
      </dgm:t>
    </dgm:pt>
    <dgm:pt modelId="{585FCD77-FBAC-44F7-8E50-E85A9F6E2FA4}">
      <dgm:prSet/>
      <dgm:spPr/>
      <dgm:t>
        <a:bodyPr/>
        <a:lstStyle/>
        <a:p>
          <a:r>
            <a:rPr lang="en-GB" b="0" i="0" u="none" dirty="0"/>
            <a:t>Innovation and implementing new technology</a:t>
          </a:r>
          <a:endParaRPr lang="en-GB" dirty="0"/>
        </a:p>
      </dgm:t>
    </dgm:pt>
    <dgm:pt modelId="{EA01EC96-8CC9-44A3-94B0-5487514A4C7E}" type="parTrans" cxnId="{9EB3BD21-F133-4F73-9221-E132AF0D68AC}">
      <dgm:prSet/>
      <dgm:spPr/>
      <dgm:t>
        <a:bodyPr/>
        <a:lstStyle/>
        <a:p>
          <a:endParaRPr lang="en-US"/>
        </a:p>
      </dgm:t>
    </dgm:pt>
    <dgm:pt modelId="{B453670E-55A7-4638-9121-441A53C97B4E}" type="sibTrans" cxnId="{9EB3BD21-F133-4F73-9221-E132AF0D68AC}">
      <dgm:prSet/>
      <dgm:spPr/>
      <dgm:t>
        <a:bodyPr/>
        <a:lstStyle/>
        <a:p>
          <a:endParaRPr lang="en-US"/>
        </a:p>
      </dgm:t>
    </dgm:pt>
    <dgm:pt modelId="{A4ED7278-F033-40BB-9E11-58B4A318E4C4}">
      <dgm:prSet/>
      <dgm:spPr/>
      <dgm:t>
        <a:bodyPr/>
        <a:lstStyle/>
        <a:p>
          <a:r>
            <a:rPr lang="en-GB" b="0" i="0" u="none" dirty="0"/>
            <a:t>Disability services</a:t>
          </a:r>
          <a:endParaRPr lang="en-GB" dirty="0"/>
        </a:p>
      </dgm:t>
    </dgm:pt>
    <dgm:pt modelId="{CA828AC1-2C0E-44B3-8668-E8EB38A087FE}" type="parTrans" cxnId="{B6ECA36D-128E-4F04-984F-B9807C0DC47E}">
      <dgm:prSet/>
      <dgm:spPr/>
      <dgm:t>
        <a:bodyPr/>
        <a:lstStyle/>
        <a:p>
          <a:endParaRPr lang="en-US"/>
        </a:p>
      </dgm:t>
    </dgm:pt>
    <dgm:pt modelId="{661B1224-AFB2-42C5-B157-902E64888F36}" type="sibTrans" cxnId="{B6ECA36D-128E-4F04-984F-B9807C0DC47E}">
      <dgm:prSet/>
      <dgm:spPr/>
      <dgm:t>
        <a:bodyPr/>
        <a:lstStyle/>
        <a:p>
          <a:endParaRPr lang="en-US"/>
        </a:p>
      </dgm:t>
    </dgm:pt>
    <dgm:pt modelId="{F895D50A-03BD-42BD-A127-408FFFFBB7D9}">
      <dgm:prSet/>
      <dgm:spPr/>
      <dgm:t>
        <a:bodyPr/>
        <a:lstStyle/>
        <a:p>
          <a:r>
            <a:rPr lang="en-GB" b="0" i="0" u="none" dirty="0"/>
            <a:t>Consider including integration - to measure the real STP approach</a:t>
          </a:r>
          <a:endParaRPr lang="en-GB" dirty="0"/>
        </a:p>
      </dgm:t>
    </dgm:pt>
    <dgm:pt modelId="{F6848D4E-9EB7-4EA7-A707-9C99ABB4CFA1}" type="parTrans" cxnId="{8E21C955-FA26-4A0E-BC92-EB0329D7F0E5}">
      <dgm:prSet/>
      <dgm:spPr/>
      <dgm:t>
        <a:bodyPr/>
        <a:lstStyle/>
        <a:p>
          <a:endParaRPr lang="en-US"/>
        </a:p>
      </dgm:t>
    </dgm:pt>
    <dgm:pt modelId="{969930BA-7582-40C3-9820-042DD0BEB2A2}" type="sibTrans" cxnId="{8E21C955-FA26-4A0E-BC92-EB0329D7F0E5}">
      <dgm:prSet/>
      <dgm:spPr/>
      <dgm:t>
        <a:bodyPr/>
        <a:lstStyle/>
        <a:p>
          <a:endParaRPr lang="en-US"/>
        </a:p>
      </dgm:t>
    </dgm:pt>
    <dgm:pt modelId="{2BCD2634-B1E1-433A-9D7B-E897F958E3C3}">
      <dgm:prSet/>
      <dgm:spPr/>
      <dgm:t>
        <a:bodyPr/>
        <a:lstStyle/>
        <a:p>
          <a:r>
            <a:rPr lang="en-GB" b="0" i="0" u="none" dirty="0"/>
            <a:t>Clinical Governance and Quality of Care Measurements</a:t>
          </a:r>
          <a:endParaRPr lang="en-GB" dirty="0"/>
        </a:p>
      </dgm:t>
    </dgm:pt>
    <dgm:pt modelId="{39FD1428-B5CA-45E9-B913-A22F1DE53F81}" type="parTrans" cxnId="{BF29FE1F-4E02-4015-A9C9-9B4B69531F8A}">
      <dgm:prSet/>
      <dgm:spPr/>
      <dgm:t>
        <a:bodyPr/>
        <a:lstStyle/>
        <a:p>
          <a:endParaRPr lang="en-US"/>
        </a:p>
      </dgm:t>
    </dgm:pt>
    <dgm:pt modelId="{7F0D60C4-3956-46C9-84CF-66C8F83F98B6}" type="sibTrans" cxnId="{BF29FE1F-4E02-4015-A9C9-9B4B69531F8A}">
      <dgm:prSet/>
      <dgm:spPr/>
      <dgm:t>
        <a:bodyPr/>
        <a:lstStyle/>
        <a:p>
          <a:endParaRPr lang="en-US"/>
        </a:p>
      </dgm:t>
    </dgm:pt>
    <dgm:pt modelId="{D5ADB649-8AD2-4ADC-8A50-3E942E10B9A4}">
      <dgm:prSet/>
      <dgm:spPr/>
      <dgm:t>
        <a:bodyPr/>
        <a:lstStyle/>
        <a:p>
          <a:r>
            <a:rPr lang="en-GB" b="0" i="0" u="none" dirty="0"/>
            <a:t>Dental Services</a:t>
          </a:r>
          <a:endParaRPr lang="en-GB" dirty="0"/>
        </a:p>
      </dgm:t>
    </dgm:pt>
    <dgm:pt modelId="{4ACB96C9-CBA7-40D0-8F88-9BF0263896D1}" type="parTrans" cxnId="{9FF786F1-93EC-4303-8CC5-7203BDD7A169}">
      <dgm:prSet/>
      <dgm:spPr/>
      <dgm:t>
        <a:bodyPr/>
        <a:lstStyle/>
        <a:p>
          <a:endParaRPr lang="en-US"/>
        </a:p>
      </dgm:t>
    </dgm:pt>
    <dgm:pt modelId="{D4F98E17-EEC1-4E3A-8177-996C75F77E7A}" type="sibTrans" cxnId="{9FF786F1-93EC-4303-8CC5-7203BDD7A169}">
      <dgm:prSet/>
      <dgm:spPr/>
      <dgm:t>
        <a:bodyPr/>
        <a:lstStyle/>
        <a:p>
          <a:endParaRPr lang="en-US"/>
        </a:p>
      </dgm:t>
    </dgm:pt>
    <dgm:pt modelId="{B7D99F14-F9D2-4EC3-83DE-1A9166A92EB3}">
      <dgm:prSet/>
      <dgm:spPr/>
      <dgm:t>
        <a:bodyPr/>
        <a:lstStyle/>
        <a:p>
          <a:r>
            <a:rPr lang="en-GB" b="0" i="0" u="none" dirty="0"/>
            <a:t>Primary Care Intervention</a:t>
          </a:r>
          <a:endParaRPr lang="en-GB" dirty="0"/>
        </a:p>
      </dgm:t>
    </dgm:pt>
    <dgm:pt modelId="{AAB0551D-FE3D-435C-8709-510CB00DDEBC}" type="parTrans" cxnId="{EA7C0F34-D6B6-460D-8E5E-ACB052506673}">
      <dgm:prSet/>
      <dgm:spPr/>
      <dgm:t>
        <a:bodyPr/>
        <a:lstStyle/>
        <a:p>
          <a:endParaRPr lang="en-US"/>
        </a:p>
      </dgm:t>
    </dgm:pt>
    <dgm:pt modelId="{1B3BFB7E-52C8-42AC-9FF0-AED1CFFC0FA0}" type="sibTrans" cxnId="{EA7C0F34-D6B6-460D-8E5E-ACB052506673}">
      <dgm:prSet/>
      <dgm:spPr/>
      <dgm:t>
        <a:bodyPr/>
        <a:lstStyle/>
        <a:p>
          <a:endParaRPr lang="en-US"/>
        </a:p>
      </dgm:t>
    </dgm:pt>
    <dgm:pt modelId="{344C9D76-B352-4617-B453-8F44E381C4E2}">
      <dgm:prSet/>
      <dgm:spPr/>
      <dgm:t>
        <a:bodyPr/>
        <a:lstStyle/>
        <a:p>
          <a:r>
            <a:rPr lang="en-GB" b="0" i="0" u="none" dirty="0"/>
            <a:t>Benchmarking against best practice in the UK and elsewhere.  Do not reinvent the wheel. </a:t>
          </a:r>
          <a:endParaRPr lang="en-GB" dirty="0"/>
        </a:p>
      </dgm:t>
    </dgm:pt>
    <dgm:pt modelId="{2FD84194-32AA-48B0-8D16-F52041EB7834}" type="parTrans" cxnId="{99A73075-D554-4904-8DDE-DCBE46B3D59C}">
      <dgm:prSet/>
      <dgm:spPr/>
      <dgm:t>
        <a:bodyPr/>
        <a:lstStyle/>
        <a:p>
          <a:endParaRPr lang="en-US"/>
        </a:p>
      </dgm:t>
    </dgm:pt>
    <dgm:pt modelId="{24A4044C-32DC-4574-AAED-EF73CBE20894}" type="sibTrans" cxnId="{99A73075-D554-4904-8DDE-DCBE46B3D59C}">
      <dgm:prSet/>
      <dgm:spPr/>
      <dgm:t>
        <a:bodyPr/>
        <a:lstStyle/>
        <a:p>
          <a:endParaRPr lang="en-US"/>
        </a:p>
      </dgm:t>
    </dgm:pt>
    <dgm:pt modelId="{53AEB3BA-8C7B-4A55-A15B-50A7746976B7}">
      <dgm:prSet/>
      <dgm:spPr/>
      <dgm:t>
        <a:bodyPr/>
        <a:lstStyle/>
        <a:p>
          <a:r>
            <a:rPr lang="en-GB" b="0" i="0" u="none" dirty="0"/>
            <a:t>How are you  going to actually get there?</a:t>
          </a:r>
          <a:endParaRPr lang="en-GB" dirty="0"/>
        </a:p>
      </dgm:t>
    </dgm:pt>
    <dgm:pt modelId="{C1BD5314-BF51-4F95-ABD8-CC5F7DF24130}" type="parTrans" cxnId="{D94A1BD2-8E42-4136-B59F-F24F27107504}">
      <dgm:prSet/>
      <dgm:spPr/>
      <dgm:t>
        <a:bodyPr/>
        <a:lstStyle/>
        <a:p>
          <a:endParaRPr lang="en-US"/>
        </a:p>
      </dgm:t>
    </dgm:pt>
    <dgm:pt modelId="{1CF89B17-0F48-49DF-A608-9D2842BF5449}" type="sibTrans" cxnId="{D94A1BD2-8E42-4136-B59F-F24F27107504}">
      <dgm:prSet/>
      <dgm:spPr/>
      <dgm:t>
        <a:bodyPr/>
        <a:lstStyle/>
        <a:p>
          <a:endParaRPr lang="en-US"/>
        </a:p>
      </dgm:t>
    </dgm:pt>
    <dgm:pt modelId="{3CCE2C21-E3AC-4740-A4B1-051A24318428}">
      <dgm:prSet/>
      <dgm:spPr/>
      <dgm:t>
        <a:bodyPr/>
        <a:lstStyle/>
        <a:p>
          <a:r>
            <a:rPr lang="en-GB" b="0" i="0" u="none" dirty="0"/>
            <a:t>Too much of emphasis on social care and not enough of emergency/maternity care</a:t>
          </a:r>
          <a:endParaRPr lang="en-GB" dirty="0"/>
        </a:p>
      </dgm:t>
    </dgm:pt>
    <dgm:pt modelId="{80850053-D1AF-49E1-B030-7C7001DAC5D7}" type="parTrans" cxnId="{8120ECE3-0A69-491A-9155-7D49EE0A8FBA}">
      <dgm:prSet/>
      <dgm:spPr/>
      <dgm:t>
        <a:bodyPr/>
        <a:lstStyle/>
        <a:p>
          <a:endParaRPr lang="en-US"/>
        </a:p>
      </dgm:t>
    </dgm:pt>
    <dgm:pt modelId="{B2C8125C-E579-4665-B324-6A6176F670D3}" type="sibTrans" cxnId="{8120ECE3-0A69-491A-9155-7D49EE0A8FBA}">
      <dgm:prSet/>
      <dgm:spPr/>
      <dgm:t>
        <a:bodyPr/>
        <a:lstStyle/>
        <a:p>
          <a:endParaRPr lang="en-US"/>
        </a:p>
      </dgm:t>
    </dgm:pt>
    <dgm:pt modelId="{D3E107B7-2739-4C5B-A6CC-A529FE827170}" type="pres">
      <dgm:prSet presAssocID="{8E798A06-841B-4E1D-B66A-A0A246431AA8}" presName="diagram" presStyleCnt="0">
        <dgm:presLayoutVars>
          <dgm:dir/>
          <dgm:resizeHandles val="exact"/>
        </dgm:presLayoutVars>
      </dgm:prSet>
      <dgm:spPr/>
      <dgm:t>
        <a:bodyPr/>
        <a:lstStyle/>
        <a:p>
          <a:endParaRPr lang="en-GB"/>
        </a:p>
      </dgm:t>
    </dgm:pt>
    <dgm:pt modelId="{0E55467F-78F1-4ECC-9430-B2FB1A5A0B46}" type="pres">
      <dgm:prSet presAssocID="{42B9BA9F-E3A4-4203-83B4-78D5BF4582F9}" presName="node" presStyleLbl="node1" presStyleIdx="0" presStyleCnt="11">
        <dgm:presLayoutVars>
          <dgm:bulletEnabled val="1"/>
        </dgm:presLayoutVars>
      </dgm:prSet>
      <dgm:spPr/>
      <dgm:t>
        <a:bodyPr/>
        <a:lstStyle/>
        <a:p>
          <a:endParaRPr lang="en-GB"/>
        </a:p>
      </dgm:t>
    </dgm:pt>
    <dgm:pt modelId="{1A0FDDDA-3051-4408-891B-F3955932DCA6}" type="pres">
      <dgm:prSet presAssocID="{1BB523B3-E5D2-49D9-A273-1AD64C0192E5}" presName="sibTrans" presStyleCnt="0"/>
      <dgm:spPr/>
    </dgm:pt>
    <dgm:pt modelId="{483665EF-F137-4C2D-B7A5-9D813B0551ED}" type="pres">
      <dgm:prSet presAssocID="{3CCE2C21-E3AC-4740-A4B1-051A24318428}" presName="node" presStyleLbl="node1" presStyleIdx="1" presStyleCnt="11">
        <dgm:presLayoutVars>
          <dgm:bulletEnabled val="1"/>
        </dgm:presLayoutVars>
      </dgm:prSet>
      <dgm:spPr/>
      <dgm:t>
        <a:bodyPr/>
        <a:lstStyle/>
        <a:p>
          <a:endParaRPr lang="en-GB"/>
        </a:p>
      </dgm:t>
    </dgm:pt>
    <dgm:pt modelId="{FCA814FA-ABFE-4EBE-884A-423030E5CE68}" type="pres">
      <dgm:prSet presAssocID="{B2C8125C-E579-4665-B324-6A6176F670D3}" presName="sibTrans" presStyleCnt="0"/>
      <dgm:spPr/>
    </dgm:pt>
    <dgm:pt modelId="{21CB7203-F446-4BE6-B90E-B16D826D48C3}" type="pres">
      <dgm:prSet presAssocID="{96A43090-9675-4915-B188-998BE8A0AA31}" presName="node" presStyleLbl="node1" presStyleIdx="2" presStyleCnt="11">
        <dgm:presLayoutVars>
          <dgm:bulletEnabled val="1"/>
        </dgm:presLayoutVars>
      </dgm:prSet>
      <dgm:spPr/>
      <dgm:t>
        <a:bodyPr/>
        <a:lstStyle/>
        <a:p>
          <a:endParaRPr lang="en-GB"/>
        </a:p>
      </dgm:t>
    </dgm:pt>
    <dgm:pt modelId="{B0CF3C63-A0A6-4C06-A65F-06E9EA388349}" type="pres">
      <dgm:prSet presAssocID="{3B7E0FFE-3876-4C51-B160-50350E5CB2D3}" presName="sibTrans" presStyleCnt="0"/>
      <dgm:spPr/>
    </dgm:pt>
    <dgm:pt modelId="{DC8B97BE-D57D-40EB-B43F-A833B6227BEE}" type="pres">
      <dgm:prSet presAssocID="{585FCD77-FBAC-44F7-8E50-E85A9F6E2FA4}" presName="node" presStyleLbl="node1" presStyleIdx="3" presStyleCnt="11">
        <dgm:presLayoutVars>
          <dgm:bulletEnabled val="1"/>
        </dgm:presLayoutVars>
      </dgm:prSet>
      <dgm:spPr/>
      <dgm:t>
        <a:bodyPr/>
        <a:lstStyle/>
        <a:p>
          <a:endParaRPr lang="en-GB"/>
        </a:p>
      </dgm:t>
    </dgm:pt>
    <dgm:pt modelId="{1689E2B6-A950-4CEC-9BF6-33DD1DA8F510}" type="pres">
      <dgm:prSet presAssocID="{B453670E-55A7-4638-9121-441A53C97B4E}" presName="sibTrans" presStyleCnt="0"/>
      <dgm:spPr/>
    </dgm:pt>
    <dgm:pt modelId="{5876C0A4-4926-4A31-A34F-9ECA1DD1AC1D}" type="pres">
      <dgm:prSet presAssocID="{A4ED7278-F033-40BB-9E11-58B4A318E4C4}" presName="node" presStyleLbl="node1" presStyleIdx="4" presStyleCnt="11">
        <dgm:presLayoutVars>
          <dgm:bulletEnabled val="1"/>
        </dgm:presLayoutVars>
      </dgm:prSet>
      <dgm:spPr/>
      <dgm:t>
        <a:bodyPr/>
        <a:lstStyle/>
        <a:p>
          <a:endParaRPr lang="en-GB"/>
        </a:p>
      </dgm:t>
    </dgm:pt>
    <dgm:pt modelId="{FD82686A-6CC8-493F-8430-AE305C8CBB12}" type="pres">
      <dgm:prSet presAssocID="{661B1224-AFB2-42C5-B157-902E64888F36}" presName="sibTrans" presStyleCnt="0"/>
      <dgm:spPr/>
    </dgm:pt>
    <dgm:pt modelId="{F3C1B537-6F20-47DB-ABD1-AF58F0E817BB}" type="pres">
      <dgm:prSet presAssocID="{F895D50A-03BD-42BD-A127-408FFFFBB7D9}" presName="node" presStyleLbl="node1" presStyleIdx="5" presStyleCnt="11">
        <dgm:presLayoutVars>
          <dgm:bulletEnabled val="1"/>
        </dgm:presLayoutVars>
      </dgm:prSet>
      <dgm:spPr/>
      <dgm:t>
        <a:bodyPr/>
        <a:lstStyle/>
        <a:p>
          <a:endParaRPr lang="en-GB"/>
        </a:p>
      </dgm:t>
    </dgm:pt>
    <dgm:pt modelId="{817B6F9A-8E34-4121-AE71-2550511B7616}" type="pres">
      <dgm:prSet presAssocID="{969930BA-7582-40C3-9820-042DD0BEB2A2}" presName="sibTrans" presStyleCnt="0"/>
      <dgm:spPr/>
    </dgm:pt>
    <dgm:pt modelId="{01F9D359-1F94-4D90-ACAB-791CCE9AFDD6}" type="pres">
      <dgm:prSet presAssocID="{2BCD2634-B1E1-433A-9D7B-E897F958E3C3}" presName="node" presStyleLbl="node1" presStyleIdx="6" presStyleCnt="11">
        <dgm:presLayoutVars>
          <dgm:bulletEnabled val="1"/>
        </dgm:presLayoutVars>
      </dgm:prSet>
      <dgm:spPr/>
      <dgm:t>
        <a:bodyPr/>
        <a:lstStyle/>
        <a:p>
          <a:endParaRPr lang="en-GB"/>
        </a:p>
      </dgm:t>
    </dgm:pt>
    <dgm:pt modelId="{262A4968-9472-47C6-8725-8AF65F81DE8D}" type="pres">
      <dgm:prSet presAssocID="{7F0D60C4-3956-46C9-84CF-66C8F83F98B6}" presName="sibTrans" presStyleCnt="0"/>
      <dgm:spPr/>
    </dgm:pt>
    <dgm:pt modelId="{A10E2A3B-9B0C-45AA-9434-0B5C23AC8D2A}" type="pres">
      <dgm:prSet presAssocID="{D5ADB649-8AD2-4ADC-8A50-3E942E10B9A4}" presName="node" presStyleLbl="node1" presStyleIdx="7" presStyleCnt="11">
        <dgm:presLayoutVars>
          <dgm:bulletEnabled val="1"/>
        </dgm:presLayoutVars>
      </dgm:prSet>
      <dgm:spPr/>
      <dgm:t>
        <a:bodyPr/>
        <a:lstStyle/>
        <a:p>
          <a:endParaRPr lang="en-GB"/>
        </a:p>
      </dgm:t>
    </dgm:pt>
    <dgm:pt modelId="{D7D7CFA0-81A7-4EEC-BF82-9583540EB344}" type="pres">
      <dgm:prSet presAssocID="{D4F98E17-EEC1-4E3A-8177-996C75F77E7A}" presName="sibTrans" presStyleCnt="0"/>
      <dgm:spPr/>
    </dgm:pt>
    <dgm:pt modelId="{F4EE9D21-696F-4D73-9FAC-FB3E8DBBDAE1}" type="pres">
      <dgm:prSet presAssocID="{B7D99F14-F9D2-4EC3-83DE-1A9166A92EB3}" presName="node" presStyleLbl="node1" presStyleIdx="8" presStyleCnt="11">
        <dgm:presLayoutVars>
          <dgm:bulletEnabled val="1"/>
        </dgm:presLayoutVars>
      </dgm:prSet>
      <dgm:spPr/>
      <dgm:t>
        <a:bodyPr/>
        <a:lstStyle/>
        <a:p>
          <a:endParaRPr lang="en-GB"/>
        </a:p>
      </dgm:t>
    </dgm:pt>
    <dgm:pt modelId="{02751963-CBDA-4866-BC16-14D982787639}" type="pres">
      <dgm:prSet presAssocID="{1B3BFB7E-52C8-42AC-9FF0-AED1CFFC0FA0}" presName="sibTrans" presStyleCnt="0"/>
      <dgm:spPr/>
    </dgm:pt>
    <dgm:pt modelId="{539BE1BB-DD73-43A6-9E24-F9E26DB5966A}" type="pres">
      <dgm:prSet presAssocID="{344C9D76-B352-4617-B453-8F44E381C4E2}" presName="node" presStyleLbl="node1" presStyleIdx="9" presStyleCnt="11">
        <dgm:presLayoutVars>
          <dgm:bulletEnabled val="1"/>
        </dgm:presLayoutVars>
      </dgm:prSet>
      <dgm:spPr/>
      <dgm:t>
        <a:bodyPr/>
        <a:lstStyle/>
        <a:p>
          <a:endParaRPr lang="en-GB"/>
        </a:p>
      </dgm:t>
    </dgm:pt>
    <dgm:pt modelId="{6ACB6858-E35B-4587-8CD7-69424CA514F5}" type="pres">
      <dgm:prSet presAssocID="{24A4044C-32DC-4574-AAED-EF73CBE20894}" presName="sibTrans" presStyleCnt="0"/>
      <dgm:spPr/>
    </dgm:pt>
    <dgm:pt modelId="{E550837C-106E-46BE-A64E-0002748012D7}" type="pres">
      <dgm:prSet presAssocID="{53AEB3BA-8C7B-4A55-A15B-50A7746976B7}" presName="node" presStyleLbl="node1" presStyleIdx="10" presStyleCnt="11">
        <dgm:presLayoutVars>
          <dgm:bulletEnabled val="1"/>
        </dgm:presLayoutVars>
      </dgm:prSet>
      <dgm:spPr/>
      <dgm:t>
        <a:bodyPr/>
        <a:lstStyle/>
        <a:p>
          <a:endParaRPr lang="en-GB"/>
        </a:p>
      </dgm:t>
    </dgm:pt>
  </dgm:ptLst>
  <dgm:cxnLst>
    <dgm:cxn modelId="{0E5EABD7-2542-4ABA-9666-7D51E45D5C4B}" type="presOf" srcId="{2BCD2634-B1E1-433A-9D7B-E897F958E3C3}" destId="{01F9D359-1F94-4D90-ACAB-791CCE9AFDD6}" srcOrd="0" destOrd="0" presId="urn:microsoft.com/office/officeart/2005/8/layout/default"/>
    <dgm:cxn modelId="{05094229-E8F8-412E-B147-A8D275469630}" srcId="{8E798A06-841B-4E1D-B66A-A0A246431AA8}" destId="{42B9BA9F-E3A4-4203-83B4-78D5BF4582F9}" srcOrd="0" destOrd="0" parTransId="{33AC1BCB-4DAC-4102-94DA-E79E91BC7D2A}" sibTransId="{1BB523B3-E5D2-49D9-A273-1AD64C0192E5}"/>
    <dgm:cxn modelId="{BF29FE1F-4E02-4015-A9C9-9B4B69531F8A}" srcId="{8E798A06-841B-4E1D-B66A-A0A246431AA8}" destId="{2BCD2634-B1E1-433A-9D7B-E897F958E3C3}" srcOrd="6" destOrd="0" parTransId="{39FD1428-B5CA-45E9-B913-A22F1DE53F81}" sibTransId="{7F0D60C4-3956-46C9-84CF-66C8F83F98B6}"/>
    <dgm:cxn modelId="{7CC83C00-05EA-4EA9-B70E-9CDD5D62661B}" type="presOf" srcId="{F895D50A-03BD-42BD-A127-408FFFFBB7D9}" destId="{F3C1B537-6F20-47DB-ABD1-AF58F0E817BB}" srcOrd="0" destOrd="0" presId="urn:microsoft.com/office/officeart/2005/8/layout/default"/>
    <dgm:cxn modelId="{392DCAEB-4BB3-48F0-8882-D5894CFF841A}" type="presOf" srcId="{3CCE2C21-E3AC-4740-A4B1-051A24318428}" destId="{483665EF-F137-4C2D-B7A5-9D813B0551ED}" srcOrd="0" destOrd="0" presId="urn:microsoft.com/office/officeart/2005/8/layout/default"/>
    <dgm:cxn modelId="{1C7C750F-0A4F-49FA-9950-1A3600DF2478}" type="presOf" srcId="{8E798A06-841B-4E1D-B66A-A0A246431AA8}" destId="{D3E107B7-2739-4C5B-A6CC-A529FE827170}" srcOrd="0" destOrd="0" presId="urn:microsoft.com/office/officeart/2005/8/layout/default"/>
    <dgm:cxn modelId="{EA7C0F34-D6B6-460D-8E5E-ACB052506673}" srcId="{8E798A06-841B-4E1D-B66A-A0A246431AA8}" destId="{B7D99F14-F9D2-4EC3-83DE-1A9166A92EB3}" srcOrd="8" destOrd="0" parTransId="{AAB0551D-FE3D-435C-8709-510CB00DDEBC}" sibTransId="{1B3BFB7E-52C8-42AC-9FF0-AED1CFFC0FA0}"/>
    <dgm:cxn modelId="{4A3C4AB1-824D-4129-95C5-A9FE7DB0F886}" type="presOf" srcId="{96A43090-9675-4915-B188-998BE8A0AA31}" destId="{21CB7203-F446-4BE6-B90E-B16D826D48C3}" srcOrd="0" destOrd="0" presId="urn:microsoft.com/office/officeart/2005/8/layout/default"/>
    <dgm:cxn modelId="{8E21C955-FA26-4A0E-BC92-EB0329D7F0E5}" srcId="{8E798A06-841B-4E1D-B66A-A0A246431AA8}" destId="{F895D50A-03BD-42BD-A127-408FFFFBB7D9}" srcOrd="5" destOrd="0" parTransId="{F6848D4E-9EB7-4EA7-A707-9C99ABB4CFA1}" sibTransId="{969930BA-7582-40C3-9820-042DD0BEB2A2}"/>
    <dgm:cxn modelId="{478DE41A-93CC-4E8E-819A-8FDBD9EDE6A5}" type="presOf" srcId="{B7D99F14-F9D2-4EC3-83DE-1A9166A92EB3}" destId="{F4EE9D21-696F-4D73-9FAC-FB3E8DBBDAE1}" srcOrd="0" destOrd="0" presId="urn:microsoft.com/office/officeart/2005/8/layout/default"/>
    <dgm:cxn modelId="{56753DF1-9717-4082-B22A-4C45091C4913}" type="presOf" srcId="{53AEB3BA-8C7B-4A55-A15B-50A7746976B7}" destId="{E550837C-106E-46BE-A64E-0002748012D7}" srcOrd="0" destOrd="0" presId="urn:microsoft.com/office/officeart/2005/8/layout/default"/>
    <dgm:cxn modelId="{9EB3BD21-F133-4F73-9221-E132AF0D68AC}" srcId="{8E798A06-841B-4E1D-B66A-A0A246431AA8}" destId="{585FCD77-FBAC-44F7-8E50-E85A9F6E2FA4}" srcOrd="3" destOrd="0" parTransId="{EA01EC96-8CC9-44A3-94B0-5487514A4C7E}" sibTransId="{B453670E-55A7-4638-9121-441A53C97B4E}"/>
    <dgm:cxn modelId="{E0944572-2534-43F9-9355-D9E4BA3FC627}" srcId="{8E798A06-841B-4E1D-B66A-A0A246431AA8}" destId="{96A43090-9675-4915-B188-998BE8A0AA31}" srcOrd="2" destOrd="0" parTransId="{6460CB2A-C4EF-4D68-A757-FAA0D8AEBC87}" sibTransId="{3B7E0FFE-3876-4C51-B160-50350E5CB2D3}"/>
    <dgm:cxn modelId="{7D50FC27-6477-46CE-82D3-F94201BC1C7F}" type="presOf" srcId="{A4ED7278-F033-40BB-9E11-58B4A318E4C4}" destId="{5876C0A4-4926-4A31-A34F-9ECA1DD1AC1D}" srcOrd="0" destOrd="0" presId="urn:microsoft.com/office/officeart/2005/8/layout/default"/>
    <dgm:cxn modelId="{D94A1BD2-8E42-4136-B59F-F24F27107504}" srcId="{8E798A06-841B-4E1D-B66A-A0A246431AA8}" destId="{53AEB3BA-8C7B-4A55-A15B-50A7746976B7}" srcOrd="10" destOrd="0" parTransId="{C1BD5314-BF51-4F95-ABD8-CC5F7DF24130}" sibTransId="{1CF89B17-0F48-49DF-A608-9D2842BF5449}"/>
    <dgm:cxn modelId="{ADD25A00-2024-4B6E-BBFB-4EB1049B9242}" type="presOf" srcId="{D5ADB649-8AD2-4ADC-8A50-3E942E10B9A4}" destId="{A10E2A3B-9B0C-45AA-9434-0B5C23AC8D2A}" srcOrd="0" destOrd="0" presId="urn:microsoft.com/office/officeart/2005/8/layout/default"/>
    <dgm:cxn modelId="{06135453-C41F-4B0F-BD0A-EAFE4F13AD96}" type="presOf" srcId="{344C9D76-B352-4617-B453-8F44E381C4E2}" destId="{539BE1BB-DD73-43A6-9E24-F9E26DB5966A}" srcOrd="0" destOrd="0" presId="urn:microsoft.com/office/officeart/2005/8/layout/default"/>
    <dgm:cxn modelId="{99A73075-D554-4904-8DDE-DCBE46B3D59C}" srcId="{8E798A06-841B-4E1D-B66A-A0A246431AA8}" destId="{344C9D76-B352-4617-B453-8F44E381C4E2}" srcOrd="9" destOrd="0" parTransId="{2FD84194-32AA-48B0-8D16-F52041EB7834}" sibTransId="{24A4044C-32DC-4574-AAED-EF73CBE20894}"/>
    <dgm:cxn modelId="{2165566C-17E0-488C-AA34-DCA6545C5ACA}" type="presOf" srcId="{585FCD77-FBAC-44F7-8E50-E85A9F6E2FA4}" destId="{DC8B97BE-D57D-40EB-B43F-A833B6227BEE}" srcOrd="0" destOrd="0" presId="urn:microsoft.com/office/officeart/2005/8/layout/default"/>
    <dgm:cxn modelId="{8120ECE3-0A69-491A-9155-7D49EE0A8FBA}" srcId="{8E798A06-841B-4E1D-B66A-A0A246431AA8}" destId="{3CCE2C21-E3AC-4740-A4B1-051A24318428}" srcOrd="1" destOrd="0" parTransId="{80850053-D1AF-49E1-B030-7C7001DAC5D7}" sibTransId="{B2C8125C-E579-4665-B324-6A6176F670D3}"/>
    <dgm:cxn modelId="{9FF786F1-93EC-4303-8CC5-7203BDD7A169}" srcId="{8E798A06-841B-4E1D-B66A-A0A246431AA8}" destId="{D5ADB649-8AD2-4ADC-8A50-3E942E10B9A4}" srcOrd="7" destOrd="0" parTransId="{4ACB96C9-CBA7-40D0-8F88-9BF0263896D1}" sibTransId="{D4F98E17-EEC1-4E3A-8177-996C75F77E7A}"/>
    <dgm:cxn modelId="{B6ECA36D-128E-4F04-984F-B9807C0DC47E}" srcId="{8E798A06-841B-4E1D-B66A-A0A246431AA8}" destId="{A4ED7278-F033-40BB-9E11-58B4A318E4C4}" srcOrd="4" destOrd="0" parTransId="{CA828AC1-2C0E-44B3-8668-E8EB38A087FE}" sibTransId="{661B1224-AFB2-42C5-B157-902E64888F36}"/>
    <dgm:cxn modelId="{634F62A8-243E-4D8E-AA4A-75383C2FEFB9}" type="presOf" srcId="{42B9BA9F-E3A4-4203-83B4-78D5BF4582F9}" destId="{0E55467F-78F1-4ECC-9430-B2FB1A5A0B46}" srcOrd="0" destOrd="0" presId="urn:microsoft.com/office/officeart/2005/8/layout/default"/>
    <dgm:cxn modelId="{453E3897-FAB4-4807-A1DC-7218CE720D3C}" type="presParOf" srcId="{D3E107B7-2739-4C5B-A6CC-A529FE827170}" destId="{0E55467F-78F1-4ECC-9430-B2FB1A5A0B46}" srcOrd="0" destOrd="0" presId="urn:microsoft.com/office/officeart/2005/8/layout/default"/>
    <dgm:cxn modelId="{6E455266-73A8-489C-9CB7-30FC239C4122}" type="presParOf" srcId="{D3E107B7-2739-4C5B-A6CC-A529FE827170}" destId="{1A0FDDDA-3051-4408-891B-F3955932DCA6}" srcOrd="1" destOrd="0" presId="urn:microsoft.com/office/officeart/2005/8/layout/default"/>
    <dgm:cxn modelId="{E818EF99-66FB-45CA-BCC1-208898EA2C5A}" type="presParOf" srcId="{D3E107B7-2739-4C5B-A6CC-A529FE827170}" destId="{483665EF-F137-4C2D-B7A5-9D813B0551ED}" srcOrd="2" destOrd="0" presId="urn:microsoft.com/office/officeart/2005/8/layout/default"/>
    <dgm:cxn modelId="{20BBE743-7D08-41B6-87A4-CAD5FDAFDCC0}" type="presParOf" srcId="{D3E107B7-2739-4C5B-A6CC-A529FE827170}" destId="{FCA814FA-ABFE-4EBE-884A-423030E5CE68}" srcOrd="3" destOrd="0" presId="urn:microsoft.com/office/officeart/2005/8/layout/default"/>
    <dgm:cxn modelId="{C61CD769-FAF0-4001-8DF4-EB8A7646D93A}" type="presParOf" srcId="{D3E107B7-2739-4C5B-A6CC-A529FE827170}" destId="{21CB7203-F446-4BE6-B90E-B16D826D48C3}" srcOrd="4" destOrd="0" presId="urn:microsoft.com/office/officeart/2005/8/layout/default"/>
    <dgm:cxn modelId="{BB15C194-C1D5-4210-9615-12944999091C}" type="presParOf" srcId="{D3E107B7-2739-4C5B-A6CC-A529FE827170}" destId="{B0CF3C63-A0A6-4C06-A65F-06E9EA388349}" srcOrd="5" destOrd="0" presId="urn:microsoft.com/office/officeart/2005/8/layout/default"/>
    <dgm:cxn modelId="{5F15EBAD-ECED-489C-AFBB-A67A0E2F133A}" type="presParOf" srcId="{D3E107B7-2739-4C5B-A6CC-A529FE827170}" destId="{DC8B97BE-D57D-40EB-B43F-A833B6227BEE}" srcOrd="6" destOrd="0" presId="urn:microsoft.com/office/officeart/2005/8/layout/default"/>
    <dgm:cxn modelId="{E34A7F6A-1898-4B4D-BBF7-39AB116B54FC}" type="presParOf" srcId="{D3E107B7-2739-4C5B-A6CC-A529FE827170}" destId="{1689E2B6-A950-4CEC-9BF6-33DD1DA8F510}" srcOrd="7" destOrd="0" presId="urn:microsoft.com/office/officeart/2005/8/layout/default"/>
    <dgm:cxn modelId="{3CEACB4B-02B4-405D-A3E9-124F118475E9}" type="presParOf" srcId="{D3E107B7-2739-4C5B-A6CC-A529FE827170}" destId="{5876C0A4-4926-4A31-A34F-9ECA1DD1AC1D}" srcOrd="8" destOrd="0" presId="urn:microsoft.com/office/officeart/2005/8/layout/default"/>
    <dgm:cxn modelId="{B0FDFA4D-57D6-4903-98CD-D509E4BC303E}" type="presParOf" srcId="{D3E107B7-2739-4C5B-A6CC-A529FE827170}" destId="{FD82686A-6CC8-493F-8430-AE305C8CBB12}" srcOrd="9" destOrd="0" presId="urn:microsoft.com/office/officeart/2005/8/layout/default"/>
    <dgm:cxn modelId="{163662AF-9375-435C-8288-43016D4A777E}" type="presParOf" srcId="{D3E107B7-2739-4C5B-A6CC-A529FE827170}" destId="{F3C1B537-6F20-47DB-ABD1-AF58F0E817BB}" srcOrd="10" destOrd="0" presId="urn:microsoft.com/office/officeart/2005/8/layout/default"/>
    <dgm:cxn modelId="{A8A888A2-2A11-479D-8CA1-486AB9B35970}" type="presParOf" srcId="{D3E107B7-2739-4C5B-A6CC-A529FE827170}" destId="{817B6F9A-8E34-4121-AE71-2550511B7616}" srcOrd="11" destOrd="0" presId="urn:microsoft.com/office/officeart/2005/8/layout/default"/>
    <dgm:cxn modelId="{9CF69C7E-54F3-47E3-9F21-9EF33921ECEA}" type="presParOf" srcId="{D3E107B7-2739-4C5B-A6CC-A529FE827170}" destId="{01F9D359-1F94-4D90-ACAB-791CCE9AFDD6}" srcOrd="12" destOrd="0" presId="urn:microsoft.com/office/officeart/2005/8/layout/default"/>
    <dgm:cxn modelId="{9EEFD619-BEE8-4E97-B8F1-4AF29B6148ED}" type="presParOf" srcId="{D3E107B7-2739-4C5B-A6CC-A529FE827170}" destId="{262A4968-9472-47C6-8725-8AF65F81DE8D}" srcOrd="13" destOrd="0" presId="urn:microsoft.com/office/officeart/2005/8/layout/default"/>
    <dgm:cxn modelId="{509BEBFC-D281-4A3A-B274-872A0F4B667D}" type="presParOf" srcId="{D3E107B7-2739-4C5B-A6CC-A529FE827170}" destId="{A10E2A3B-9B0C-45AA-9434-0B5C23AC8D2A}" srcOrd="14" destOrd="0" presId="urn:microsoft.com/office/officeart/2005/8/layout/default"/>
    <dgm:cxn modelId="{3191FC1F-458C-4658-AEF1-0B94EE4C6B10}" type="presParOf" srcId="{D3E107B7-2739-4C5B-A6CC-A529FE827170}" destId="{D7D7CFA0-81A7-4EEC-BF82-9583540EB344}" srcOrd="15" destOrd="0" presId="urn:microsoft.com/office/officeart/2005/8/layout/default"/>
    <dgm:cxn modelId="{616AA49F-61B1-4B94-B2C4-8FCDFCCA7A06}" type="presParOf" srcId="{D3E107B7-2739-4C5B-A6CC-A529FE827170}" destId="{F4EE9D21-696F-4D73-9FAC-FB3E8DBBDAE1}" srcOrd="16" destOrd="0" presId="urn:microsoft.com/office/officeart/2005/8/layout/default"/>
    <dgm:cxn modelId="{DC80B4B1-A55A-4DB6-A08E-8831ED9189C9}" type="presParOf" srcId="{D3E107B7-2739-4C5B-A6CC-A529FE827170}" destId="{02751963-CBDA-4866-BC16-14D982787639}" srcOrd="17" destOrd="0" presId="urn:microsoft.com/office/officeart/2005/8/layout/default"/>
    <dgm:cxn modelId="{81166FEF-6EBA-4B47-AB35-792298FECCE1}" type="presParOf" srcId="{D3E107B7-2739-4C5B-A6CC-A529FE827170}" destId="{539BE1BB-DD73-43A6-9E24-F9E26DB5966A}" srcOrd="18" destOrd="0" presId="urn:microsoft.com/office/officeart/2005/8/layout/default"/>
    <dgm:cxn modelId="{CBA0DD72-CBA6-4E3D-BFD7-C663FBA2ED7E}" type="presParOf" srcId="{D3E107B7-2739-4C5B-A6CC-A529FE827170}" destId="{6ACB6858-E35B-4587-8CD7-69424CA514F5}" srcOrd="19" destOrd="0" presId="urn:microsoft.com/office/officeart/2005/8/layout/default"/>
    <dgm:cxn modelId="{8627082E-CBFC-45D1-903D-87A95B59E5A0}" type="presParOf" srcId="{D3E107B7-2739-4C5B-A6CC-A529FE827170}" destId="{E550837C-106E-46BE-A64E-0002748012D7}"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798A06-841B-4E1D-B66A-A0A246431AA8}"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04B69621-F428-4DBD-8F80-6E448D736C72}">
      <dgm:prSet/>
      <dgm:spPr/>
      <dgm:t>
        <a:bodyPr/>
        <a:lstStyle/>
        <a:p>
          <a:r>
            <a:rPr lang="en-GB" b="0" i="0" u="none" dirty="0"/>
            <a:t>Access by public transport - not everyone has a car</a:t>
          </a:r>
          <a:endParaRPr lang="en-GB" dirty="0"/>
        </a:p>
      </dgm:t>
    </dgm:pt>
    <dgm:pt modelId="{733402F1-302A-43D1-B693-3EC249F3BE86}" type="parTrans" cxnId="{E4054E39-8650-43AD-B117-98129FB9E2A7}">
      <dgm:prSet/>
      <dgm:spPr/>
      <dgm:t>
        <a:bodyPr/>
        <a:lstStyle/>
        <a:p>
          <a:endParaRPr lang="en-US"/>
        </a:p>
      </dgm:t>
    </dgm:pt>
    <dgm:pt modelId="{B51921A5-5143-4D14-B57F-D60F30F3AEBA}" type="sibTrans" cxnId="{E4054E39-8650-43AD-B117-98129FB9E2A7}">
      <dgm:prSet/>
      <dgm:spPr/>
      <dgm:t>
        <a:bodyPr/>
        <a:lstStyle/>
        <a:p>
          <a:endParaRPr lang="en-US"/>
        </a:p>
      </dgm:t>
    </dgm:pt>
    <dgm:pt modelId="{87718739-1658-4026-9BE5-60D3C2BE6087}">
      <dgm:prSet/>
      <dgm:spPr/>
      <dgm:t>
        <a:bodyPr/>
        <a:lstStyle/>
        <a:p>
          <a:r>
            <a:rPr lang="en-GB" b="0" i="0" u="none" dirty="0"/>
            <a:t>Under accessibility, there should be consideration for patient and public hub buses that travel from hospital to hospital. </a:t>
          </a:r>
          <a:endParaRPr lang="en-GB" dirty="0"/>
        </a:p>
      </dgm:t>
    </dgm:pt>
    <dgm:pt modelId="{BD249FEC-B6AA-47BF-8520-E794A4C3FD51}" type="parTrans" cxnId="{FF418CB3-B18A-412A-8F87-1B1104B55F89}">
      <dgm:prSet/>
      <dgm:spPr/>
      <dgm:t>
        <a:bodyPr/>
        <a:lstStyle/>
        <a:p>
          <a:endParaRPr lang="en-US"/>
        </a:p>
      </dgm:t>
    </dgm:pt>
    <dgm:pt modelId="{4DDECFAA-17EA-44A4-B210-597A6503B8D6}" type="sibTrans" cxnId="{FF418CB3-B18A-412A-8F87-1B1104B55F89}">
      <dgm:prSet/>
      <dgm:spPr/>
      <dgm:t>
        <a:bodyPr/>
        <a:lstStyle/>
        <a:p>
          <a:endParaRPr lang="en-US"/>
        </a:p>
      </dgm:t>
    </dgm:pt>
    <dgm:pt modelId="{5BBE5D40-50B9-43F9-ADE7-5E71CC034B8C}">
      <dgm:prSet/>
      <dgm:spPr/>
      <dgm:t>
        <a:bodyPr/>
        <a:lstStyle/>
        <a:p>
          <a:r>
            <a:rPr lang="en-GB" b="0" i="0" u="none" dirty="0"/>
            <a:t>Possibly access to care should be a KCC responsibility</a:t>
          </a:r>
          <a:endParaRPr lang="en-GB" dirty="0"/>
        </a:p>
      </dgm:t>
    </dgm:pt>
    <dgm:pt modelId="{B2B372CD-3ADA-4326-BE5D-D574F31AD5BA}" type="parTrans" cxnId="{7A672B86-FF2E-4822-A591-9C9A8542EC59}">
      <dgm:prSet/>
      <dgm:spPr/>
      <dgm:t>
        <a:bodyPr/>
        <a:lstStyle/>
        <a:p>
          <a:endParaRPr lang="en-US"/>
        </a:p>
      </dgm:t>
    </dgm:pt>
    <dgm:pt modelId="{F79536B5-FB09-407F-8A0E-5B14AA09211C}" type="sibTrans" cxnId="{7A672B86-FF2E-4822-A591-9C9A8542EC59}">
      <dgm:prSet/>
      <dgm:spPr/>
      <dgm:t>
        <a:bodyPr/>
        <a:lstStyle/>
        <a:p>
          <a:endParaRPr lang="en-US"/>
        </a:p>
      </dgm:t>
    </dgm:pt>
    <dgm:pt modelId="{6F218698-F2F5-4974-8E97-2A6A3AB94449}">
      <dgm:prSet/>
      <dgm:spPr/>
      <dgm:t>
        <a:bodyPr/>
        <a:lstStyle/>
        <a:p>
          <a:r>
            <a:rPr lang="en-GB" b="0" i="0" u="none" dirty="0"/>
            <a:t>Money/funding is a key issue here</a:t>
          </a:r>
          <a:endParaRPr lang="en-GB" dirty="0"/>
        </a:p>
      </dgm:t>
    </dgm:pt>
    <dgm:pt modelId="{4AFF5A5A-6DDA-43FC-AC02-640D8538FD9B}" type="parTrans" cxnId="{807BE4FB-78EF-4EC8-B0DA-0D6D19F620FF}">
      <dgm:prSet/>
      <dgm:spPr/>
      <dgm:t>
        <a:bodyPr/>
        <a:lstStyle/>
        <a:p>
          <a:endParaRPr lang="en-US"/>
        </a:p>
      </dgm:t>
    </dgm:pt>
    <dgm:pt modelId="{0BB2CBC9-5FD4-4497-91BC-747390593FCC}" type="sibTrans" cxnId="{807BE4FB-78EF-4EC8-B0DA-0D6D19F620FF}">
      <dgm:prSet/>
      <dgm:spPr/>
      <dgm:t>
        <a:bodyPr/>
        <a:lstStyle/>
        <a:p>
          <a:endParaRPr lang="en-US"/>
        </a:p>
      </dgm:t>
    </dgm:pt>
    <dgm:pt modelId="{1B0FF7A2-85D3-4307-B6C5-5F5BF915B5DD}">
      <dgm:prSet/>
      <dgm:spPr/>
      <dgm:t>
        <a:bodyPr/>
        <a:lstStyle/>
        <a:p>
          <a:r>
            <a:rPr lang="en-GB" b="0" i="0" u="none" dirty="0"/>
            <a:t>There is a question about how achievable some elements of the criteria is?</a:t>
          </a:r>
          <a:endParaRPr lang="en-GB" dirty="0"/>
        </a:p>
      </dgm:t>
    </dgm:pt>
    <dgm:pt modelId="{43429AB8-5836-44EE-97AA-9ED135226419}" type="parTrans" cxnId="{B7E8F2CB-9D0B-42B4-B3DF-7C6AC833D4C0}">
      <dgm:prSet/>
      <dgm:spPr/>
      <dgm:t>
        <a:bodyPr/>
        <a:lstStyle/>
        <a:p>
          <a:endParaRPr lang="en-US"/>
        </a:p>
      </dgm:t>
    </dgm:pt>
    <dgm:pt modelId="{92BD31DB-F6C7-43FB-91BA-E38CE32F9C52}" type="sibTrans" cxnId="{B7E8F2CB-9D0B-42B4-B3DF-7C6AC833D4C0}">
      <dgm:prSet/>
      <dgm:spPr/>
      <dgm:t>
        <a:bodyPr/>
        <a:lstStyle/>
        <a:p>
          <a:endParaRPr lang="en-US"/>
        </a:p>
      </dgm:t>
    </dgm:pt>
    <dgm:pt modelId="{32E34B28-0AAE-46D8-A462-28CE05B0CA27}">
      <dgm:prSet/>
      <dgm:spPr/>
      <dgm:t>
        <a:bodyPr/>
        <a:lstStyle/>
        <a:p>
          <a:r>
            <a:rPr lang="en-GB" b="0" i="0" u="none" dirty="0"/>
            <a:t>Attractiveness of the solution - particularly for new staff</a:t>
          </a:r>
          <a:endParaRPr lang="en-GB" dirty="0"/>
        </a:p>
      </dgm:t>
    </dgm:pt>
    <dgm:pt modelId="{DA7D06F3-7E23-4012-A04C-A04A4DD6E2EC}" type="parTrans" cxnId="{81E2923C-C3A8-4997-BB98-943BBD3A900D}">
      <dgm:prSet/>
      <dgm:spPr/>
      <dgm:t>
        <a:bodyPr/>
        <a:lstStyle/>
        <a:p>
          <a:endParaRPr lang="en-US"/>
        </a:p>
      </dgm:t>
    </dgm:pt>
    <dgm:pt modelId="{440196CD-BEEF-4FA2-9F97-AA2FE5EC5C3E}" type="sibTrans" cxnId="{81E2923C-C3A8-4997-BB98-943BBD3A900D}">
      <dgm:prSet/>
      <dgm:spPr/>
      <dgm:t>
        <a:bodyPr/>
        <a:lstStyle/>
        <a:p>
          <a:endParaRPr lang="en-US"/>
        </a:p>
      </dgm:t>
    </dgm:pt>
    <dgm:pt modelId="{AA8C4D09-2A39-47FD-90D5-3AC071BDCB68}">
      <dgm:prSet/>
      <dgm:spPr/>
      <dgm:t>
        <a:bodyPr/>
        <a:lstStyle/>
        <a:p>
          <a:r>
            <a:rPr lang="en-GB" b="0" i="0" u="none" dirty="0"/>
            <a:t>Must be clear about how they are seen</a:t>
          </a:r>
          <a:endParaRPr lang="en-GB" dirty="0"/>
        </a:p>
      </dgm:t>
    </dgm:pt>
    <dgm:pt modelId="{B0D4BAD5-B6AD-49AF-9763-EBA0FC1BB5FC}" type="parTrans" cxnId="{3821FBA0-E79B-4322-8978-5244D37A51F4}">
      <dgm:prSet/>
      <dgm:spPr/>
      <dgm:t>
        <a:bodyPr/>
        <a:lstStyle/>
        <a:p>
          <a:endParaRPr lang="en-US"/>
        </a:p>
      </dgm:t>
    </dgm:pt>
    <dgm:pt modelId="{3FB4B6E8-A4A4-4177-B86E-BDA41A192069}" type="sibTrans" cxnId="{3821FBA0-E79B-4322-8978-5244D37A51F4}">
      <dgm:prSet/>
      <dgm:spPr/>
      <dgm:t>
        <a:bodyPr/>
        <a:lstStyle/>
        <a:p>
          <a:endParaRPr lang="en-US"/>
        </a:p>
      </dgm:t>
    </dgm:pt>
    <dgm:pt modelId="{25CFE585-07D6-4AE9-A63F-7D6B25DC7091}">
      <dgm:prSet/>
      <dgm:spPr/>
      <dgm:t>
        <a:bodyPr/>
        <a:lstStyle/>
        <a:p>
          <a:r>
            <a:rPr lang="en-GB" b="0" i="0" u="none" dirty="0"/>
            <a:t>Staffing and affordability come down to political decisions and are beyond the scope of this project </a:t>
          </a:r>
          <a:endParaRPr lang="en-GB" dirty="0"/>
        </a:p>
      </dgm:t>
    </dgm:pt>
    <dgm:pt modelId="{0E67EF02-51E0-4B83-9CB8-A53ED614D80A}" type="parTrans" cxnId="{0C70DE89-9373-458B-BCE2-70AA416AB94E}">
      <dgm:prSet/>
      <dgm:spPr/>
      <dgm:t>
        <a:bodyPr/>
        <a:lstStyle/>
        <a:p>
          <a:endParaRPr lang="en-US"/>
        </a:p>
      </dgm:t>
    </dgm:pt>
    <dgm:pt modelId="{4A26A7C9-BE1C-4DAA-9432-01B04B034247}" type="sibTrans" cxnId="{0C70DE89-9373-458B-BCE2-70AA416AB94E}">
      <dgm:prSet/>
      <dgm:spPr/>
      <dgm:t>
        <a:bodyPr/>
        <a:lstStyle/>
        <a:p>
          <a:endParaRPr lang="en-US"/>
        </a:p>
      </dgm:t>
    </dgm:pt>
    <dgm:pt modelId="{1A3D9415-AA05-47D1-B1AD-F79EEF08CE7B}">
      <dgm:prSet/>
      <dgm:spPr/>
      <dgm:t>
        <a:bodyPr/>
        <a:lstStyle/>
        <a:p>
          <a:r>
            <a:rPr lang="en-GB" b="0" i="0" u="none" dirty="0"/>
            <a:t>Affordability  - tax more to make staffing affordable</a:t>
          </a:r>
          <a:endParaRPr lang="en-GB" dirty="0"/>
        </a:p>
      </dgm:t>
    </dgm:pt>
    <dgm:pt modelId="{0B540D3B-EAA0-41D1-8D79-3F4A6E895601}" type="parTrans" cxnId="{2426C4D7-2139-47C7-9C1A-EF9347CE2AA8}">
      <dgm:prSet/>
      <dgm:spPr/>
      <dgm:t>
        <a:bodyPr/>
        <a:lstStyle/>
        <a:p>
          <a:endParaRPr lang="en-US"/>
        </a:p>
      </dgm:t>
    </dgm:pt>
    <dgm:pt modelId="{61A4A744-5DB4-42B2-83B3-9AFB701C44E2}" type="sibTrans" cxnId="{2426C4D7-2139-47C7-9C1A-EF9347CE2AA8}">
      <dgm:prSet/>
      <dgm:spPr/>
      <dgm:t>
        <a:bodyPr/>
        <a:lstStyle/>
        <a:p>
          <a:endParaRPr lang="en-US"/>
        </a:p>
      </dgm:t>
    </dgm:pt>
    <dgm:pt modelId="{65E35DC2-C8C5-46B7-A006-46C06B051C24}">
      <dgm:prSet/>
      <dgm:spPr/>
      <dgm:t>
        <a:bodyPr/>
        <a:lstStyle/>
        <a:p>
          <a:r>
            <a:rPr lang="en-GB" b="0" i="0" u="none" dirty="0"/>
            <a:t>Replace research and education with staff  training and education</a:t>
          </a:r>
          <a:endParaRPr lang="en-GB" dirty="0"/>
        </a:p>
      </dgm:t>
    </dgm:pt>
    <dgm:pt modelId="{378FE451-A823-4A1D-852F-E08705DDF0C8}" type="parTrans" cxnId="{7F585EF8-8905-4023-805D-21480D1D793E}">
      <dgm:prSet/>
      <dgm:spPr/>
      <dgm:t>
        <a:bodyPr/>
        <a:lstStyle/>
        <a:p>
          <a:endParaRPr lang="en-US"/>
        </a:p>
      </dgm:t>
    </dgm:pt>
    <dgm:pt modelId="{B5BA2289-177D-481D-866B-752EFDC0FAC9}" type="sibTrans" cxnId="{7F585EF8-8905-4023-805D-21480D1D793E}">
      <dgm:prSet/>
      <dgm:spPr/>
      <dgm:t>
        <a:bodyPr/>
        <a:lstStyle/>
        <a:p>
          <a:endParaRPr lang="en-US"/>
        </a:p>
      </dgm:t>
    </dgm:pt>
    <dgm:pt modelId="{381AD014-700C-4BDB-8C11-47E4D1F3FF0C}">
      <dgm:prSet/>
      <dgm:spPr/>
      <dgm:t>
        <a:bodyPr/>
        <a:lstStyle/>
        <a:p>
          <a:r>
            <a:rPr lang="en-GB" b="0" i="0" u="none" dirty="0"/>
            <a:t>Not sure if research and education is essential</a:t>
          </a:r>
          <a:endParaRPr lang="en-GB" dirty="0"/>
        </a:p>
      </dgm:t>
    </dgm:pt>
    <dgm:pt modelId="{0C2C5DB5-F5A0-4B6D-B697-A90C58CD845D}" type="parTrans" cxnId="{BF3FF06E-1D64-4042-94DF-BFEF43B7852C}">
      <dgm:prSet/>
      <dgm:spPr/>
      <dgm:t>
        <a:bodyPr/>
        <a:lstStyle/>
        <a:p>
          <a:endParaRPr lang="en-US"/>
        </a:p>
      </dgm:t>
    </dgm:pt>
    <dgm:pt modelId="{5107E175-CD02-48D0-8B82-CADD59AFC85E}" type="sibTrans" cxnId="{BF3FF06E-1D64-4042-94DF-BFEF43B7852C}">
      <dgm:prSet/>
      <dgm:spPr/>
      <dgm:t>
        <a:bodyPr/>
        <a:lstStyle/>
        <a:p>
          <a:endParaRPr lang="en-US"/>
        </a:p>
      </dgm:t>
    </dgm:pt>
    <dgm:pt modelId="{3D1252FC-CD5A-4319-9172-B8D1DDE198A6}">
      <dgm:prSet/>
      <dgm:spPr/>
      <dgm:t>
        <a:bodyPr/>
        <a:lstStyle/>
        <a:p>
          <a:r>
            <a:rPr lang="en-GB" b="0" i="0" u="none" dirty="0"/>
            <a:t>This is about the Trust having a further discussion and negotiation with the bus companies and not funding issue.</a:t>
          </a:r>
          <a:endParaRPr lang="en-GB" dirty="0"/>
        </a:p>
      </dgm:t>
    </dgm:pt>
    <dgm:pt modelId="{A1B95E7E-71B4-4511-B663-A1381AD1BCF9}" type="parTrans" cxnId="{01C1EF9E-6B58-4264-AB65-63B9F0239AA9}">
      <dgm:prSet/>
      <dgm:spPr/>
      <dgm:t>
        <a:bodyPr/>
        <a:lstStyle/>
        <a:p>
          <a:endParaRPr lang="en-US"/>
        </a:p>
      </dgm:t>
    </dgm:pt>
    <dgm:pt modelId="{B9FDEEE8-A87B-4BE2-B558-F464C395CFB9}" type="sibTrans" cxnId="{01C1EF9E-6B58-4264-AB65-63B9F0239AA9}">
      <dgm:prSet/>
      <dgm:spPr/>
      <dgm:t>
        <a:bodyPr/>
        <a:lstStyle/>
        <a:p>
          <a:endParaRPr lang="en-US"/>
        </a:p>
      </dgm:t>
    </dgm:pt>
    <dgm:pt modelId="{685541D4-5457-456B-B864-79B25665B985}">
      <dgm:prSet/>
      <dgm:spPr/>
      <dgm:t>
        <a:bodyPr/>
        <a:lstStyle/>
        <a:p>
          <a:r>
            <a:rPr lang="en-GB" b="0" i="0" u="none" dirty="0"/>
            <a:t>It would be helpful to have the evaluation criteria listed on the feedback form</a:t>
          </a:r>
          <a:endParaRPr lang="en-GB" dirty="0"/>
        </a:p>
      </dgm:t>
    </dgm:pt>
    <dgm:pt modelId="{3E2AB3D2-83DC-4C8C-9675-41D75906C93D}" type="parTrans" cxnId="{F62501DE-61A5-4679-84B6-5E129DA40BE0}">
      <dgm:prSet/>
      <dgm:spPr/>
      <dgm:t>
        <a:bodyPr/>
        <a:lstStyle/>
        <a:p>
          <a:endParaRPr lang="en-US"/>
        </a:p>
      </dgm:t>
    </dgm:pt>
    <dgm:pt modelId="{1A221112-CC1F-48AD-A7B0-03E32611832D}" type="sibTrans" cxnId="{F62501DE-61A5-4679-84B6-5E129DA40BE0}">
      <dgm:prSet/>
      <dgm:spPr/>
      <dgm:t>
        <a:bodyPr/>
        <a:lstStyle/>
        <a:p>
          <a:endParaRPr lang="en-US"/>
        </a:p>
      </dgm:t>
    </dgm:pt>
    <dgm:pt modelId="{665F7345-182B-43B9-855F-EC7C50422A09}">
      <dgm:prSet/>
      <dgm:spPr/>
      <dgm:t>
        <a:bodyPr/>
        <a:lstStyle/>
        <a:p>
          <a:r>
            <a:rPr lang="en-GB" b="0" i="0" u="none" dirty="0"/>
            <a:t>Access to care - can patients get there? It needs to be in less than 1 hour and not focused on cars only. Accessibility by buses and train should be considered. </a:t>
          </a:r>
          <a:endParaRPr lang="en-GB" dirty="0"/>
        </a:p>
      </dgm:t>
    </dgm:pt>
    <dgm:pt modelId="{4CC4442D-658D-46C6-BA4D-17BCBE46B5F7}" type="parTrans" cxnId="{EA39E8BB-BB2D-4249-BF93-9523C9AF4BCF}">
      <dgm:prSet/>
      <dgm:spPr/>
      <dgm:t>
        <a:bodyPr/>
        <a:lstStyle/>
        <a:p>
          <a:endParaRPr lang="en-US"/>
        </a:p>
      </dgm:t>
    </dgm:pt>
    <dgm:pt modelId="{DB41998A-6100-43A8-9079-092A14616872}" type="sibTrans" cxnId="{EA39E8BB-BB2D-4249-BF93-9523C9AF4BCF}">
      <dgm:prSet/>
      <dgm:spPr/>
      <dgm:t>
        <a:bodyPr/>
        <a:lstStyle/>
        <a:p>
          <a:endParaRPr lang="en-US"/>
        </a:p>
      </dgm:t>
    </dgm:pt>
    <dgm:pt modelId="{C82EABFE-210C-424D-8025-ADD3027372A8}">
      <dgm:prSet/>
      <dgm:spPr/>
      <dgm:t>
        <a:bodyPr/>
        <a:lstStyle/>
        <a:p>
          <a:r>
            <a:rPr lang="en-GB" b="0" i="0" u="none" dirty="0"/>
            <a:t>Patients education for a healthier life</a:t>
          </a:r>
          <a:endParaRPr lang="en-GB" dirty="0"/>
        </a:p>
      </dgm:t>
    </dgm:pt>
    <dgm:pt modelId="{D39D0485-54BE-4878-B324-00C75F56041E}" type="parTrans" cxnId="{4501E17C-BD79-4651-96BF-DB24884ABA23}">
      <dgm:prSet/>
      <dgm:spPr/>
      <dgm:t>
        <a:bodyPr/>
        <a:lstStyle/>
        <a:p>
          <a:endParaRPr lang="en-US"/>
        </a:p>
      </dgm:t>
    </dgm:pt>
    <dgm:pt modelId="{D0D67EC3-6872-4F78-BE83-54DDACE49FDE}" type="sibTrans" cxnId="{4501E17C-BD79-4651-96BF-DB24884ABA23}">
      <dgm:prSet/>
      <dgm:spPr/>
      <dgm:t>
        <a:bodyPr/>
        <a:lstStyle/>
        <a:p>
          <a:endParaRPr lang="en-US"/>
        </a:p>
      </dgm:t>
    </dgm:pt>
    <dgm:pt modelId="{D3E107B7-2739-4C5B-A6CC-A529FE827170}" type="pres">
      <dgm:prSet presAssocID="{8E798A06-841B-4E1D-B66A-A0A246431AA8}" presName="diagram" presStyleCnt="0">
        <dgm:presLayoutVars>
          <dgm:dir/>
          <dgm:resizeHandles val="exact"/>
        </dgm:presLayoutVars>
      </dgm:prSet>
      <dgm:spPr/>
      <dgm:t>
        <a:bodyPr/>
        <a:lstStyle/>
        <a:p>
          <a:endParaRPr lang="en-GB"/>
        </a:p>
      </dgm:t>
    </dgm:pt>
    <dgm:pt modelId="{FBB59453-86DD-49EA-AA52-21BB1496D60D}" type="pres">
      <dgm:prSet presAssocID="{04B69621-F428-4DBD-8F80-6E448D736C72}" presName="node" presStyleLbl="node1" presStyleIdx="0" presStyleCnt="15">
        <dgm:presLayoutVars>
          <dgm:bulletEnabled val="1"/>
        </dgm:presLayoutVars>
      </dgm:prSet>
      <dgm:spPr/>
      <dgm:t>
        <a:bodyPr/>
        <a:lstStyle/>
        <a:p>
          <a:endParaRPr lang="en-GB"/>
        </a:p>
      </dgm:t>
    </dgm:pt>
    <dgm:pt modelId="{B46786BC-ACD7-40F4-B09C-65B0A963DA92}" type="pres">
      <dgm:prSet presAssocID="{B51921A5-5143-4D14-B57F-D60F30F3AEBA}" presName="sibTrans" presStyleCnt="0"/>
      <dgm:spPr/>
    </dgm:pt>
    <dgm:pt modelId="{78326943-73E2-45D7-871F-73051B88332D}" type="pres">
      <dgm:prSet presAssocID="{87718739-1658-4026-9BE5-60D3C2BE6087}" presName="node" presStyleLbl="node1" presStyleIdx="1" presStyleCnt="15">
        <dgm:presLayoutVars>
          <dgm:bulletEnabled val="1"/>
        </dgm:presLayoutVars>
      </dgm:prSet>
      <dgm:spPr/>
      <dgm:t>
        <a:bodyPr/>
        <a:lstStyle/>
        <a:p>
          <a:endParaRPr lang="en-GB"/>
        </a:p>
      </dgm:t>
    </dgm:pt>
    <dgm:pt modelId="{F6D37CB9-2142-4039-B635-F445509706E2}" type="pres">
      <dgm:prSet presAssocID="{4DDECFAA-17EA-44A4-B210-597A6503B8D6}" presName="sibTrans" presStyleCnt="0"/>
      <dgm:spPr/>
    </dgm:pt>
    <dgm:pt modelId="{6B0CEA71-07C9-4036-BC01-4B59981A27F0}" type="pres">
      <dgm:prSet presAssocID="{3D1252FC-CD5A-4319-9172-B8D1DDE198A6}" presName="node" presStyleLbl="node1" presStyleIdx="2" presStyleCnt="15">
        <dgm:presLayoutVars>
          <dgm:bulletEnabled val="1"/>
        </dgm:presLayoutVars>
      </dgm:prSet>
      <dgm:spPr/>
      <dgm:t>
        <a:bodyPr/>
        <a:lstStyle/>
        <a:p>
          <a:endParaRPr lang="en-GB"/>
        </a:p>
      </dgm:t>
    </dgm:pt>
    <dgm:pt modelId="{4E334920-8D88-4ECB-BD35-C4A58C58C2A6}" type="pres">
      <dgm:prSet presAssocID="{B9FDEEE8-A87B-4BE2-B558-F464C395CFB9}" presName="sibTrans" presStyleCnt="0"/>
      <dgm:spPr/>
    </dgm:pt>
    <dgm:pt modelId="{89AAE168-34F5-49AE-B1B6-44465E0F2D5B}" type="pres">
      <dgm:prSet presAssocID="{665F7345-182B-43B9-855F-EC7C50422A09}" presName="node" presStyleLbl="node1" presStyleIdx="3" presStyleCnt="15">
        <dgm:presLayoutVars>
          <dgm:bulletEnabled val="1"/>
        </dgm:presLayoutVars>
      </dgm:prSet>
      <dgm:spPr/>
      <dgm:t>
        <a:bodyPr/>
        <a:lstStyle/>
        <a:p>
          <a:endParaRPr lang="en-GB"/>
        </a:p>
      </dgm:t>
    </dgm:pt>
    <dgm:pt modelId="{5CE86429-EC29-452E-95BF-C58FA0D13956}" type="pres">
      <dgm:prSet presAssocID="{DB41998A-6100-43A8-9079-092A14616872}" presName="sibTrans" presStyleCnt="0"/>
      <dgm:spPr/>
    </dgm:pt>
    <dgm:pt modelId="{BAFCD7E5-287A-454A-9082-CFE471C486D3}" type="pres">
      <dgm:prSet presAssocID="{5BBE5D40-50B9-43F9-ADE7-5E71CC034B8C}" presName="node" presStyleLbl="node1" presStyleIdx="4" presStyleCnt="15">
        <dgm:presLayoutVars>
          <dgm:bulletEnabled val="1"/>
        </dgm:presLayoutVars>
      </dgm:prSet>
      <dgm:spPr/>
      <dgm:t>
        <a:bodyPr/>
        <a:lstStyle/>
        <a:p>
          <a:endParaRPr lang="en-GB"/>
        </a:p>
      </dgm:t>
    </dgm:pt>
    <dgm:pt modelId="{2378896B-540E-452A-A6DD-13E2C947AD33}" type="pres">
      <dgm:prSet presAssocID="{F79536B5-FB09-407F-8A0E-5B14AA09211C}" presName="sibTrans" presStyleCnt="0"/>
      <dgm:spPr/>
    </dgm:pt>
    <dgm:pt modelId="{EC6F77F5-6CEC-4FF5-8C2C-2997E971C615}" type="pres">
      <dgm:prSet presAssocID="{C82EABFE-210C-424D-8025-ADD3027372A8}" presName="node" presStyleLbl="node1" presStyleIdx="5" presStyleCnt="15">
        <dgm:presLayoutVars>
          <dgm:bulletEnabled val="1"/>
        </dgm:presLayoutVars>
      </dgm:prSet>
      <dgm:spPr/>
      <dgm:t>
        <a:bodyPr/>
        <a:lstStyle/>
        <a:p>
          <a:endParaRPr lang="en-GB"/>
        </a:p>
      </dgm:t>
    </dgm:pt>
    <dgm:pt modelId="{CBF8BD24-1C6D-41CD-B2A5-F3E87CF93353}" type="pres">
      <dgm:prSet presAssocID="{D0D67EC3-6872-4F78-BE83-54DDACE49FDE}" presName="sibTrans" presStyleCnt="0"/>
      <dgm:spPr/>
    </dgm:pt>
    <dgm:pt modelId="{D24D387B-2850-488E-91EC-A30B4EE948B4}" type="pres">
      <dgm:prSet presAssocID="{685541D4-5457-456B-B864-79B25665B985}" presName="node" presStyleLbl="node1" presStyleIdx="6" presStyleCnt="15">
        <dgm:presLayoutVars>
          <dgm:bulletEnabled val="1"/>
        </dgm:presLayoutVars>
      </dgm:prSet>
      <dgm:spPr/>
      <dgm:t>
        <a:bodyPr/>
        <a:lstStyle/>
        <a:p>
          <a:endParaRPr lang="en-GB"/>
        </a:p>
      </dgm:t>
    </dgm:pt>
    <dgm:pt modelId="{232D9870-DFCC-4EFA-92F7-24388065BED2}" type="pres">
      <dgm:prSet presAssocID="{1A221112-CC1F-48AD-A7B0-03E32611832D}" presName="sibTrans" presStyleCnt="0"/>
      <dgm:spPr/>
    </dgm:pt>
    <dgm:pt modelId="{0473E49B-802D-4A7A-ADF2-2D937D91B937}" type="pres">
      <dgm:prSet presAssocID="{6F218698-F2F5-4974-8E97-2A6A3AB94449}" presName="node" presStyleLbl="node1" presStyleIdx="7" presStyleCnt="15">
        <dgm:presLayoutVars>
          <dgm:bulletEnabled val="1"/>
        </dgm:presLayoutVars>
      </dgm:prSet>
      <dgm:spPr/>
      <dgm:t>
        <a:bodyPr/>
        <a:lstStyle/>
        <a:p>
          <a:endParaRPr lang="en-GB"/>
        </a:p>
      </dgm:t>
    </dgm:pt>
    <dgm:pt modelId="{73F4E1D2-D550-4935-8B5B-E873842ECAA6}" type="pres">
      <dgm:prSet presAssocID="{0BB2CBC9-5FD4-4497-91BC-747390593FCC}" presName="sibTrans" presStyleCnt="0"/>
      <dgm:spPr/>
    </dgm:pt>
    <dgm:pt modelId="{6551A53C-DA63-4173-9256-7E610B53FB7A}" type="pres">
      <dgm:prSet presAssocID="{1B0FF7A2-85D3-4307-B6C5-5F5BF915B5DD}" presName="node" presStyleLbl="node1" presStyleIdx="8" presStyleCnt="15">
        <dgm:presLayoutVars>
          <dgm:bulletEnabled val="1"/>
        </dgm:presLayoutVars>
      </dgm:prSet>
      <dgm:spPr/>
      <dgm:t>
        <a:bodyPr/>
        <a:lstStyle/>
        <a:p>
          <a:endParaRPr lang="en-GB"/>
        </a:p>
      </dgm:t>
    </dgm:pt>
    <dgm:pt modelId="{11C01514-8CD8-4C98-83DB-F1DD92344AAD}" type="pres">
      <dgm:prSet presAssocID="{92BD31DB-F6C7-43FB-91BA-E38CE32F9C52}" presName="sibTrans" presStyleCnt="0"/>
      <dgm:spPr/>
    </dgm:pt>
    <dgm:pt modelId="{97F5C12C-7161-4D4A-9AFD-BCD3758E781B}" type="pres">
      <dgm:prSet presAssocID="{32E34B28-0AAE-46D8-A462-28CE05B0CA27}" presName="node" presStyleLbl="node1" presStyleIdx="9" presStyleCnt="15">
        <dgm:presLayoutVars>
          <dgm:bulletEnabled val="1"/>
        </dgm:presLayoutVars>
      </dgm:prSet>
      <dgm:spPr/>
      <dgm:t>
        <a:bodyPr/>
        <a:lstStyle/>
        <a:p>
          <a:endParaRPr lang="en-GB"/>
        </a:p>
      </dgm:t>
    </dgm:pt>
    <dgm:pt modelId="{204C76D8-3E16-4AE9-8DD0-702169BC4343}" type="pres">
      <dgm:prSet presAssocID="{440196CD-BEEF-4FA2-9F97-AA2FE5EC5C3E}" presName="sibTrans" presStyleCnt="0"/>
      <dgm:spPr/>
    </dgm:pt>
    <dgm:pt modelId="{EDFE207C-47A9-4637-8C53-7FB38EF73305}" type="pres">
      <dgm:prSet presAssocID="{AA8C4D09-2A39-47FD-90D5-3AC071BDCB68}" presName="node" presStyleLbl="node1" presStyleIdx="10" presStyleCnt="15">
        <dgm:presLayoutVars>
          <dgm:bulletEnabled val="1"/>
        </dgm:presLayoutVars>
      </dgm:prSet>
      <dgm:spPr/>
      <dgm:t>
        <a:bodyPr/>
        <a:lstStyle/>
        <a:p>
          <a:endParaRPr lang="en-GB"/>
        </a:p>
      </dgm:t>
    </dgm:pt>
    <dgm:pt modelId="{A48AD7AF-C4DE-4135-ADBA-734EAF6DDAC5}" type="pres">
      <dgm:prSet presAssocID="{3FB4B6E8-A4A4-4177-B86E-BDA41A192069}" presName="sibTrans" presStyleCnt="0"/>
      <dgm:spPr/>
    </dgm:pt>
    <dgm:pt modelId="{E7F82398-A9B2-4EE1-B1D2-447A3932C7E1}" type="pres">
      <dgm:prSet presAssocID="{25CFE585-07D6-4AE9-A63F-7D6B25DC7091}" presName="node" presStyleLbl="node1" presStyleIdx="11" presStyleCnt="15">
        <dgm:presLayoutVars>
          <dgm:bulletEnabled val="1"/>
        </dgm:presLayoutVars>
      </dgm:prSet>
      <dgm:spPr/>
      <dgm:t>
        <a:bodyPr/>
        <a:lstStyle/>
        <a:p>
          <a:endParaRPr lang="en-GB"/>
        </a:p>
      </dgm:t>
    </dgm:pt>
    <dgm:pt modelId="{B677E7D8-63CE-4891-B3EE-F751FAEAF9A9}" type="pres">
      <dgm:prSet presAssocID="{4A26A7C9-BE1C-4DAA-9432-01B04B034247}" presName="sibTrans" presStyleCnt="0"/>
      <dgm:spPr/>
    </dgm:pt>
    <dgm:pt modelId="{D9B5A881-A83A-428A-986C-AAD029528C7E}" type="pres">
      <dgm:prSet presAssocID="{1A3D9415-AA05-47D1-B1AD-F79EEF08CE7B}" presName="node" presStyleLbl="node1" presStyleIdx="12" presStyleCnt="15">
        <dgm:presLayoutVars>
          <dgm:bulletEnabled val="1"/>
        </dgm:presLayoutVars>
      </dgm:prSet>
      <dgm:spPr/>
      <dgm:t>
        <a:bodyPr/>
        <a:lstStyle/>
        <a:p>
          <a:endParaRPr lang="en-GB"/>
        </a:p>
      </dgm:t>
    </dgm:pt>
    <dgm:pt modelId="{C3571E6B-6372-492F-8555-1ED3420CD5B0}" type="pres">
      <dgm:prSet presAssocID="{61A4A744-5DB4-42B2-83B3-9AFB701C44E2}" presName="sibTrans" presStyleCnt="0"/>
      <dgm:spPr/>
    </dgm:pt>
    <dgm:pt modelId="{ABC108E5-A978-494E-BC9E-F8B74478F871}" type="pres">
      <dgm:prSet presAssocID="{65E35DC2-C8C5-46B7-A006-46C06B051C24}" presName="node" presStyleLbl="node1" presStyleIdx="13" presStyleCnt="15">
        <dgm:presLayoutVars>
          <dgm:bulletEnabled val="1"/>
        </dgm:presLayoutVars>
      </dgm:prSet>
      <dgm:spPr/>
      <dgm:t>
        <a:bodyPr/>
        <a:lstStyle/>
        <a:p>
          <a:endParaRPr lang="en-GB"/>
        </a:p>
      </dgm:t>
    </dgm:pt>
    <dgm:pt modelId="{2E18FBE2-97F9-4037-A404-C1FE9E42CB03}" type="pres">
      <dgm:prSet presAssocID="{B5BA2289-177D-481D-866B-752EFDC0FAC9}" presName="sibTrans" presStyleCnt="0"/>
      <dgm:spPr/>
    </dgm:pt>
    <dgm:pt modelId="{4DCF1436-4F97-4C46-A68A-4501D485725F}" type="pres">
      <dgm:prSet presAssocID="{381AD014-700C-4BDB-8C11-47E4D1F3FF0C}" presName="node" presStyleLbl="node1" presStyleIdx="14" presStyleCnt="15">
        <dgm:presLayoutVars>
          <dgm:bulletEnabled val="1"/>
        </dgm:presLayoutVars>
      </dgm:prSet>
      <dgm:spPr/>
      <dgm:t>
        <a:bodyPr/>
        <a:lstStyle/>
        <a:p>
          <a:endParaRPr lang="en-GB"/>
        </a:p>
      </dgm:t>
    </dgm:pt>
  </dgm:ptLst>
  <dgm:cxnLst>
    <dgm:cxn modelId="{09590AC9-C699-4A18-9260-5C03725D43DA}" type="presOf" srcId="{32E34B28-0AAE-46D8-A462-28CE05B0CA27}" destId="{97F5C12C-7161-4D4A-9AFD-BCD3758E781B}" srcOrd="0" destOrd="0" presId="urn:microsoft.com/office/officeart/2005/8/layout/default"/>
    <dgm:cxn modelId="{5BE4E63A-5D42-4ECB-90C5-E2A359DC2208}" type="presOf" srcId="{1A3D9415-AA05-47D1-B1AD-F79EEF08CE7B}" destId="{D9B5A881-A83A-428A-986C-AAD029528C7E}" srcOrd="0" destOrd="0" presId="urn:microsoft.com/office/officeart/2005/8/layout/default"/>
    <dgm:cxn modelId="{86B323CC-2DDA-4660-A812-06F3DACE5D44}" type="presOf" srcId="{C82EABFE-210C-424D-8025-ADD3027372A8}" destId="{EC6F77F5-6CEC-4FF5-8C2C-2997E971C615}" srcOrd="0" destOrd="0" presId="urn:microsoft.com/office/officeart/2005/8/layout/default"/>
    <dgm:cxn modelId="{130643C7-AF90-40D7-A79E-A6A35E7AD427}" type="presOf" srcId="{04B69621-F428-4DBD-8F80-6E448D736C72}" destId="{FBB59453-86DD-49EA-AA52-21BB1496D60D}" srcOrd="0" destOrd="0" presId="urn:microsoft.com/office/officeart/2005/8/layout/default"/>
    <dgm:cxn modelId="{1C7C750F-0A4F-49FA-9950-1A3600DF2478}" type="presOf" srcId="{8E798A06-841B-4E1D-B66A-A0A246431AA8}" destId="{D3E107B7-2739-4C5B-A6CC-A529FE827170}" srcOrd="0" destOrd="0" presId="urn:microsoft.com/office/officeart/2005/8/layout/default"/>
    <dgm:cxn modelId="{81E2923C-C3A8-4997-BB98-943BBD3A900D}" srcId="{8E798A06-841B-4E1D-B66A-A0A246431AA8}" destId="{32E34B28-0AAE-46D8-A462-28CE05B0CA27}" srcOrd="9" destOrd="0" parTransId="{DA7D06F3-7E23-4012-A04C-A04A4DD6E2EC}" sibTransId="{440196CD-BEEF-4FA2-9F97-AA2FE5EC5C3E}"/>
    <dgm:cxn modelId="{F62501DE-61A5-4679-84B6-5E129DA40BE0}" srcId="{8E798A06-841B-4E1D-B66A-A0A246431AA8}" destId="{685541D4-5457-456B-B864-79B25665B985}" srcOrd="6" destOrd="0" parTransId="{3E2AB3D2-83DC-4C8C-9675-41D75906C93D}" sibTransId="{1A221112-CC1F-48AD-A7B0-03E32611832D}"/>
    <dgm:cxn modelId="{54741E2B-35A8-46AC-A6DA-FD624B8C57F5}" type="presOf" srcId="{381AD014-700C-4BDB-8C11-47E4D1F3FF0C}" destId="{4DCF1436-4F97-4C46-A68A-4501D485725F}" srcOrd="0" destOrd="0" presId="urn:microsoft.com/office/officeart/2005/8/layout/default"/>
    <dgm:cxn modelId="{FF418CB3-B18A-412A-8F87-1B1104B55F89}" srcId="{8E798A06-841B-4E1D-B66A-A0A246431AA8}" destId="{87718739-1658-4026-9BE5-60D3C2BE6087}" srcOrd="1" destOrd="0" parTransId="{BD249FEC-B6AA-47BF-8520-E794A4C3FD51}" sibTransId="{4DDECFAA-17EA-44A4-B210-597A6503B8D6}"/>
    <dgm:cxn modelId="{807BE4FB-78EF-4EC8-B0DA-0D6D19F620FF}" srcId="{8E798A06-841B-4E1D-B66A-A0A246431AA8}" destId="{6F218698-F2F5-4974-8E97-2A6A3AB94449}" srcOrd="7" destOrd="0" parTransId="{4AFF5A5A-6DDA-43FC-AC02-640D8538FD9B}" sibTransId="{0BB2CBC9-5FD4-4497-91BC-747390593FCC}"/>
    <dgm:cxn modelId="{BF0285C1-4A7C-49D3-9936-9CBFC5D94C6C}" type="presOf" srcId="{1B0FF7A2-85D3-4307-B6C5-5F5BF915B5DD}" destId="{6551A53C-DA63-4173-9256-7E610B53FB7A}" srcOrd="0" destOrd="0" presId="urn:microsoft.com/office/officeart/2005/8/layout/default"/>
    <dgm:cxn modelId="{50008495-619D-46FB-B81F-F49F2E292B3B}" type="presOf" srcId="{6F218698-F2F5-4974-8E97-2A6A3AB94449}" destId="{0473E49B-802D-4A7A-ADF2-2D937D91B937}" srcOrd="0" destOrd="0" presId="urn:microsoft.com/office/officeart/2005/8/layout/default"/>
    <dgm:cxn modelId="{3821FBA0-E79B-4322-8978-5244D37A51F4}" srcId="{8E798A06-841B-4E1D-B66A-A0A246431AA8}" destId="{AA8C4D09-2A39-47FD-90D5-3AC071BDCB68}" srcOrd="10" destOrd="0" parTransId="{B0D4BAD5-B6AD-49AF-9763-EBA0FC1BB5FC}" sibTransId="{3FB4B6E8-A4A4-4177-B86E-BDA41A192069}"/>
    <dgm:cxn modelId="{CD4E69DA-7936-482D-9A1D-019A722BF0DE}" type="presOf" srcId="{3D1252FC-CD5A-4319-9172-B8D1DDE198A6}" destId="{6B0CEA71-07C9-4036-BC01-4B59981A27F0}" srcOrd="0" destOrd="0" presId="urn:microsoft.com/office/officeart/2005/8/layout/default"/>
    <dgm:cxn modelId="{4501E17C-BD79-4651-96BF-DB24884ABA23}" srcId="{8E798A06-841B-4E1D-B66A-A0A246431AA8}" destId="{C82EABFE-210C-424D-8025-ADD3027372A8}" srcOrd="5" destOrd="0" parTransId="{D39D0485-54BE-4878-B324-00C75F56041E}" sibTransId="{D0D67EC3-6872-4F78-BE83-54DDACE49FDE}"/>
    <dgm:cxn modelId="{E4054E39-8650-43AD-B117-98129FB9E2A7}" srcId="{8E798A06-841B-4E1D-B66A-A0A246431AA8}" destId="{04B69621-F428-4DBD-8F80-6E448D736C72}" srcOrd="0" destOrd="0" parTransId="{733402F1-302A-43D1-B693-3EC249F3BE86}" sibTransId="{B51921A5-5143-4D14-B57F-D60F30F3AEBA}"/>
    <dgm:cxn modelId="{F5FCCE91-2675-41BD-B275-96987BDF8471}" type="presOf" srcId="{5BBE5D40-50B9-43F9-ADE7-5E71CC034B8C}" destId="{BAFCD7E5-287A-454A-9082-CFE471C486D3}" srcOrd="0" destOrd="0" presId="urn:microsoft.com/office/officeart/2005/8/layout/default"/>
    <dgm:cxn modelId="{BF3FF06E-1D64-4042-94DF-BFEF43B7852C}" srcId="{8E798A06-841B-4E1D-B66A-A0A246431AA8}" destId="{381AD014-700C-4BDB-8C11-47E4D1F3FF0C}" srcOrd="14" destOrd="0" parTransId="{0C2C5DB5-F5A0-4B6D-B697-A90C58CD845D}" sibTransId="{5107E175-CD02-48D0-8B82-CADD59AFC85E}"/>
    <dgm:cxn modelId="{ACCF5732-9E6B-4EAB-A084-930D1275C3C1}" type="presOf" srcId="{65E35DC2-C8C5-46B7-A006-46C06B051C24}" destId="{ABC108E5-A978-494E-BC9E-F8B74478F871}" srcOrd="0" destOrd="0" presId="urn:microsoft.com/office/officeart/2005/8/layout/default"/>
    <dgm:cxn modelId="{D71E4F40-5643-46B4-BFDE-379B570B6EB3}" type="presOf" srcId="{87718739-1658-4026-9BE5-60D3C2BE6087}" destId="{78326943-73E2-45D7-871F-73051B88332D}" srcOrd="0" destOrd="0" presId="urn:microsoft.com/office/officeart/2005/8/layout/default"/>
    <dgm:cxn modelId="{EA39E8BB-BB2D-4249-BF93-9523C9AF4BCF}" srcId="{8E798A06-841B-4E1D-B66A-A0A246431AA8}" destId="{665F7345-182B-43B9-855F-EC7C50422A09}" srcOrd="3" destOrd="0" parTransId="{4CC4442D-658D-46C6-BA4D-17BCBE46B5F7}" sibTransId="{DB41998A-6100-43A8-9079-092A14616872}"/>
    <dgm:cxn modelId="{B7E8F2CB-9D0B-42B4-B3DF-7C6AC833D4C0}" srcId="{8E798A06-841B-4E1D-B66A-A0A246431AA8}" destId="{1B0FF7A2-85D3-4307-B6C5-5F5BF915B5DD}" srcOrd="8" destOrd="0" parTransId="{43429AB8-5836-44EE-97AA-9ED135226419}" sibTransId="{92BD31DB-F6C7-43FB-91BA-E38CE32F9C52}"/>
    <dgm:cxn modelId="{5294ED8A-7551-4D7E-B1AE-17DD8BA036A6}" type="presOf" srcId="{25CFE585-07D6-4AE9-A63F-7D6B25DC7091}" destId="{E7F82398-A9B2-4EE1-B1D2-447A3932C7E1}" srcOrd="0" destOrd="0" presId="urn:microsoft.com/office/officeart/2005/8/layout/default"/>
    <dgm:cxn modelId="{756FDE02-2CFC-41A2-BBC7-0417D8DF130E}" type="presOf" srcId="{AA8C4D09-2A39-47FD-90D5-3AC071BDCB68}" destId="{EDFE207C-47A9-4637-8C53-7FB38EF73305}" srcOrd="0" destOrd="0" presId="urn:microsoft.com/office/officeart/2005/8/layout/default"/>
    <dgm:cxn modelId="{2426C4D7-2139-47C7-9C1A-EF9347CE2AA8}" srcId="{8E798A06-841B-4E1D-B66A-A0A246431AA8}" destId="{1A3D9415-AA05-47D1-B1AD-F79EEF08CE7B}" srcOrd="12" destOrd="0" parTransId="{0B540D3B-EAA0-41D1-8D79-3F4A6E895601}" sibTransId="{61A4A744-5DB4-42B2-83B3-9AFB701C44E2}"/>
    <dgm:cxn modelId="{7F585EF8-8905-4023-805D-21480D1D793E}" srcId="{8E798A06-841B-4E1D-B66A-A0A246431AA8}" destId="{65E35DC2-C8C5-46B7-A006-46C06B051C24}" srcOrd="13" destOrd="0" parTransId="{378FE451-A823-4A1D-852F-E08705DDF0C8}" sibTransId="{B5BA2289-177D-481D-866B-752EFDC0FAC9}"/>
    <dgm:cxn modelId="{0C70DE89-9373-458B-BCE2-70AA416AB94E}" srcId="{8E798A06-841B-4E1D-B66A-A0A246431AA8}" destId="{25CFE585-07D6-4AE9-A63F-7D6B25DC7091}" srcOrd="11" destOrd="0" parTransId="{0E67EF02-51E0-4B83-9CB8-A53ED614D80A}" sibTransId="{4A26A7C9-BE1C-4DAA-9432-01B04B034247}"/>
    <dgm:cxn modelId="{A13DED15-B1D5-4521-B4A5-DACE87897AC0}" type="presOf" srcId="{685541D4-5457-456B-B864-79B25665B985}" destId="{D24D387B-2850-488E-91EC-A30B4EE948B4}" srcOrd="0" destOrd="0" presId="urn:microsoft.com/office/officeart/2005/8/layout/default"/>
    <dgm:cxn modelId="{7A672B86-FF2E-4822-A591-9C9A8542EC59}" srcId="{8E798A06-841B-4E1D-B66A-A0A246431AA8}" destId="{5BBE5D40-50B9-43F9-ADE7-5E71CC034B8C}" srcOrd="4" destOrd="0" parTransId="{B2B372CD-3ADA-4326-BE5D-D574F31AD5BA}" sibTransId="{F79536B5-FB09-407F-8A0E-5B14AA09211C}"/>
    <dgm:cxn modelId="{01C1EF9E-6B58-4264-AB65-63B9F0239AA9}" srcId="{8E798A06-841B-4E1D-B66A-A0A246431AA8}" destId="{3D1252FC-CD5A-4319-9172-B8D1DDE198A6}" srcOrd="2" destOrd="0" parTransId="{A1B95E7E-71B4-4511-B663-A1381AD1BCF9}" sibTransId="{B9FDEEE8-A87B-4BE2-B558-F464C395CFB9}"/>
    <dgm:cxn modelId="{7B166754-2A47-4945-AE58-F9D4EA38A299}" type="presOf" srcId="{665F7345-182B-43B9-855F-EC7C50422A09}" destId="{89AAE168-34F5-49AE-B1B6-44465E0F2D5B}" srcOrd="0" destOrd="0" presId="urn:microsoft.com/office/officeart/2005/8/layout/default"/>
    <dgm:cxn modelId="{A5DF16B3-F1AA-4EBF-9F1C-C68816700E5C}" type="presParOf" srcId="{D3E107B7-2739-4C5B-A6CC-A529FE827170}" destId="{FBB59453-86DD-49EA-AA52-21BB1496D60D}" srcOrd="0" destOrd="0" presId="urn:microsoft.com/office/officeart/2005/8/layout/default"/>
    <dgm:cxn modelId="{6304E3E6-D862-4B7F-A57D-3A3B1D3BF313}" type="presParOf" srcId="{D3E107B7-2739-4C5B-A6CC-A529FE827170}" destId="{B46786BC-ACD7-40F4-B09C-65B0A963DA92}" srcOrd="1" destOrd="0" presId="urn:microsoft.com/office/officeart/2005/8/layout/default"/>
    <dgm:cxn modelId="{1B42D58E-2553-4EEB-A4BB-B0F9529A435A}" type="presParOf" srcId="{D3E107B7-2739-4C5B-A6CC-A529FE827170}" destId="{78326943-73E2-45D7-871F-73051B88332D}" srcOrd="2" destOrd="0" presId="urn:microsoft.com/office/officeart/2005/8/layout/default"/>
    <dgm:cxn modelId="{4D756797-9205-49AE-A48A-6B22DE6F2006}" type="presParOf" srcId="{D3E107B7-2739-4C5B-A6CC-A529FE827170}" destId="{F6D37CB9-2142-4039-B635-F445509706E2}" srcOrd="3" destOrd="0" presId="urn:microsoft.com/office/officeart/2005/8/layout/default"/>
    <dgm:cxn modelId="{CC716C15-ACBD-4609-BB12-AFFBF1364547}" type="presParOf" srcId="{D3E107B7-2739-4C5B-A6CC-A529FE827170}" destId="{6B0CEA71-07C9-4036-BC01-4B59981A27F0}" srcOrd="4" destOrd="0" presId="urn:microsoft.com/office/officeart/2005/8/layout/default"/>
    <dgm:cxn modelId="{3F4F163A-D231-4D4D-B090-65E94185E109}" type="presParOf" srcId="{D3E107B7-2739-4C5B-A6CC-A529FE827170}" destId="{4E334920-8D88-4ECB-BD35-C4A58C58C2A6}" srcOrd="5" destOrd="0" presId="urn:microsoft.com/office/officeart/2005/8/layout/default"/>
    <dgm:cxn modelId="{6D773834-0472-4161-88FD-849EFFCB110C}" type="presParOf" srcId="{D3E107B7-2739-4C5B-A6CC-A529FE827170}" destId="{89AAE168-34F5-49AE-B1B6-44465E0F2D5B}" srcOrd="6" destOrd="0" presId="urn:microsoft.com/office/officeart/2005/8/layout/default"/>
    <dgm:cxn modelId="{5661C38D-8039-4DFC-9B31-899C0CDD13E3}" type="presParOf" srcId="{D3E107B7-2739-4C5B-A6CC-A529FE827170}" destId="{5CE86429-EC29-452E-95BF-C58FA0D13956}" srcOrd="7" destOrd="0" presId="urn:microsoft.com/office/officeart/2005/8/layout/default"/>
    <dgm:cxn modelId="{0F611532-00D8-497B-9421-DA3F3E305D14}" type="presParOf" srcId="{D3E107B7-2739-4C5B-A6CC-A529FE827170}" destId="{BAFCD7E5-287A-454A-9082-CFE471C486D3}" srcOrd="8" destOrd="0" presId="urn:microsoft.com/office/officeart/2005/8/layout/default"/>
    <dgm:cxn modelId="{8A5C5524-C1CC-4D3E-BF66-9081BDAC125E}" type="presParOf" srcId="{D3E107B7-2739-4C5B-A6CC-A529FE827170}" destId="{2378896B-540E-452A-A6DD-13E2C947AD33}" srcOrd="9" destOrd="0" presId="urn:microsoft.com/office/officeart/2005/8/layout/default"/>
    <dgm:cxn modelId="{D5A4CBB1-5D8B-43F6-8164-953BBE2C927E}" type="presParOf" srcId="{D3E107B7-2739-4C5B-A6CC-A529FE827170}" destId="{EC6F77F5-6CEC-4FF5-8C2C-2997E971C615}" srcOrd="10" destOrd="0" presId="urn:microsoft.com/office/officeart/2005/8/layout/default"/>
    <dgm:cxn modelId="{57F41374-B43B-4DE9-9AA7-3C0456238FB8}" type="presParOf" srcId="{D3E107B7-2739-4C5B-A6CC-A529FE827170}" destId="{CBF8BD24-1C6D-41CD-B2A5-F3E87CF93353}" srcOrd="11" destOrd="0" presId="urn:microsoft.com/office/officeart/2005/8/layout/default"/>
    <dgm:cxn modelId="{4951AB30-D8E0-4EEC-905A-8EED090C763A}" type="presParOf" srcId="{D3E107B7-2739-4C5B-A6CC-A529FE827170}" destId="{D24D387B-2850-488E-91EC-A30B4EE948B4}" srcOrd="12" destOrd="0" presId="urn:microsoft.com/office/officeart/2005/8/layout/default"/>
    <dgm:cxn modelId="{B6DD077B-BC28-4FDA-9B57-9B36EBD74EC6}" type="presParOf" srcId="{D3E107B7-2739-4C5B-A6CC-A529FE827170}" destId="{232D9870-DFCC-4EFA-92F7-24388065BED2}" srcOrd="13" destOrd="0" presId="urn:microsoft.com/office/officeart/2005/8/layout/default"/>
    <dgm:cxn modelId="{70768DEE-6862-45B9-A125-15C2AAF4686E}" type="presParOf" srcId="{D3E107B7-2739-4C5B-A6CC-A529FE827170}" destId="{0473E49B-802D-4A7A-ADF2-2D937D91B937}" srcOrd="14" destOrd="0" presId="urn:microsoft.com/office/officeart/2005/8/layout/default"/>
    <dgm:cxn modelId="{00F0B3F7-E9E3-4AA7-910F-1A4A52F5EFA9}" type="presParOf" srcId="{D3E107B7-2739-4C5B-A6CC-A529FE827170}" destId="{73F4E1D2-D550-4935-8B5B-E873842ECAA6}" srcOrd="15" destOrd="0" presId="urn:microsoft.com/office/officeart/2005/8/layout/default"/>
    <dgm:cxn modelId="{1221BFAE-436B-47C5-AA48-3B6DB35C4D03}" type="presParOf" srcId="{D3E107B7-2739-4C5B-A6CC-A529FE827170}" destId="{6551A53C-DA63-4173-9256-7E610B53FB7A}" srcOrd="16" destOrd="0" presId="urn:microsoft.com/office/officeart/2005/8/layout/default"/>
    <dgm:cxn modelId="{D3CB6B76-0614-4647-BEDF-C501DF4C45D0}" type="presParOf" srcId="{D3E107B7-2739-4C5B-A6CC-A529FE827170}" destId="{11C01514-8CD8-4C98-83DB-F1DD92344AAD}" srcOrd="17" destOrd="0" presId="urn:microsoft.com/office/officeart/2005/8/layout/default"/>
    <dgm:cxn modelId="{5698CAFD-1417-4027-8935-9FFD4E92CC72}" type="presParOf" srcId="{D3E107B7-2739-4C5B-A6CC-A529FE827170}" destId="{97F5C12C-7161-4D4A-9AFD-BCD3758E781B}" srcOrd="18" destOrd="0" presId="urn:microsoft.com/office/officeart/2005/8/layout/default"/>
    <dgm:cxn modelId="{AFAFAFAC-502A-4431-9F1C-8C3EF03671AE}" type="presParOf" srcId="{D3E107B7-2739-4C5B-A6CC-A529FE827170}" destId="{204C76D8-3E16-4AE9-8DD0-702169BC4343}" srcOrd="19" destOrd="0" presId="urn:microsoft.com/office/officeart/2005/8/layout/default"/>
    <dgm:cxn modelId="{C62FA1C4-6602-4B98-A28F-C4C16D91C8CC}" type="presParOf" srcId="{D3E107B7-2739-4C5B-A6CC-A529FE827170}" destId="{EDFE207C-47A9-4637-8C53-7FB38EF73305}" srcOrd="20" destOrd="0" presId="urn:microsoft.com/office/officeart/2005/8/layout/default"/>
    <dgm:cxn modelId="{01045576-1F7E-44C8-BEF9-1151A398EED2}" type="presParOf" srcId="{D3E107B7-2739-4C5B-A6CC-A529FE827170}" destId="{A48AD7AF-C4DE-4135-ADBA-734EAF6DDAC5}" srcOrd="21" destOrd="0" presId="urn:microsoft.com/office/officeart/2005/8/layout/default"/>
    <dgm:cxn modelId="{5DC80239-11BF-442D-BC9D-81AA056E7FEC}" type="presParOf" srcId="{D3E107B7-2739-4C5B-A6CC-A529FE827170}" destId="{E7F82398-A9B2-4EE1-B1D2-447A3932C7E1}" srcOrd="22" destOrd="0" presId="urn:microsoft.com/office/officeart/2005/8/layout/default"/>
    <dgm:cxn modelId="{B4A6586A-8584-48EF-A6A3-96C801B1F4BB}" type="presParOf" srcId="{D3E107B7-2739-4C5B-A6CC-A529FE827170}" destId="{B677E7D8-63CE-4891-B3EE-F751FAEAF9A9}" srcOrd="23" destOrd="0" presId="urn:microsoft.com/office/officeart/2005/8/layout/default"/>
    <dgm:cxn modelId="{69666034-D0F3-4EBC-8D8A-2937E68C5226}" type="presParOf" srcId="{D3E107B7-2739-4C5B-A6CC-A529FE827170}" destId="{D9B5A881-A83A-428A-986C-AAD029528C7E}" srcOrd="24" destOrd="0" presId="urn:microsoft.com/office/officeart/2005/8/layout/default"/>
    <dgm:cxn modelId="{C259FFA0-FCF9-40A0-8FED-2880C0EBB903}" type="presParOf" srcId="{D3E107B7-2739-4C5B-A6CC-A529FE827170}" destId="{C3571E6B-6372-492F-8555-1ED3420CD5B0}" srcOrd="25" destOrd="0" presId="urn:microsoft.com/office/officeart/2005/8/layout/default"/>
    <dgm:cxn modelId="{4AA6333F-8D00-4F2D-B20A-A19A3D3EA43D}" type="presParOf" srcId="{D3E107B7-2739-4C5B-A6CC-A529FE827170}" destId="{ABC108E5-A978-494E-BC9E-F8B74478F871}" srcOrd="26" destOrd="0" presId="urn:microsoft.com/office/officeart/2005/8/layout/default"/>
    <dgm:cxn modelId="{0FA5D718-903C-49BB-93B3-98B9868EECA2}" type="presParOf" srcId="{D3E107B7-2739-4C5B-A6CC-A529FE827170}" destId="{2E18FBE2-97F9-4037-A404-C1FE9E42CB03}" srcOrd="27" destOrd="0" presId="urn:microsoft.com/office/officeart/2005/8/layout/default"/>
    <dgm:cxn modelId="{6238291A-C8F2-4B78-AD46-01EC33F720E8}" type="presParOf" srcId="{D3E107B7-2739-4C5B-A6CC-A529FE827170}" destId="{4DCF1436-4F97-4C46-A68A-4501D485725F}" srcOrd="2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798A06-841B-4E1D-B66A-A0A246431AA8}"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C74D68A9-21B6-452C-B4F4-597D601E0F89}">
      <dgm:prSet phldrT="[Text]" custT="1"/>
      <dgm:spPr>
        <a:solidFill>
          <a:srgbClr val="FF0090"/>
        </a:solidFill>
        <a:effectLst>
          <a:outerShdw blurRad="50800" dist="38100" dir="2700000" algn="tl" rotWithShape="0">
            <a:srgbClr val="000000">
              <a:alpha val="43000"/>
            </a:srgbClr>
          </a:outerShdw>
        </a:effectLst>
      </dgm:spPr>
      <dgm:t>
        <a:bodyPr/>
        <a:lstStyle/>
        <a:p>
          <a:pPr>
            <a:buFont typeface="Symbol" panose="05050102010706020507" pitchFamily="18" charset="2"/>
            <a:buNone/>
          </a:pPr>
          <a:r>
            <a:rPr lang="en-GB" sz="1400" b="0" dirty="0"/>
            <a:t>Cost/funding: how will it be funded?</a:t>
          </a:r>
          <a:endParaRPr lang="en-US" sz="1400" b="0" dirty="0"/>
        </a:p>
      </dgm:t>
    </dgm:pt>
    <dgm:pt modelId="{41EC08D1-92FB-45F8-A47E-EFFD292E3F15}" type="parTrans" cxnId="{5104C640-4983-4137-87A3-5DC28E750F61}">
      <dgm:prSet/>
      <dgm:spPr/>
      <dgm:t>
        <a:bodyPr/>
        <a:lstStyle/>
        <a:p>
          <a:endParaRPr lang="en-US"/>
        </a:p>
      </dgm:t>
    </dgm:pt>
    <dgm:pt modelId="{D7508008-2CA5-484C-AE6D-405CD717526E}" type="sibTrans" cxnId="{5104C640-4983-4137-87A3-5DC28E750F61}">
      <dgm:prSet/>
      <dgm:spPr/>
      <dgm:t>
        <a:bodyPr/>
        <a:lstStyle/>
        <a:p>
          <a:endParaRPr lang="en-US"/>
        </a:p>
      </dgm:t>
    </dgm:pt>
    <dgm:pt modelId="{62EFADCE-E81B-4371-9432-4653A6A1187E}">
      <dgm:prSet custT="1"/>
      <dgm:spPr>
        <a:solidFill>
          <a:srgbClr val="FF0090"/>
        </a:solidFill>
        <a:effectLst>
          <a:outerShdw blurRad="50800" dist="38100" dir="2700000" algn="tl" rotWithShape="0">
            <a:srgbClr val="000000">
              <a:alpha val="43000"/>
            </a:srgbClr>
          </a:outerShdw>
        </a:effectLst>
      </dgm:spPr>
      <dgm:t>
        <a:bodyPr/>
        <a:lstStyle/>
        <a:p>
          <a:pPr>
            <a:buFont typeface="Symbol" panose="05050102010706020507" pitchFamily="18" charset="2"/>
            <a:buNone/>
          </a:pPr>
          <a:r>
            <a:rPr lang="en-GB" sz="1400" b="0" dirty="0"/>
            <a:t>Who controls pre-booking?</a:t>
          </a:r>
        </a:p>
      </dgm:t>
    </dgm:pt>
    <dgm:pt modelId="{755CB177-67B2-4544-9A40-67193F23A5CD}" type="parTrans" cxnId="{330D4737-FD11-4760-89EF-5429E69E5618}">
      <dgm:prSet/>
      <dgm:spPr/>
      <dgm:t>
        <a:bodyPr/>
        <a:lstStyle/>
        <a:p>
          <a:endParaRPr lang="en-US"/>
        </a:p>
      </dgm:t>
    </dgm:pt>
    <dgm:pt modelId="{7D04FF18-5DC1-4CA9-9F66-8A6F9D6807C8}" type="sibTrans" cxnId="{330D4737-FD11-4760-89EF-5429E69E5618}">
      <dgm:prSet/>
      <dgm:spPr/>
      <dgm:t>
        <a:bodyPr/>
        <a:lstStyle/>
        <a:p>
          <a:endParaRPr lang="en-US"/>
        </a:p>
      </dgm:t>
    </dgm:pt>
    <dgm:pt modelId="{6DFC033B-2F3E-4863-A892-0241927E6D8E}">
      <dgm:prSet custT="1"/>
      <dgm:spPr>
        <a:solidFill>
          <a:srgbClr val="FF0090"/>
        </a:solidFill>
        <a:effectLst>
          <a:outerShdw blurRad="50800" dist="38100" dir="2700000" algn="tl" rotWithShape="0">
            <a:srgbClr val="000000">
              <a:alpha val="43000"/>
            </a:srgbClr>
          </a:outerShdw>
        </a:effectLst>
      </dgm:spPr>
      <dgm:t>
        <a:bodyPr/>
        <a:lstStyle/>
        <a:p>
          <a:pPr>
            <a:buFont typeface="Symbol" panose="05050102010706020507" pitchFamily="18" charset="2"/>
            <a:buNone/>
          </a:pPr>
          <a:r>
            <a:rPr lang="en-GB" sz="1400" b="0" dirty="0"/>
            <a:t>Continuity of care: important for mental health and long-term conditions</a:t>
          </a:r>
        </a:p>
      </dgm:t>
    </dgm:pt>
    <dgm:pt modelId="{219BD879-03DC-4E0E-BAFF-8457CC3D1662}" type="parTrans" cxnId="{E51226F5-99D6-46B4-AC55-FFFAD7E0F11E}">
      <dgm:prSet/>
      <dgm:spPr/>
      <dgm:t>
        <a:bodyPr/>
        <a:lstStyle/>
        <a:p>
          <a:endParaRPr lang="en-US"/>
        </a:p>
      </dgm:t>
    </dgm:pt>
    <dgm:pt modelId="{C611A7DF-F761-4D4E-AE62-23DADDBE6B46}" type="sibTrans" cxnId="{E51226F5-99D6-46B4-AC55-FFFAD7E0F11E}">
      <dgm:prSet/>
      <dgm:spPr/>
      <dgm:t>
        <a:bodyPr/>
        <a:lstStyle/>
        <a:p>
          <a:endParaRPr lang="en-US"/>
        </a:p>
      </dgm:t>
    </dgm:pt>
    <dgm:pt modelId="{CC26DA1B-B694-4324-8A08-313CEC8F33DB}">
      <dgm:prSet custT="1"/>
      <dgm:spPr>
        <a:solidFill>
          <a:srgbClr val="FF0090"/>
        </a:solidFill>
        <a:effectLst>
          <a:outerShdw blurRad="50800" dist="38100" dir="2700000" algn="tl" rotWithShape="0">
            <a:srgbClr val="000000">
              <a:alpha val="43000"/>
            </a:srgbClr>
          </a:outerShdw>
        </a:effectLst>
      </dgm:spPr>
      <dgm:t>
        <a:bodyPr/>
        <a:lstStyle/>
        <a:p>
          <a:pPr>
            <a:buFont typeface="Symbol" panose="05050102010706020507" pitchFamily="18" charset="2"/>
            <a:buNone/>
          </a:pPr>
          <a:r>
            <a:rPr lang="en-GB" sz="1400" dirty="0"/>
            <a:t>Closure of local services</a:t>
          </a:r>
        </a:p>
      </dgm:t>
    </dgm:pt>
    <dgm:pt modelId="{D2D1C4A0-2859-4C6B-8FD4-78584DB30375}" type="parTrans" cxnId="{093E6AC5-0538-41CB-8768-BBDA44EB0F4D}">
      <dgm:prSet/>
      <dgm:spPr/>
      <dgm:t>
        <a:bodyPr/>
        <a:lstStyle/>
        <a:p>
          <a:endParaRPr lang="en-GB"/>
        </a:p>
      </dgm:t>
    </dgm:pt>
    <dgm:pt modelId="{B511191C-56CF-4D05-AD25-E7F96F1AECA7}" type="sibTrans" cxnId="{093E6AC5-0538-41CB-8768-BBDA44EB0F4D}">
      <dgm:prSet/>
      <dgm:spPr/>
      <dgm:t>
        <a:bodyPr/>
        <a:lstStyle/>
        <a:p>
          <a:endParaRPr lang="en-GB"/>
        </a:p>
      </dgm:t>
    </dgm:pt>
    <dgm:pt modelId="{282BBE25-40F1-41B8-A6BA-8D56E54E7C0A}">
      <dgm:prSet custT="1"/>
      <dgm:spPr>
        <a:solidFill>
          <a:srgbClr val="FF0090"/>
        </a:solidFill>
        <a:effectLst>
          <a:outerShdw blurRad="50800" dist="38100" dir="2700000" algn="tl" rotWithShape="0">
            <a:srgbClr val="000000">
              <a:alpha val="43000"/>
            </a:srgbClr>
          </a:outerShdw>
        </a:effectLst>
      </dgm:spPr>
      <dgm:t>
        <a:bodyPr/>
        <a:lstStyle/>
        <a:p>
          <a:pPr>
            <a:buFont typeface="Symbol" panose="05050102010706020507" pitchFamily="18" charset="2"/>
            <a:buNone/>
          </a:pPr>
          <a:r>
            <a:rPr lang="en-GB" sz="1400" b="0" dirty="0"/>
            <a:t>Voluntary sector coordination</a:t>
          </a:r>
        </a:p>
      </dgm:t>
    </dgm:pt>
    <dgm:pt modelId="{1C8A6D7A-058D-49F2-B7F1-049D41EC0AC5}" type="parTrans" cxnId="{D4D3E3D4-3A91-4C6F-849B-BB01FE05FC77}">
      <dgm:prSet/>
      <dgm:spPr/>
      <dgm:t>
        <a:bodyPr/>
        <a:lstStyle/>
        <a:p>
          <a:endParaRPr lang="en-GB"/>
        </a:p>
      </dgm:t>
    </dgm:pt>
    <dgm:pt modelId="{2FE39FC2-1795-43AF-B1FD-33DBE443CE53}" type="sibTrans" cxnId="{D4D3E3D4-3A91-4C6F-849B-BB01FE05FC77}">
      <dgm:prSet/>
      <dgm:spPr/>
      <dgm:t>
        <a:bodyPr/>
        <a:lstStyle/>
        <a:p>
          <a:endParaRPr lang="en-GB"/>
        </a:p>
      </dgm:t>
    </dgm:pt>
    <dgm:pt modelId="{2502AFA7-117C-4570-B54D-AFC0FC8640C1}">
      <dgm:prSet phldrT="[Text]" custT="1"/>
      <dgm:spPr>
        <a:solidFill>
          <a:srgbClr val="FF0090"/>
        </a:solidFill>
        <a:effectLst>
          <a:outerShdw blurRad="50800" dist="38100" dir="2700000" algn="tl" rotWithShape="0">
            <a:srgbClr val="000000">
              <a:alpha val="43000"/>
            </a:srgbClr>
          </a:outerShdw>
        </a:effectLst>
      </dgm:spPr>
      <dgm:t>
        <a:bodyPr/>
        <a:lstStyle/>
        <a:p>
          <a:pPr>
            <a:buFont typeface="Symbol" panose="05050102010706020507" pitchFamily="18" charset="2"/>
            <a:buNone/>
          </a:pPr>
          <a:r>
            <a:rPr lang="en-US" sz="1400" b="0" dirty="0"/>
            <a:t>Too complex to navigate</a:t>
          </a:r>
        </a:p>
      </dgm:t>
    </dgm:pt>
    <dgm:pt modelId="{26F3FD19-BA66-4E0F-A7CA-2C3AF41563EE}" type="parTrans" cxnId="{560742D1-5B81-4D1C-B3A3-816F8AB44C1F}">
      <dgm:prSet/>
      <dgm:spPr/>
      <dgm:t>
        <a:bodyPr/>
        <a:lstStyle/>
        <a:p>
          <a:endParaRPr lang="en-GB"/>
        </a:p>
      </dgm:t>
    </dgm:pt>
    <dgm:pt modelId="{459E01EA-68AC-4DB4-82E2-EFA2F8704373}" type="sibTrans" cxnId="{560742D1-5B81-4D1C-B3A3-816F8AB44C1F}">
      <dgm:prSet/>
      <dgm:spPr/>
      <dgm:t>
        <a:bodyPr/>
        <a:lstStyle/>
        <a:p>
          <a:endParaRPr lang="en-GB"/>
        </a:p>
      </dgm:t>
    </dgm:pt>
    <dgm:pt modelId="{958CC6C5-75A1-45BB-A938-EE05A7DF23BF}">
      <dgm:prSet custT="1"/>
      <dgm:spPr>
        <a:solidFill>
          <a:srgbClr val="FF0090"/>
        </a:solidFill>
        <a:effectLst>
          <a:outerShdw blurRad="50800" dist="38100" dir="2700000" algn="tl" rotWithShape="0">
            <a:srgbClr val="000000">
              <a:alpha val="43000"/>
            </a:srgbClr>
          </a:outerShdw>
        </a:effectLst>
      </dgm:spPr>
      <dgm:t>
        <a:bodyPr/>
        <a:lstStyle/>
        <a:p>
          <a:pPr>
            <a:buFont typeface="Symbol" panose="05050102010706020507" pitchFamily="18" charset="2"/>
            <a:buNone/>
          </a:pPr>
          <a:r>
            <a:rPr lang="en-GB" sz="1400" dirty="0"/>
            <a:t>Too short-term: will it cope with needs in 10 years?</a:t>
          </a:r>
        </a:p>
      </dgm:t>
    </dgm:pt>
    <dgm:pt modelId="{A1E77713-6EC0-4395-878C-DC8C30F2D6B4}" type="parTrans" cxnId="{BAE0BF3B-8EAA-46BC-A687-D104B30D077D}">
      <dgm:prSet/>
      <dgm:spPr/>
      <dgm:t>
        <a:bodyPr/>
        <a:lstStyle/>
        <a:p>
          <a:endParaRPr lang="en-GB"/>
        </a:p>
      </dgm:t>
    </dgm:pt>
    <dgm:pt modelId="{2352BDA9-BE92-4047-803E-93E6FEBE86F7}" type="sibTrans" cxnId="{BAE0BF3B-8EAA-46BC-A687-D104B30D077D}">
      <dgm:prSet/>
      <dgm:spPr/>
      <dgm:t>
        <a:bodyPr/>
        <a:lstStyle/>
        <a:p>
          <a:endParaRPr lang="en-GB"/>
        </a:p>
      </dgm:t>
    </dgm:pt>
    <dgm:pt modelId="{08B89AA8-8155-4C09-A4F0-E3EF2EAFEE74}">
      <dgm:prSet custT="1"/>
      <dgm:spPr>
        <a:solidFill>
          <a:srgbClr val="FF0090"/>
        </a:solidFill>
        <a:effectLst>
          <a:outerShdw blurRad="50800" dist="38100" dir="2700000" algn="tl" rotWithShape="0">
            <a:srgbClr val="000000">
              <a:alpha val="43000"/>
            </a:srgbClr>
          </a:outerShdw>
        </a:effectLst>
      </dgm:spPr>
      <dgm:t>
        <a:bodyPr/>
        <a:lstStyle/>
        <a:p>
          <a:pPr>
            <a:buFont typeface="Symbol" panose="05050102010706020507" pitchFamily="18" charset="2"/>
            <a:buNone/>
          </a:pPr>
          <a:r>
            <a:rPr lang="en-GB" sz="1400" dirty="0"/>
            <a:t>Too much emphasis on keeping people out of hospital</a:t>
          </a:r>
        </a:p>
      </dgm:t>
    </dgm:pt>
    <dgm:pt modelId="{FEFF3542-0839-4F9E-87FA-D03051130AD3}" type="parTrans" cxnId="{E0A613A8-2F41-4708-9280-DFA495BCF75B}">
      <dgm:prSet/>
      <dgm:spPr/>
      <dgm:t>
        <a:bodyPr/>
        <a:lstStyle/>
        <a:p>
          <a:endParaRPr lang="en-GB"/>
        </a:p>
      </dgm:t>
    </dgm:pt>
    <dgm:pt modelId="{590A98C3-6DA1-426C-83EC-06E02D675D0A}" type="sibTrans" cxnId="{E0A613A8-2F41-4708-9280-DFA495BCF75B}">
      <dgm:prSet/>
      <dgm:spPr/>
      <dgm:t>
        <a:bodyPr/>
        <a:lstStyle/>
        <a:p>
          <a:endParaRPr lang="en-GB"/>
        </a:p>
      </dgm:t>
    </dgm:pt>
    <dgm:pt modelId="{D3E107B7-2739-4C5B-A6CC-A529FE827170}" type="pres">
      <dgm:prSet presAssocID="{8E798A06-841B-4E1D-B66A-A0A246431AA8}" presName="diagram" presStyleCnt="0">
        <dgm:presLayoutVars>
          <dgm:dir/>
          <dgm:resizeHandles val="exact"/>
        </dgm:presLayoutVars>
      </dgm:prSet>
      <dgm:spPr/>
      <dgm:t>
        <a:bodyPr/>
        <a:lstStyle/>
        <a:p>
          <a:endParaRPr lang="en-GB"/>
        </a:p>
      </dgm:t>
    </dgm:pt>
    <dgm:pt modelId="{4E608787-EAC4-4F72-9FC3-D700DFF1E84C}" type="pres">
      <dgm:prSet presAssocID="{C74D68A9-21B6-452C-B4F4-597D601E0F89}" presName="node" presStyleLbl="node1" presStyleIdx="0" presStyleCnt="8" custLinFactNeighborX="4441" custLinFactNeighborY="1004">
        <dgm:presLayoutVars>
          <dgm:bulletEnabled val="1"/>
        </dgm:presLayoutVars>
      </dgm:prSet>
      <dgm:spPr/>
      <dgm:t>
        <a:bodyPr/>
        <a:lstStyle/>
        <a:p>
          <a:endParaRPr lang="en-GB"/>
        </a:p>
      </dgm:t>
    </dgm:pt>
    <dgm:pt modelId="{D72D5DEE-1BC0-4CA3-8CC8-D455A8CC6926}" type="pres">
      <dgm:prSet presAssocID="{D7508008-2CA5-484C-AE6D-405CD717526E}" presName="sibTrans" presStyleCnt="0"/>
      <dgm:spPr/>
    </dgm:pt>
    <dgm:pt modelId="{8DF02FA2-AAD9-4DDE-809F-D3D20435368F}" type="pres">
      <dgm:prSet presAssocID="{2502AFA7-117C-4570-B54D-AFC0FC8640C1}" presName="node" presStyleLbl="node1" presStyleIdx="1" presStyleCnt="8" custLinFactNeighborX="8542" custLinFactNeighborY="1004">
        <dgm:presLayoutVars>
          <dgm:bulletEnabled val="1"/>
        </dgm:presLayoutVars>
      </dgm:prSet>
      <dgm:spPr/>
      <dgm:t>
        <a:bodyPr/>
        <a:lstStyle/>
        <a:p>
          <a:endParaRPr lang="en-GB"/>
        </a:p>
      </dgm:t>
    </dgm:pt>
    <dgm:pt modelId="{BBF447C1-6723-499D-AF32-D048EBFDC259}" type="pres">
      <dgm:prSet presAssocID="{459E01EA-68AC-4DB4-82E2-EFA2F8704373}" presName="sibTrans" presStyleCnt="0"/>
      <dgm:spPr/>
    </dgm:pt>
    <dgm:pt modelId="{3A4ACCF2-23E2-4B0E-B17D-5C8D1EDDBC98}" type="pres">
      <dgm:prSet presAssocID="{62EFADCE-E81B-4371-9432-4653A6A1187E}" presName="node" presStyleLbl="node1" presStyleIdx="2" presStyleCnt="8" custLinFactNeighborX="12546" custLinFactNeighborY="-289">
        <dgm:presLayoutVars>
          <dgm:bulletEnabled val="1"/>
        </dgm:presLayoutVars>
      </dgm:prSet>
      <dgm:spPr/>
      <dgm:t>
        <a:bodyPr/>
        <a:lstStyle/>
        <a:p>
          <a:endParaRPr lang="en-GB"/>
        </a:p>
      </dgm:t>
    </dgm:pt>
    <dgm:pt modelId="{444DCBBF-79B6-4341-AD73-6BB82AF5D84E}" type="pres">
      <dgm:prSet presAssocID="{7D04FF18-5DC1-4CA9-9F66-8A6F9D6807C8}" presName="sibTrans" presStyleCnt="0"/>
      <dgm:spPr/>
    </dgm:pt>
    <dgm:pt modelId="{1C52171A-1D1C-40B6-A272-EA405D810B0E}" type="pres">
      <dgm:prSet presAssocID="{282BBE25-40F1-41B8-A6BA-8D56E54E7C0A}" presName="node" presStyleLbl="node1" presStyleIdx="3" presStyleCnt="8" custLinFactNeighborX="4538" custLinFactNeighborY="6256">
        <dgm:presLayoutVars>
          <dgm:bulletEnabled val="1"/>
        </dgm:presLayoutVars>
      </dgm:prSet>
      <dgm:spPr/>
      <dgm:t>
        <a:bodyPr/>
        <a:lstStyle/>
        <a:p>
          <a:endParaRPr lang="en-GB"/>
        </a:p>
      </dgm:t>
    </dgm:pt>
    <dgm:pt modelId="{D14B055E-3D72-48EF-8E01-CB6500B76B58}" type="pres">
      <dgm:prSet presAssocID="{2FE39FC2-1795-43AF-B1FD-33DBE443CE53}" presName="sibTrans" presStyleCnt="0"/>
      <dgm:spPr/>
    </dgm:pt>
    <dgm:pt modelId="{5220DCDB-064A-44A1-94DC-639BFE592505}" type="pres">
      <dgm:prSet presAssocID="{6DFC033B-2F3E-4863-A892-0241927E6D8E}" presName="node" presStyleLbl="node1" presStyleIdx="4" presStyleCnt="8" custLinFactY="16955" custLinFactNeighborX="-73327" custLinFactNeighborY="100000">
        <dgm:presLayoutVars>
          <dgm:bulletEnabled val="1"/>
        </dgm:presLayoutVars>
      </dgm:prSet>
      <dgm:spPr/>
      <dgm:t>
        <a:bodyPr/>
        <a:lstStyle/>
        <a:p>
          <a:endParaRPr lang="en-GB"/>
        </a:p>
      </dgm:t>
    </dgm:pt>
    <dgm:pt modelId="{2AF17576-D9E1-4C15-8B86-6743CB6AB735}" type="pres">
      <dgm:prSet presAssocID="{C611A7DF-F761-4D4E-AE62-23DADDBE6B46}" presName="sibTrans" presStyleCnt="0"/>
      <dgm:spPr/>
    </dgm:pt>
    <dgm:pt modelId="{C15AC4E0-1E62-4FE6-8664-53BFB33084B3}" type="pres">
      <dgm:prSet presAssocID="{CC26DA1B-B694-4324-8A08-313CEC8F33DB}" presName="node" presStyleLbl="node1" presStyleIdx="5" presStyleCnt="8" custLinFactNeighborX="13460" custLinFactNeighborY="6256">
        <dgm:presLayoutVars>
          <dgm:bulletEnabled val="1"/>
        </dgm:presLayoutVars>
      </dgm:prSet>
      <dgm:spPr/>
      <dgm:t>
        <a:bodyPr/>
        <a:lstStyle/>
        <a:p>
          <a:endParaRPr lang="en-GB"/>
        </a:p>
      </dgm:t>
    </dgm:pt>
    <dgm:pt modelId="{7AFA4BB9-C34E-4235-B448-C812A75E5820}" type="pres">
      <dgm:prSet presAssocID="{B511191C-56CF-4D05-AD25-E7F96F1AECA7}" presName="sibTrans" presStyleCnt="0"/>
      <dgm:spPr/>
    </dgm:pt>
    <dgm:pt modelId="{3622D19F-DB7B-4CF4-AF49-C87D382554D0}" type="pres">
      <dgm:prSet presAssocID="{958CC6C5-75A1-45BB-A938-EE05A7DF23BF}" presName="node" presStyleLbl="node1" presStyleIdx="6" presStyleCnt="8" custLinFactX="26328" custLinFactNeighborX="100000" custLinFactNeighborY="289">
        <dgm:presLayoutVars>
          <dgm:bulletEnabled val="1"/>
        </dgm:presLayoutVars>
      </dgm:prSet>
      <dgm:spPr/>
      <dgm:t>
        <a:bodyPr/>
        <a:lstStyle/>
        <a:p>
          <a:endParaRPr lang="en-GB"/>
        </a:p>
      </dgm:t>
    </dgm:pt>
    <dgm:pt modelId="{50FB5C3E-C60B-4002-9D58-761F0EFF9F7E}" type="pres">
      <dgm:prSet presAssocID="{2352BDA9-BE92-4047-803E-93E6FEBE86F7}" presName="sibTrans" presStyleCnt="0"/>
      <dgm:spPr/>
    </dgm:pt>
    <dgm:pt modelId="{743CACA0-C9D9-4988-AD2C-A7067378E1A0}" type="pres">
      <dgm:prSet presAssocID="{08B89AA8-8155-4C09-A4F0-E3EF2EAFEE74}" presName="node" presStyleLbl="node1" presStyleIdx="7" presStyleCnt="8" custLinFactY="-10411" custLinFactNeighborX="-46458" custLinFactNeighborY="-100000">
        <dgm:presLayoutVars>
          <dgm:bulletEnabled val="1"/>
        </dgm:presLayoutVars>
      </dgm:prSet>
      <dgm:spPr/>
      <dgm:t>
        <a:bodyPr/>
        <a:lstStyle/>
        <a:p>
          <a:endParaRPr lang="en-GB"/>
        </a:p>
      </dgm:t>
    </dgm:pt>
  </dgm:ptLst>
  <dgm:cxnLst>
    <dgm:cxn modelId="{E51226F5-99D6-46B4-AC55-FFFAD7E0F11E}" srcId="{8E798A06-841B-4E1D-B66A-A0A246431AA8}" destId="{6DFC033B-2F3E-4863-A892-0241927E6D8E}" srcOrd="4" destOrd="0" parTransId="{219BD879-03DC-4E0E-BAFF-8457CC3D1662}" sibTransId="{C611A7DF-F761-4D4E-AE62-23DADDBE6B46}"/>
    <dgm:cxn modelId="{828E542D-EBB5-43E5-9F90-BDF3BC556236}" type="presOf" srcId="{62EFADCE-E81B-4371-9432-4653A6A1187E}" destId="{3A4ACCF2-23E2-4B0E-B17D-5C8D1EDDBC98}" srcOrd="0" destOrd="0" presId="urn:microsoft.com/office/officeart/2005/8/layout/default"/>
    <dgm:cxn modelId="{A02054FC-35CE-4F27-A628-32213CC58CA7}" type="presOf" srcId="{958CC6C5-75A1-45BB-A938-EE05A7DF23BF}" destId="{3622D19F-DB7B-4CF4-AF49-C87D382554D0}" srcOrd="0" destOrd="0" presId="urn:microsoft.com/office/officeart/2005/8/layout/default"/>
    <dgm:cxn modelId="{A589A3A5-076F-4340-BC64-C66BD1C2C0E7}" type="presOf" srcId="{C74D68A9-21B6-452C-B4F4-597D601E0F89}" destId="{4E608787-EAC4-4F72-9FC3-D700DFF1E84C}" srcOrd="0" destOrd="0" presId="urn:microsoft.com/office/officeart/2005/8/layout/default"/>
    <dgm:cxn modelId="{310DB114-88A1-439A-8797-1CA8392313EC}" type="presOf" srcId="{CC26DA1B-B694-4324-8A08-313CEC8F33DB}" destId="{C15AC4E0-1E62-4FE6-8664-53BFB33084B3}" srcOrd="0" destOrd="0" presId="urn:microsoft.com/office/officeart/2005/8/layout/default"/>
    <dgm:cxn modelId="{6E209CAF-1592-41FB-87DA-89880B8FCBB1}" type="presOf" srcId="{2502AFA7-117C-4570-B54D-AFC0FC8640C1}" destId="{8DF02FA2-AAD9-4DDE-809F-D3D20435368F}" srcOrd="0" destOrd="0" presId="urn:microsoft.com/office/officeart/2005/8/layout/default"/>
    <dgm:cxn modelId="{41BE9244-2794-453E-BD11-10AEAE40FDBE}" type="presOf" srcId="{6DFC033B-2F3E-4863-A892-0241927E6D8E}" destId="{5220DCDB-064A-44A1-94DC-639BFE592505}" srcOrd="0" destOrd="0" presId="urn:microsoft.com/office/officeart/2005/8/layout/default"/>
    <dgm:cxn modelId="{36FB9D68-7D0C-4D77-B50E-5C66E0BF47F6}" type="presOf" srcId="{282BBE25-40F1-41B8-A6BA-8D56E54E7C0A}" destId="{1C52171A-1D1C-40B6-A272-EA405D810B0E}" srcOrd="0" destOrd="0" presId="urn:microsoft.com/office/officeart/2005/8/layout/default"/>
    <dgm:cxn modelId="{560742D1-5B81-4D1C-B3A3-816F8AB44C1F}" srcId="{8E798A06-841B-4E1D-B66A-A0A246431AA8}" destId="{2502AFA7-117C-4570-B54D-AFC0FC8640C1}" srcOrd="1" destOrd="0" parTransId="{26F3FD19-BA66-4E0F-A7CA-2C3AF41563EE}" sibTransId="{459E01EA-68AC-4DB4-82E2-EFA2F8704373}"/>
    <dgm:cxn modelId="{735EEC5C-142C-4F76-BAF3-735016AFD448}" type="presOf" srcId="{8E798A06-841B-4E1D-B66A-A0A246431AA8}" destId="{D3E107B7-2739-4C5B-A6CC-A529FE827170}" srcOrd="0" destOrd="0" presId="urn:microsoft.com/office/officeart/2005/8/layout/default"/>
    <dgm:cxn modelId="{D4D3E3D4-3A91-4C6F-849B-BB01FE05FC77}" srcId="{8E798A06-841B-4E1D-B66A-A0A246431AA8}" destId="{282BBE25-40F1-41B8-A6BA-8D56E54E7C0A}" srcOrd="3" destOrd="0" parTransId="{1C8A6D7A-058D-49F2-B7F1-049D41EC0AC5}" sibTransId="{2FE39FC2-1795-43AF-B1FD-33DBE443CE53}"/>
    <dgm:cxn modelId="{5104C640-4983-4137-87A3-5DC28E750F61}" srcId="{8E798A06-841B-4E1D-B66A-A0A246431AA8}" destId="{C74D68A9-21B6-452C-B4F4-597D601E0F89}" srcOrd="0" destOrd="0" parTransId="{41EC08D1-92FB-45F8-A47E-EFFD292E3F15}" sibTransId="{D7508008-2CA5-484C-AE6D-405CD717526E}"/>
    <dgm:cxn modelId="{330D4737-FD11-4760-89EF-5429E69E5618}" srcId="{8E798A06-841B-4E1D-B66A-A0A246431AA8}" destId="{62EFADCE-E81B-4371-9432-4653A6A1187E}" srcOrd="2" destOrd="0" parTransId="{755CB177-67B2-4544-9A40-67193F23A5CD}" sibTransId="{7D04FF18-5DC1-4CA9-9F66-8A6F9D6807C8}"/>
    <dgm:cxn modelId="{BAE0BF3B-8EAA-46BC-A687-D104B30D077D}" srcId="{8E798A06-841B-4E1D-B66A-A0A246431AA8}" destId="{958CC6C5-75A1-45BB-A938-EE05A7DF23BF}" srcOrd="6" destOrd="0" parTransId="{A1E77713-6EC0-4395-878C-DC8C30F2D6B4}" sibTransId="{2352BDA9-BE92-4047-803E-93E6FEBE86F7}"/>
    <dgm:cxn modelId="{093E6AC5-0538-41CB-8768-BBDA44EB0F4D}" srcId="{8E798A06-841B-4E1D-B66A-A0A246431AA8}" destId="{CC26DA1B-B694-4324-8A08-313CEC8F33DB}" srcOrd="5" destOrd="0" parTransId="{D2D1C4A0-2859-4C6B-8FD4-78584DB30375}" sibTransId="{B511191C-56CF-4D05-AD25-E7F96F1AECA7}"/>
    <dgm:cxn modelId="{E0A613A8-2F41-4708-9280-DFA495BCF75B}" srcId="{8E798A06-841B-4E1D-B66A-A0A246431AA8}" destId="{08B89AA8-8155-4C09-A4F0-E3EF2EAFEE74}" srcOrd="7" destOrd="0" parTransId="{FEFF3542-0839-4F9E-87FA-D03051130AD3}" sibTransId="{590A98C3-6DA1-426C-83EC-06E02D675D0A}"/>
    <dgm:cxn modelId="{358F7A02-DBFF-401C-9057-47B7666BBD75}" type="presOf" srcId="{08B89AA8-8155-4C09-A4F0-E3EF2EAFEE74}" destId="{743CACA0-C9D9-4988-AD2C-A7067378E1A0}" srcOrd="0" destOrd="0" presId="urn:microsoft.com/office/officeart/2005/8/layout/default"/>
    <dgm:cxn modelId="{0DB9C9E7-3044-4515-8EA0-5250F45D1F7E}" type="presParOf" srcId="{D3E107B7-2739-4C5B-A6CC-A529FE827170}" destId="{4E608787-EAC4-4F72-9FC3-D700DFF1E84C}" srcOrd="0" destOrd="0" presId="urn:microsoft.com/office/officeart/2005/8/layout/default"/>
    <dgm:cxn modelId="{B6B334FC-A7C6-4DBF-84F9-0F639D0C48E2}" type="presParOf" srcId="{D3E107B7-2739-4C5B-A6CC-A529FE827170}" destId="{D72D5DEE-1BC0-4CA3-8CC8-D455A8CC6926}" srcOrd="1" destOrd="0" presId="urn:microsoft.com/office/officeart/2005/8/layout/default"/>
    <dgm:cxn modelId="{B2797698-2EEF-4CFC-8263-3C6F09A56DED}" type="presParOf" srcId="{D3E107B7-2739-4C5B-A6CC-A529FE827170}" destId="{8DF02FA2-AAD9-4DDE-809F-D3D20435368F}" srcOrd="2" destOrd="0" presId="urn:microsoft.com/office/officeart/2005/8/layout/default"/>
    <dgm:cxn modelId="{9BEE7692-8AE5-4D66-A032-088FAFB669DE}" type="presParOf" srcId="{D3E107B7-2739-4C5B-A6CC-A529FE827170}" destId="{BBF447C1-6723-499D-AF32-D048EBFDC259}" srcOrd="3" destOrd="0" presId="urn:microsoft.com/office/officeart/2005/8/layout/default"/>
    <dgm:cxn modelId="{22958DC3-FCC2-42A5-A619-F2BEDD8A3C74}" type="presParOf" srcId="{D3E107B7-2739-4C5B-A6CC-A529FE827170}" destId="{3A4ACCF2-23E2-4B0E-B17D-5C8D1EDDBC98}" srcOrd="4" destOrd="0" presId="urn:microsoft.com/office/officeart/2005/8/layout/default"/>
    <dgm:cxn modelId="{9984F21A-B53C-4B10-B82C-116EA76C8373}" type="presParOf" srcId="{D3E107B7-2739-4C5B-A6CC-A529FE827170}" destId="{444DCBBF-79B6-4341-AD73-6BB82AF5D84E}" srcOrd="5" destOrd="0" presId="urn:microsoft.com/office/officeart/2005/8/layout/default"/>
    <dgm:cxn modelId="{5001D001-63FE-4ADF-B463-B4F120352708}" type="presParOf" srcId="{D3E107B7-2739-4C5B-A6CC-A529FE827170}" destId="{1C52171A-1D1C-40B6-A272-EA405D810B0E}" srcOrd="6" destOrd="0" presId="urn:microsoft.com/office/officeart/2005/8/layout/default"/>
    <dgm:cxn modelId="{C0E11361-1753-4E41-9295-5CB42907F569}" type="presParOf" srcId="{D3E107B7-2739-4C5B-A6CC-A529FE827170}" destId="{D14B055E-3D72-48EF-8E01-CB6500B76B58}" srcOrd="7" destOrd="0" presId="urn:microsoft.com/office/officeart/2005/8/layout/default"/>
    <dgm:cxn modelId="{6670AFE1-3DE3-443B-A42F-D74A04AF3B3B}" type="presParOf" srcId="{D3E107B7-2739-4C5B-A6CC-A529FE827170}" destId="{5220DCDB-064A-44A1-94DC-639BFE592505}" srcOrd="8" destOrd="0" presId="urn:microsoft.com/office/officeart/2005/8/layout/default"/>
    <dgm:cxn modelId="{D47A65A6-F062-4EF8-80E2-4B062795FE89}" type="presParOf" srcId="{D3E107B7-2739-4C5B-A6CC-A529FE827170}" destId="{2AF17576-D9E1-4C15-8B86-6743CB6AB735}" srcOrd="9" destOrd="0" presId="urn:microsoft.com/office/officeart/2005/8/layout/default"/>
    <dgm:cxn modelId="{D645A29D-22B1-4BBB-AE53-D9B1EF053259}" type="presParOf" srcId="{D3E107B7-2739-4C5B-A6CC-A529FE827170}" destId="{C15AC4E0-1E62-4FE6-8664-53BFB33084B3}" srcOrd="10" destOrd="0" presId="urn:microsoft.com/office/officeart/2005/8/layout/default"/>
    <dgm:cxn modelId="{AC49E8D4-A835-4C07-B0CC-4CF8E3D252D5}" type="presParOf" srcId="{D3E107B7-2739-4C5B-A6CC-A529FE827170}" destId="{7AFA4BB9-C34E-4235-B448-C812A75E5820}" srcOrd="11" destOrd="0" presId="urn:microsoft.com/office/officeart/2005/8/layout/default"/>
    <dgm:cxn modelId="{5ABFC110-22B5-46EF-94BA-DB8BA7C59A8B}" type="presParOf" srcId="{D3E107B7-2739-4C5B-A6CC-A529FE827170}" destId="{3622D19F-DB7B-4CF4-AF49-C87D382554D0}" srcOrd="12" destOrd="0" presId="urn:microsoft.com/office/officeart/2005/8/layout/default"/>
    <dgm:cxn modelId="{3811E365-8079-42FA-9051-6EF3F40449E4}" type="presParOf" srcId="{D3E107B7-2739-4C5B-A6CC-A529FE827170}" destId="{50FB5C3E-C60B-4002-9D58-761F0EFF9F7E}" srcOrd="13" destOrd="0" presId="urn:microsoft.com/office/officeart/2005/8/layout/default"/>
    <dgm:cxn modelId="{99D12C18-9C7E-46BC-A542-2EEDA6BC40B6}" type="presParOf" srcId="{D3E107B7-2739-4C5B-A6CC-A529FE827170}" destId="{743CACA0-C9D9-4988-AD2C-A7067378E1A0}"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7C6C9F0-89F0-4397-AA18-B44569C8A0A7}" type="datetimeFigureOut">
              <a:rPr lang="en-GB" smtClean="0"/>
              <a:t>10/07/2018</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E402A4FD-C1BF-4EF1-8A3E-631D55268D69}" type="slidenum">
              <a:rPr lang="en-GB" smtClean="0"/>
              <a:t>‹#›</a:t>
            </a:fld>
            <a:endParaRPr lang="en-GB" dirty="0"/>
          </a:p>
        </p:txBody>
      </p:sp>
    </p:spTree>
    <p:extLst>
      <p:ext uri="{BB962C8B-B14F-4D97-AF65-F5344CB8AC3E}">
        <p14:creationId xmlns:p14="http://schemas.microsoft.com/office/powerpoint/2010/main" val="562411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7FC2581-6461-41D4-8AE4-C302C230E2C0}" type="datetimeFigureOut">
              <a:rPr lang="en-GB" smtClean="0"/>
              <a:t>10/07/2018</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E7BE4842-841A-4F38-A371-CAC4E683FEA9}" type="slidenum">
              <a:rPr lang="en-GB" smtClean="0"/>
              <a:t>‹#›</a:t>
            </a:fld>
            <a:endParaRPr lang="en-GB" dirty="0"/>
          </a:p>
        </p:txBody>
      </p:sp>
    </p:spTree>
    <p:extLst>
      <p:ext uri="{BB962C8B-B14F-4D97-AF65-F5344CB8AC3E}">
        <p14:creationId xmlns:p14="http://schemas.microsoft.com/office/powerpoint/2010/main" val="3719896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75EFB0-6C3B-406B-8C31-45B6DD89BD70}"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3616069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E4842-841A-4F38-A371-CAC4E683FEA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109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BE4842-841A-4F38-A371-CAC4E683FEA9}" type="slidenum">
              <a:rPr lang="en-GB" smtClean="0">
                <a:solidFill>
                  <a:prstClr val="black"/>
                </a:solidFill>
              </a:rPr>
              <a:pPr/>
              <a:t>43</a:t>
            </a:fld>
            <a:endParaRPr lang="en-GB" dirty="0">
              <a:solidFill>
                <a:prstClr val="black"/>
              </a:solidFill>
            </a:endParaRPr>
          </a:p>
        </p:txBody>
      </p:sp>
    </p:spTree>
    <p:extLst>
      <p:ext uri="{BB962C8B-B14F-4D97-AF65-F5344CB8AC3E}">
        <p14:creationId xmlns:p14="http://schemas.microsoft.com/office/powerpoint/2010/main" val="3899296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BE4842-841A-4F38-A371-CAC4E683FEA9}" type="slidenum">
              <a:rPr lang="en-GB" smtClean="0">
                <a:solidFill>
                  <a:prstClr val="black"/>
                </a:solidFill>
              </a:rPr>
              <a:pPr/>
              <a:t>44</a:t>
            </a:fld>
            <a:endParaRPr lang="en-GB" dirty="0">
              <a:solidFill>
                <a:prstClr val="black"/>
              </a:solidFill>
            </a:endParaRPr>
          </a:p>
        </p:txBody>
      </p:sp>
    </p:spTree>
    <p:extLst>
      <p:ext uri="{BB962C8B-B14F-4D97-AF65-F5344CB8AC3E}">
        <p14:creationId xmlns:p14="http://schemas.microsoft.com/office/powerpoint/2010/main" val="3899296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BE4842-841A-4F38-A371-CAC4E683FEA9}" type="slidenum">
              <a:rPr lang="en-GB" smtClean="0">
                <a:solidFill>
                  <a:prstClr val="black"/>
                </a:solidFill>
              </a:rPr>
              <a:pPr/>
              <a:t>46</a:t>
            </a:fld>
            <a:endParaRPr lang="en-GB" dirty="0">
              <a:solidFill>
                <a:prstClr val="black"/>
              </a:solidFill>
            </a:endParaRPr>
          </a:p>
        </p:txBody>
      </p:sp>
    </p:spTree>
    <p:extLst>
      <p:ext uri="{BB962C8B-B14F-4D97-AF65-F5344CB8AC3E}">
        <p14:creationId xmlns:p14="http://schemas.microsoft.com/office/powerpoint/2010/main" val="598604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BE4842-841A-4F38-A371-CAC4E683FEA9}" type="slidenum">
              <a:rPr lang="en-GB" smtClean="0">
                <a:solidFill>
                  <a:prstClr val="black"/>
                </a:solidFill>
              </a:rPr>
              <a:pPr/>
              <a:t>55</a:t>
            </a:fld>
            <a:endParaRPr lang="en-GB" dirty="0">
              <a:solidFill>
                <a:prstClr val="black"/>
              </a:solidFill>
            </a:endParaRPr>
          </a:p>
        </p:txBody>
      </p:sp>
    </p:spTree>
    <p:extLst>
      <p:ext uri="{BB962C8B-B14F-4D97-AF65-F5344CB8AC3E}">
        <p14:creationId xmlns:p14="http://schemas.microsoft.com/office/powerpoint/2010/main" val="3899296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BE4842-841A-4F38-A371-CAC4E683FEA9}" type="slidenum">
              <a:rPr lang="en-GB" smtClean="0">
                <a:solidFill>
                  <a:prstClr val="black"/>
                </a:solidFill>
              </a:rPr>
              <a:pPr/>
              <a:t>56</a:t>
            </a:fld>
            <a:endParaRPr lang="en-GB" dirty="0">
              <a:solidFill>
                <a:prstClr val="black"/>
              </a:solidFill>
            </a:endParaRPr>
          </a:p>
        </p:txBody>
      </p:sp>
    </p:spTree>
    <p:extLst>
      <p:ext uri="{BB962C8B-B14F-4D97-AF65-F5344CB8AC3E}">
        <p14:creationId xmlns:p14="http://schemas.microsoft.com/office/powerpoint/2010/main" val="598604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BE4842-841A-4F38-A371-CAC4E683FEA9}" type="slidenum">
              <a:rPr lang="en-GB" smtClean="0"/>
              <a:t>57</a:t>
            </a:fld>
            <a:endParaRPr lang="en-GB" dirty="0"/>
          </a:p>
        </p:txBody>
      </p:sp>
    </p:spTree>
    <p:extLst>
      <p:ext uri="{BB962C8B-B14F-4D97-AF65-F5344CB8AC3E}">
        <p14:creationId xmlns:p14="http://schemas.microsoft.com/office/powerpoint/2010/main" val="742774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BE4842-841A-4F38-A371-CAC4E683FEA9}" type="slidenum">
              <a:rPr lang="en-GB" smtClean="0"/>
              <a:t>59</a:t>
            </a:fld>
            <a:endParaRPr lang="en-GB" dirty="0"/>
          </a:p>
        </p:txBody>
      </p:sp>
    </p:spTree>
    <p:extLst>
      <p:ext uri="{BB962C8B-B14F-4D97-AF65-F5344CB8AC3E}">
        <p14:creationId xmlns:p14="http://schemas.microsoft.com/office/powerpoint/2010/main" val="742774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BE4842-841A-4F38-A371-CAC4E683FEA9}" type="slidenum">
              <a:rPr lang="en-GB" smtClean="0"/>
              <a:t>60</a:t>
            </a:fld>
            <a:endParaRPr lang="en-GB" dirty="0"/>
          </a:p>
        </p:txBody>
      </p:sp>
    </p:spTree>
    <p:extLst>
      <p:ext uri="{BB962C8B-B14F-4D97-AF65-F5344CB8AC3E}">
        <p14:creationId xmlns:p14="http://schemas.microsoft.com/office/powerpoint/2010/main" val="742774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BE4842-841A-4F38-A371-CAC4E683FEA9}" type="slidenum">
              <a:rPr lang="en-GB" smtClean="0"/>
              <a:t>62</a:t>
            </a:fld>
            <a:endParaRPr lang="en-GB" dirty="0"/>
          </a:p>
        </p:txBody>
      </p:sp>
    </p:spTree>
    <p:extLst>
      <p:ext uri="{BB962C8B-B14F-4D97-AF65-F5344CB8AC3E}">
        <p14:creationId xmlns:p14="http://schemas.microsoft.com/office/powerpoint/2010/main" val="742774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BE4842-841A-4F38-A371-CAC4E683FEA9}"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598604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BE4842-841A-4F38-A371-CAC4E683FEA9}" type="slidenum">
              <a:rPr lang="en-GB" smtClean="0"/>
              <a:t>63</a:t>
            </a:fld>
            <a:endParaRPr lang="en-GB" dirty="0"/>
          </a:p>
        </p:txBody>
      </p:sp>
    </p:spTree>
    <p:extLst>
      <p:ext uri="{BB962C8B-B14F-4D97-AF65-F5344CB8AC3E}">
        <p14:creationId xmlns:p14="http://schemas.microsoft.com/office/powerpoint/2010/main" val="742774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BE4842-841A-4F38-A371-CAC4E683FEA9}" type="slidenum">
              <a:rPr lang="en-GB" smtClean="0"/>
              <a:t>64</a:t>
            </a:fld>
            <a:endParaRPr lang="en-GB" dirty="0"/>
          </a:p>
        </p:txBody>
      </p:sp>
    </p:spTree>
    <p:extLst>
      <p:ext uri="{BB962C8B-B14F-4D97-AF65-F5344CB8AC3E}">
        <p14:creationId xmlns:p14="http://schemas.microsoft.com/office/powerpoint/2010/main" val="742774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BE4842-841A-4F38-A371-CAC4E683FEA9}" type="slidenum">
              <a:rPr lang="en-GB" smtClean="0">
                <a:solidFill>
                  <a:prstClr val="black"/>
                </a:solidFill>
              </a:rPr>
              <a:pPr/>
              <a:t>65</a:t>
            </a:fld>
            <a:endParaRPr lang="en-GB" dirty="0">
              <a:solidFill>
                <a:prstClr val="black"/>
              </a:solidFill>
            </a:endParaRPr>
          </a:p>
        </p:txBody>
      </p:sp>
    </p:spTree>
    <p:extLst>
      <p:ext uri="{BB962C8B-B14F-4D97-AF65-F5344CB8AC3E}">
        <p14:creationId xmlns:p14="http://schemas.microsoft.com/office/powerpoint/2010/main" val="598604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BE4842-841A-4F38-A371-CAC4E683FEA9}"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3899296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BE4842-841A-4F38-A371-CAC4E683FEA9}"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3899296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BE4842-841A-4F38-A371-CAC4E683FEA9}"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598604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BE4842-841A-4F38-A371-CAC4E683FEA9}"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598604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BE4842-841A-4F38-A371-CAC4E683FEA9}" type="slidenum">
              <a:rPr lang="en-GB" smtClean="0">
                <a:solidFill>
                  <a:prstClr val="black"/>
                </a:solidFill>
              </a:rPr>
              <a:pPr/>
              <a:t>28</a:t>
            </a:fld>
            <a:endParaRPr lang="en-GB" dirty="0">
              <a:solidFill>
                <a:prstClr val="black"/>
              </a:solidFill>
            </a:endParaRPr>
          </a:p>
        </p:txBody>
      </p:sp>
    </p:spTree>
    <p:extLst>
      <p:ext uri="{BB962C8B-B14F-4D97-AF65-F5344CB8AC3E}">
        <p14:creationId xmlns:p14="http://schemas.microsoft.com/office/powerpoint/2010/main" val="3899296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BE4842-841A-4F38-A371-CAC4E683FEA9}" type="slidenum">
              <a:rPr lang="en-GB" smtClean="0">
                <a:solidFill>
                  <a:prstClr val="black"/>
                </a:solidFill>
              </a:rPr>
              <a:pPr/>
              <a:t>33</a:t>
            </a:fld>
            <a:endParaRPr lang="en-GB" dirty="0">
              <a:solidFill>
                <a:prstClr val="black"/>
              </a:solidFill>
            </a:endParaRPr>
          </a:p>
        </p:txBody>
      </p:sp>
    </p:spTree>
    <p:extLst>
      <p:ext uri="{BB962C8B-B14F-4D97-AF65-F5344CB8AC3E}">
        <p14:creationId xmlns:p14="http://schemas.microsoft.com/office/powerpoint/2010/main" val="598604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BE4842-841A-4F38-A371-CAC4E683FEA9}" type="slidenum">
              <a:rPr lang="en-GB" smtClean="0">
                <a:solidFill>
                  <a:prstClr val="black"/>
                </a:solidFill>
              </a:rPr>
              <a:pPr/>
              <a:t>35</a:t>
            </a:fld>
            <a:endParaRPr lang="en-GB" dirty="0">
              <a:solidFill>
                <a:prstClr val="black"/>
              </a:solidFill>
            </a:endParaRPr>
          </a:p>
        </p:txBody>
      </p:sp>
    </p:spTree>
    <p:extLst>
      <p:ext uri="{BB962C8B-B14F-4D97-AF65-F5344CB8AC3E}">
        <p14:creationId xmlns:p14="http://schemas.microsoft.com/office/powerpoint/2010/main" val="598604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6" name="Picture 5" descr="DJS_coloured-backgrounds_White-top.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56492"/>
          </a:xfrm>
          <a:prstGeom prst="rect">
            <a:avLst/>
          </a:prstGeom>
        </p:spPr>
      </p:pic>
      <p:sp>
        <p:nvSpPr>
          <p:cNvPr id="4"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9" name="Title Placeholder 1"/>
          <p:cNvSpPr>
            <a:spLocks noGrp="1"/>
          </p:cNvSpPr>
          <p:nvPr>
            <p:ph type="title"/>
          </p:nvPr>
        </p:nvSpPr>
        <p:spPr>
          <a:xfrm>
            <a:off x="323528" y="556667"/>
            <a:ext cx="7510611" cy="542854"/>
          </a:xfrm>
          <a:prstGeom prst="rect">
            <a:avLst/>
          </a:prstGeom>
        </p:spPr>
        <p:txBody>
          <a:bodyPr vert="horz" lIns="91440" tIns="45720" rIns="91440" bIns="45720" rtlCol="0" anchor="t">
            <a:normAutofit/>
          </a:bodyPr>
          <a:lstStyle/>
          <a:p>
            <a:r>
              <a:rPr lang="en-GB"/>
              <a:t>Click to edit Master title style</a:t>
            </a:r>
            <a:endParaRPr lang="en-GB" dirty="0"/>
          </a:p>
        </p:txBody>
      </p:sp>
      <p:sp>
        <p:nvSpPr>
          <p:cNvPr id="13" name="Content Placeholder 12"/>
          <p:cNvSpPr>
            <a:spLocks noGrp="1"/>
          </p:cNvSpPr>
          <p:nvPr>
            <p:ph sz="quarter" idx="10"/>
          </p:nvPr>
        </p:nvSpPr>
        <p:spPr>
          <a:xfrm>
            <a:off x="323528" y="1196752"/>
            <a:ext cx="8424936" cy="504056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284553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lternative layout 3">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4" name="Content Placeholder 2"/>
          <p:cNvSpPr>
            <a:spLocks noGrp="1"/>
          </p:cNvSpPr>
          <p:nvPr>
            <p:ph idx="1"/>
          </p:nvPr>
        </p:nvSpPr>
        <p:spPr>
          <a:xfrm>
            <a:off x="4644008"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2"/>
          <p:cNvSpPr>
            <a:spLocks noGrp="1"/>
          </p:cNvSpPr>
          <p:nvPr>
            <p:ph idx="13"/>
          </p:nvPr>
        </p:nvSpPr>
        <p:spPr>
          <a:xfrm>
            <a:off x="323528"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4"/>
          </p:nvPr>
        </p:nvSpPr>
        <p:spPr>
          <a:xfrm>
            <a:off x="323528"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6052987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Alternative layout 6">
    <p:spTree>
      <p:nvGrpSpPr>
        <p:cNvPr id="1" name=""/>
        <p:cNvGrpSpPr/>
        <p:nvPr/>
      </p:nvGrpSpPr>
      <p:grpSpPr>
        <a:xfrm>
          <a:off x="0" y="0"/>
          <a:ext cx="0" cy="0"/>
          <a:chOff x="0" y="0"/>
          <a:chExt cx="0" cy="0"/>
        </a:xfrm>
      </p:grpSpPr>
      <p:sp>
        <p:nvSpPr>
          <p:cNvPr id="27" name="Title 1"/>
          <p:cNvSpPr>
            <a:spLocks noGrp="1"/>
          </p:cNvSpPr>
          <p:nvPr>
            <p:ph type="title" hasCustomPrompt="1"/>
          </p:nvPr>
        </p:nvSpPr>
        <p:spPr>
          <a:xfrm>
            <a:off x="3923928" y="548680"/>
            <a:ext cx="5040560" cy="1368152"/>
          </a:xfrm>
          <a:prstGeom prst="rect">
            <a:avLst/>
          </a:prstGeom>
        </p:spPr>
        <p:txBody>
          <a:bodyPr anchor="t">
            <a:normAutofit/>
          </a:bodyPr>
          <a:lstStyle>
            <a:lvl1pPr>
              <a:defRPr sz="3200" b="0">
                <a:solidFill>
                  <a:srgbClr val="6D6E71"/>
                </a:solidFill>
              </a:defRPr>
            </a:lvl1pPr>
          </a:lstStyle>
          <a:p>
            <a:r>
              <a:rPr lang="en-US" dirty="0"/>
              <a:t>Click to edit title</a:t>
            </a:r>
            <a:endParaRPr lang="en-GB" dirty="0"/>
          </a:p>
        </p:txBody>
      </p:sp>
      <p:sp>
        <p:nvSpPr>
          <p:cNvPr id="40" name="Text Placeholder 37"/>
          <p:cNvSpPr>
            <a:spLocks noGrp="1"/>
          </p:cNvSpPr>
          <p:nvPr>
            <p:ph type="body" sz="quarter" idx="14" hasCustomPrompt="1"/>
          </p:nvPr>
        </p:nvSpPr>
        <p:spPr>
          <a:xfrm>
            <a:off x="309563" y="549275"/>
            <a:ext cx="3627437" cy="941388"/>
          </a:xfrm>
        </p:spPr>
        <p:txBody>
          <a:bodyPr anchor="ctr">
            <a:normAutofit/>
          </a:bodyPr>
          <a:lstStyle>
            <a:lvl1pPr marL="0" indent="0">
              <a:spcBef>
                <a:spcPts val="0"/>
              </a:spcBef>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1628775"/>
            <a:ext cx="3241675"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15"/>
          <p:cNvSpPr>
            <a:spLocks noGrp="1"/>
          </p:cNvSpPr>
          <p:nvPr>
            <p:ph sz="quarter" idx="15"/>
          </p:nvPr>
        </p:nvSpPr>
        <p:spPr>
          <a:xfrm>
            <a:off x="3923928" y="2060848"/>
            <a:ext cx="5040560"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10035402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Alternative Layout 7">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28800"/>
            <a:ext cx="2772000" cy="489654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2952328" cy="864096"/>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5" name="Content Placeholder 2"/>
          <p:cNvSpPr>
            <a:spLocks noGrp="1"/>
          </p:cNvSpPr>
          <p:nvPr>
            <p:ph idx="10"/>
          </p:nvPr>
        </p:nvSpPr>
        <p:spPr>
          <a:xfrm>
            <a:off x="3311860"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1"/>
          </p:nvPr>
        </p:nvSpPr>
        <p:spPr>
          <a:xfrm>
            <a:off x="6300192"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471490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ext Placeholder 37"/>
          <p:cNvSpPr>
            <a:spLocks noGrp="1"/>
          </p:cNvSpPr>
          <p:nvPr>
            <p:ph type="body" sz="quarter" idx="14" hasCustomPrompt="1"/>
          </p:nvPr>
        </p:nvSpPr>
        <p:spPr>
          <a:xfrm>
            <a:off x="309563" y="549275"/>
            <a:ext cx="7934845" cy="941388"/>
          </a:xfrm>
        </p:spPr>
        <p:txBody>
          <a:bodyPr anchor="ctr">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9"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300644257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24352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Section Header Page">
    <p:spTree>
      <p:nvGrpSpPr>
        <p:cNvPr id="1" name=""/>
        <p:cNvGrpSpPr/>
        <p:nvPr/>
      </p:nvGrpSpPr>
      <p:grpSpPr>
        <a:xfrm>
          <a:off x="0" y="0"/>
          <a:ext cx="0" cy="0"/>
          <a:chOff x="0" y="0"/>
          <a:chExt cx="0" cy="0"/>
        </a:xfrm>
      </p:grpSpPr>
      <p:sp>
        <p:nvSpPr>
          <p:cNvPr id="4" name="Rectangle 3"/>
          <p:cNvSpPr/>
          <p:nvPr/>
        </p:nvSpPr>
        <p:spPr>
          <a:xfrm>
            <a:off x="0" y="1"/>
            <a:ext cx="4248472" cy="6857999"/>
          </a:xfrm>
          <a:prstGeom prst="rect">
            <a:avLst/>
          </a:prstGeom>
          <a:solidFill>
            <a:srgbClr val="126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5" name="Straight Connector 4"/>
          <p:cNvCxnSpPr/>
          <p:nvPr/>
        </p:nvCxnSpPr>
        <p:spPr>
          <a:xfrm>
            <a:off x="408923" y="3072595"/>
            <a:ext cx="2650909"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6298" y="2996952"/>
            <a:ext cx="499598" cy="151287"/>
          </a:xfrm>
          <a:prstGeom prst="rect">
            <a:avLst/>
          </a:prstGeom>
        </p:spPr>
      </p:pic>
      <p:sp>
        <p:nvSpPr>
          <p:cNvPr id="8" name="Picture Placeholder 7"/>
          <p:cNvSpPr>
            <a:spLocks noGrp="1"/>
          </p:cNvSpPr>
          <p:nvPr>
            <p:ph type="pic" sz="quarter" idx="10"/>
          </p:nvPr>
        </p:nvSpPr>
        <p:spPr>
          <a:xfrm>
            <a:off x="4248150" y="0"/>
            <a:ext cx="4895850" cy="6858000"/>
          </a:xfrm>
        </p:spPr>
        <p:txBody>
          <a:bodyPr/>
          <a:lstStyle>
            <a:lvl1pPr marL="0" indent="0">
              <a:buNone/>
              <a:defRPr/>
            </a:lvl1pPr>
          </a:lstStyle>
          <a:p>
            <a:r>
              <a:rPr lang="en-US" dirty="0"/>
              <a:t>Click icon to add picture</a:t>
            </a:r>
            <a:endParaRPr lang="en-GB" dirty="0"/>
          </a:p>
        </p:txBody>
      </p:sp>
      <p:sp>
        <p:nvSpPr>
          <p:cNvPr id="11" name="Text Placeholder 10"/>
          <p:cNvSpPr>
            <a:spLocks noGrp="1"/>
          </p:cNvSpPr>
          <p:nvPr>
            <p:ph type="body" sz="quarter" idx="11"/>
          </p:nvPr>
        </p:nvSpPr>
        <p:spPr>
          <a:xfrm>
            <a:off x="408923" y="1916113"/>
            <a:ext cx="3226974" cy="3241675"/>
          </a:xfrm>
        </p:spPr>
        <p:txBody>
          <a:bodyPr/>
          <a:lstStyle>
            <a:lvl1pPr marL="0" indent="0">
              <a:buNone/>
              <a:defRPr sz="2000" b="1">
                <a:solidFill>
                  <a:schemeClr val="bg1"/>
                </a:solidFill>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264694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Title 1"/>
          <p:cNvSpPr>
            <a:spLocks noGrp="1"/>
          </p:cNvSpPr>
          <p:nvPr>
            <p:ph type="title"/>
          </p:nvPr>
        </p:nvSpPr>
        <p:spPr>
          <a:xfrm>
            <a:off x="230832" y="116632"/>
            <a:ext cx="8085584" cy="776875"/>
          </a:xfrm>
        </p:spPr>
        <p:txBody>
          <a:bodyPr>
            <a:normAutofit/>
          </a:bodyPr>
          <a:lstStyle>
            <a:lvl1pPr>
              <a:defRPr lang="en-US" sz="1600" b="0" i="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GB" dirty="0"/>
          </a:p>
        </p:txBody>
      </p:sp>
      <p:sp>
        <p:nvSpPr>
          <p:cNvPr id="4"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7864689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7907819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t>‹#›</a:t>
            </a:fld>
            <a:endParaRPr lang="en-GB" dirty="0"/>
          </a:p>
        </p:txBody>
      </p:sp>
      <p:sp>
        <p:nvSpPr>
          <p:cNvPr id="9" name="Content Placeholder 2"/>
          <p:cNvSpPr>
            <a:spLocks noGrp="1"/>
          </p:cNvSpPr>
          <p:nvPr>
            <p:ph idx="1"/>
          </p:nvPr>
        </p:nvSpPr>
        <p:spPr>
          <a:xfrm>
            <a:off x="323528"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2"/>
          <p:cNvSpPr>
            <a:spLocks noGrp="1"/>
          </p:cNvSpPr>
          <p:nvPr>
            <p:ph idx="13"/>
          </p:nvPr>
        </p:nvSpPr>
        <p:spPr>
          <a:xfrm>
            <a:off x="4788024"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7758050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Alternative Layou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t>‹#›</a:t>
            </a:fld>
            <a:endParaRPr lang="en-GB" dirty="0"/>
          </a:p>
        </p:txBody>
      </p:sp>
      <p:sp>
        <p:nvSpPr>
          <p:cNvPr id="6" name="Content Placeholder 2"/>
          <p:cNvSpPr>
            <a:spLocks noGrp="1"/>
          </p:cNvSpPr>
          <p:nvPr>
            <p:ph idx="1"/>
          </p:nvPr>
        </p:nvSpPr>
        <p:spPr>
          <a:xfrm>
            <a:off x="457200"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3"/>
          </p:nvPr>
        </p:nvSpPr>
        <p:spPr>
          <a:xfrm>
            <a:off x="4788024"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idx="14"/>
          </p:nvPr>
        </p:nvSpPr>
        <p:spPr>
          <a:xfrm>
            <a:off x="4788024"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81823370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Alternative layout 2">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t>‹#›</a:t>
            </a:fld>
            <a:endParaRPr lang="en-GB" dirty="0"/>
          </a:p>
        </p:txBody>
      </p:sp>
      <p:sp>
        <p:nvSpPr>
          <p:cNvPr id="10" name="Content Placeholder 2"/>
          <p:cNvSpPr>
            <a:spLocks noGrp="1"/>
          </p:cNvSpPr>
          <p:nvPr>
            <p:ph idx="13"/>
          </p:nvPr>
        </p:nvSpPr>
        <p:spPr>
          <a:xfrm>
            <a:off x="323528" y="1556792"/>
            <a:ext cx="8352928"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11" name="Content Placeholder 2"/>
          <p:cNvSpPr>
            <a:spLocks noGrp="1"/>
          </p:cNvSpPr>
          <p:nvPr>
            <p:ph idx="1"/>
          </p:nvPr>
        </p:nvSpPr>
        <p:spPr>
          <a:xfrm>
            <a:off x="323528" y="2420888"/>
            <a:ext cx="8352928" cy="4032448"/>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91776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lternative layout 4">
    <p:spTree>
      <p:nvGrpSpPr>
        <p:cNvPr id="1" name=""/>
        <p:cNvGrpSpPr/>
        <p:nvPr/>
      </p:nvGrpSpPr>
      <p:grpSpPr>
        <a:xfrm>
          <a:off x="0" y="0"/>
          <a:ext cx="0" cy="0"/>
          <a:chOff x="0" y="0"/>
          <a:chExt cx="0" cy="0"/>
        </a:xfrm>
      </p:grpSpPr>
      <p:sp>
        <p:nvSpPr>
          <p:cNvPr id="2" name="Content Placeholder 2"/>
          <p:cNvSpPr>
            <a:spLocks noGrp="1"/>
          </p:cNvSpPr>
          <p:nvPr>
            <p:ph idx="13"/>
          </p:nvPr>
        </p:nvSpPr>
        <p:spPr>
          <a:xfrm>
            <a:off x="430306" y="5733256"/>
            <a:ext cx="8246150"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3" name="Content Placeholder 2"/>
          <p:cNvSpPr>
            <a:spLocks noGrp="1"/>
          </p:cNvSpPr>
          <p:nvPr>
            <p:ph idx="1"/>
          </p:nvPr>
        </p:nvSpPr>
        <p:spPr>
          <a:xfrm>
            <a:off x="446856" y="1556792"/>
            <a:ext cx="8229600" cy="3960440"/>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4"/>
          <p:cNvSpPr>
            <a:spLocks noGrp="1"/>
          </p:cNvSpPr>
          <p:nvPr>
            <p:ph type="sldNum" sz="quarter" idx="12"/>
          </p:nvPr>
        </p:nvSpPr>
        <p:spPr>
          <a:xfrm>
            <a:off x="-27693" y="6594811"/>
            <a:ext cx="1043608" cy="246221"/>
          </a:xfrm>
          <a:prstGeom prst="rect">
            <a:avLst/>
          </a:prstGeom>
        </p:spPr>
        <p:txBody>
          <a:bodyPr/>
          <a:lstStyle/>
          <a:p>
            <a:fld id="{A4C18273-3B06-4AC5-BD96-A00D2AA2E2E6}" type="slidenum">
              <a:rPr lang="en-GB" smtClean="0"/>
              <a:pPr/>
              <a:t>‹#›</a:t>
            </a:fld>
            <a:endParaRPr lang="en-GB" dirty="0"/>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73546424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Alternative layout 3">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t>‹#›</a:t>
            </a:fld>
            <a:endParaRPr lang="en-GB" dirty="0"/>
          </a:p>
        </p:txBody>
      </p:sp>
      <p:sp>
        <p:nvSpPr>
          <p:cNvPr id="4" name="Content Placeholder 2"/>
          <p:cNvSpPr>
            <a:spLocks noGrp="1"/>
          </p:cNvSpPr>
          <p:nvPr>
            <p:ph idx="1"/>
          </p:nvPr>
        </p:nvSpPr>
        <p:spPr>
          <a:xfrm>
            <a:off x="4644008"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2"/>
          <p:cNvSpPr>
            <a:spLocks noGrp="1"/>
          </p:cNvSpPr>
          <p:nvPr>
            <p:ph idx="13"/>
          </p:nvPr>
        </p:nvSpPr>
        <p:spPr>
          <a:xfrm>
            <a:off x="323528"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4"/>
          </p:nvPr>
        </p:nvSpPr>
        <p:spPr>
          <a:xfrm>
            <a:off x="323528"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14517856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Alternative layout 4">
    <p:spTree>
      <p:nvGrpSpPr>
        <p:cNvPr id="1" name=""/>
        <p:cNvGrpSpPr/>
        <p:nvPr/>
      </p:nvGrpSpPr>
      <p:grpSpPr>
        <a:xfrm>
          <a:off x="0" y="0"/>
          <a:ext cx="0" cy="0"/>
          <a:chOff x="0" y="0"/>
          <a:chExt cx="0" cy="0"/>
        </a:xfrm>
      </p:grpSpPr>
      <p:sp>
        <p:nvSpPr>
          <p:cNvPr id="2" name="Content Placeholder 2"/>
          <p:cNvSpPr>
            <a:spLocks noGrp="1"/>
          </p:cNvSpPr>
          <p:nvPr>
            <p:ph idx="13"/>
          </p:nvPr>
        </p:nvSpPr>
        <p:spPr>
          <a:xfrm>
            <a:off x="430306" y="5733256"/>
            <a:ext cx="8246150"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3" name="Content Placeholder 2"/>
          <p:cNvSpPr>
            <a:spLocks noGrp="1"/>
          </p:cNvSpPr>
          <p:nvPr>
            <p:ph idx="1"/>
          </p:nvPr>
        </p:nvSpPr>
        <p:spPr>
          <a:xfrm>
            <a:off x="446856" y="1556792"/>
            <a:ext cx="8229600" cy="3960440"/>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4"/>
          <p:cNvSpPr>
            <a:spLocks noGrp="1"/>
          </p:cNvSpPr>
          <p:nvPr>
            <p:ph type="sldNum" sz="quarter" idx="12"/>
          </p:nvPr>
        </p:nvSpPr>
        <p:spPr>
          <a:xfrm>
            <a:off x="-27693" y="6594811"/>
            <a:ext cx="1043608" cy="246221"/>
          </a:xfrm>
          <a:prstGeom prst="rect">
            <a:avLst/>
          </a:prstGeom>
        </p:spPr>
        <p:txBody>
          <a:bodyPr/>
          <a:lstStyle/>
          <a:p>
            <a:fld id="{A4C18273-3B06-4AC5-BD96-A00D2AA2E2E6}" type="slidenum">
              <a:rPr lang="en-GB" smtClean="0"/>
              <a:t>‹#›</a:t>
            </a:fld>
            <a:endParaRPr lang="en-GB" dirty="0"/>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00761275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5">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2924944"/>
            <a:ext cx="8654925"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ext Placeholder 2"/>
          <p:cNvSpPr>
            <a:spLocks noGrp="1"/>
          </p:cNvSpPr>
          <p:nvPr>
            <p:ph type="body" sz="quarter" idx="15"/>
          </p:nvPr>
        </p:nvSpPr>
        <p:spPr>
          <a:xfrm>
            <a:off x="3025775" y="692150"/>
            <a:ext cx="6027738" cy="1931988"/>
          </a:xfrm>
        </p:spPr>
        <p:txBody>
          <a:bodyPr anchor="ct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vl5pPr algn="just">
              <a:lnSpc>
                <a:spcPct val="12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cxnSp>
        <p:nvCxnSpPr>
          <p:cNvPr id="8" name="Straight Connector 7"/>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719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8">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59832" y="2924944"/>
            <a:ext cx="5904656"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
        <p:nvSpPr>
          <p:cNvPr id="9" name="Text Placeholder 2"/>
          <p:cNvSpPr>
            <a:spLocks noGrp="1"/>
          </p:cNvSpPr>
          <p:nvPr>
            <p:ph type="body" sz="quarter" idx="15"/>
          </p:nvPr>
        </p:nvSpPr>
        <p:spPr>
          <a:xfrm>
            <a:off x="3025775" y="692150"/>
            <a:ext cx="6027738" cy="1931988"/>
          </a:xfrm>
        </p:spPr>
        <p:txBody>
          <a:bodyPr anchor="ctr">
            <a:noAutofit/>
          </a:bodyPr>
          <a:lstStyle>
            <a:lvl1pPr marL="0" indent="0">
              <a:lnSpc>
                <a:spcPct val="100000"/>
              </a:lnSpc>
              <a:spcBef>
                <a:spcPts val="0"/>
              </a:spcBef>
              <a:spcAft>
                <a:spcPts val="0"/>
              </a:spcAft>
              <a:buNone/>
              <a:defRPr sz="3200">
                <a:solidFill>
                  <a:srgbClr val="6D6E71"/>
                </a:solidFill>
              </a:defRPr>
            </a:lvl1pPr>
            <a:lvl2pPr marL="457200" indent="0">
              <a:lnSpc>
                <a:spcPct val="120000"/>
              </a:lnSpc>
              <a:spcBef>
                <a:spcPts val="0"/>
              </a:spcBef>
              <a:spcAft>
                <a:spcPts val="600"/>
              </a:spcAft>
              <a:buNone/>
              <a:defRPr sz="2400">
                <a:solidFill>
                  <a:srgbClr val="FF0090"/>
                </a:solidFill>
              </a:defRPr>
            </a:lvl2pPr>
            <a:lvl3pPr marL="914400" indent="0">
              <a:lnSpc>
                <a:spcPct val="120000"/>
              </a:lnSpc>
              <a:spcBef>
                <a:spcPts val="0"/>
              </a:spcBef>
              <a:spcAft>
                <a:spcPts val="600"/>
              </a:spcAft>
              <a:buNone/>
              <a:defRPr sz="2400">
                <a:solidFill>
                  <a:srgbClr val="FF0090"/>
                </a:solidFill>
              </a:defRPr>
            </a:lvl3pPr>
            <a:lvl4pPr marL="1371600" indent="0">
              <a:lnSpc>
                <a:spcPct val="120000"/>
              </a:lnSpc>
              <a:spcBef>
                <a:spcPts val="0"/>
              </a:spcBef>
              <a:spcAft>
                <a:spcPts val="600"/>
              </a:spcAft>
              <a:buNone/>
              <a:defRPr sz="2400">
                <a:solidFill>
                  <a:srgbClr val="FF0090"/>
                </a:solidFill>
              </a:defRPr>
            </a:lvl4pPr>
            <a:lvl5pPr marL="1828800" indent="0">
              <a:lnSpc>
                <a:spcPct val="120000"/>
              </a:lnSpc>
              <a:spcBef>
                <a:spcPts val="0"/>
              </a:spcBef>
              <a:spcAft>
                <a:spcPts val="600"/>
              </a:spcAft>
              <a:buNone/>
              <a:defRPr sz="2400">
                <a:solidFill>
                  <a:srgbClr val="FF0090"/>
                </a:solidFill>
              </a:defRPr>
            </a:lvl5pPr>
          </a:lstStyle>
          <a:p>
            <a:pPr lvl="0"/>
            <a:r>
              <a:rPr lang="en-US"/>
              <a:t>Click to edit Master text styles</a:t>
            </a:r>
          </a:p>
        </p:txBody>
      </p:sp>
      <p:sp>
        <p:nvSpPr>
          <p:cNvPr id="4" name="Picture Placeholder 3"/>
          <p:cNvSpPr>
            <a:spLocks noGrp="1"/>
          </p:cNvSpPr>
          <p:nvPr>
            <p:ph type="pic" sz="quarter" idx="16"/>
          </p:nvPr>
        </p:nvSpPr>
        <p:spPr>
          <a:xfrm>
            <a:off x="323850" y="2924175"/>
            <a:ext cx="2735263" cy="3600450"/>
          </a:xfrm>
        </p:spPr>
        <p:txBody>
          <a:bodyPr/>
          <a:lstStyle/>
          <a:p>
            <a:r>
              <a:rPr lang="en-US" dirty="0"/>
              <a:t>Click icon to add picture</a:t>
            </a:r>
            <a:endParaRPr lang="en-GB" dirty="0"/>
          </a:p>
        </p:txBody>
      </p:sp>
      <p:cxnSp>
        <p:nvCxnSpPr>
          <p:cNvPr id="11" name="Straight Connector 10"/>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85932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6">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27" name="Title 1"/>
          <p:cNvSpPr>
            <a:spLocks noGrp="1"/>
          </p:cNvSpPr>
          <p:nvPr>
            <p:ph type="title" hasCustomPrompt="1"/>
          </p:nvPr>
        </p:nvSpPr>
        <p:spPr>
          <a:xfrm>
            <a:off x="3923928" y="548680"/>
            <a:ext cx="5040560" cy="1368152"/>
          </a:xfrm>
          <a:prstGeom prst="rect">
            <a:avLst/>
          </a:prstGeom>
        </p:spPr>
        <p:txBody>
          <a:bodyPr anchor="t">
            <a:normAutofit/>
          </a:bodyPr>
          <a:lstStyle>
            <a:lvl1pPr>
              <a:defRPr sz="3200" b="0">
                <a:solidFill>
                  <a:srgbClr val="6D6E71"/>
                </a:solidFill>
              </a:defRPr>
            </a:lvl1pPr>
          </a:lstStyle>
          <a:p>
            <a:r>
              <a:rPr lang="en-US" dirty="0"/>
              <a:t>Click to edit title</a:t>
            </a:r>
            <a:endParaRPr lang="en-GB" dirty="0"/>
          </a:p>
        </p:txBody>
      </p:sp>
      <p:sp>
        <p:nvSpPr>
          <p:cNvPr id="40" name="Text Placeholder 37"/>
          <p:cNvSpPr>
            <a:spLocks noGrp="1"/>
          </p:cNvSpPr>
          <p:nvPr>
            <p:ph type="body" sz="quarter" idx="14" hasCustomPrompt="1"/>
          </p:nvPr>
        </p:nvSpPr>
        <p:spPr>
          <a:xfrm>
            <a:off x="309563" y="549275"/>
            <a:ext cx="3627437" cy="941388"/>
          </a:xfrm>
        </p:spPr>
        <p:txBody>
          <a:bodyPr anchor="ctr">
            <a:normAutofit/>
          </a:bodyPr>
          <a:lstStyle>
            <a:lvl1pPr marL="0" indent="0">
              <a:spcBef>
                <a:spcPts val="0"/>
              </a:spcBef>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1628775"/>
            <a:ext cx="3241675"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15"/>
          <p:cNvSpPr>
            <a:spLocks noGrp="1"/>
          </p:cNvSpPr>
          <p:nvPr>
            <p:ph sz="quarter" idx="15"/>
          </p:nvPr>
        </p:nvSpPr>
        <p:spPr>
          <a:xfrm>
            <a:off x="3923928" y="2060848"/>
            <a:ext cx="5040560"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cxnSp>
        <p:nvCxnSpPr>
          <p:cNvPr id="7" name="Straight Connector 6"/>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72257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Alternative Layout 7">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28800"/>
            <a:ext cx="2772000" cy="489654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2952328" cy="864096"/>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5" name="Content Placeholder 2"/>
          <p:cNvSpPr>
            <a:spLocks noGrp="1"/>
          </p:cNvSpPr>
          <p:nvPr>
            <p:ph idx="10"/>
          </p:nvPr>
        </p:nvSpPr>
        <p:spPr>
          <a:xfrm>
            <a:off x="3311860"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1"/>
          </p:nvPr>
        </p:nvSpPr>
        <p:spPr>
          <a:xfrm>
            <a:off x="6300192"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8317140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ext Placeholder 37"/>
          <p:cNvSpPr>
            <a:spLocks noGrp="1"/>
          </p:cNvSpPr>
          <p:nvPr>
            <p:ph type="body" sz="quarter" idx="14" hasCustomPrompt="1"/>
          </p:nvPr>
        </p:nvSpPr>
        <p:spPr>
          <a:xfrm>
            <a:off x="309563" y="549275"/>
            <a:ext cx="7934845" cy="941388"/>
          </a:xfrm>
        </p:spPr>
        <p:txBody>
          <a:bodyPr anchor="ctr">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9"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40425685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611779"/>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291009235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Section Header Page">
    <p:spTree>
      <p:nvGrpSpPr>
        <p:cNvPr id="1" name=""/>
        <p:cNvGrpSpPr/>
        <p:nvPr/>
      </p:nvGrpSpPr>
      <p:grpSpPr>
        <a:xfrm>
          <a:off x="0" y="0"/>
          <a:ext cx="0" cy="0"/>
          <a:chOff x="0" y="0"/>
          <a:chExt cx="0" cy="0"/>
        </a:xfrm>
      </p:grpSpPr>
      <p:sp>
        <p:nvSpPr>
          <p:cNvPr id="4" name="Rectangle 3"/>
          <p:cNvSpPr/>
          <p:nvPr userDrawn="1"/>
        </p:nvSpPr>
        <p:spPr>
          <a:xfrm>
            <a:off x="0" y="1"/>
            <a:ext cx="4248472" cy="6857999"/>
          </a:xfrm>
          <a:prstGeom prst="rect">
            <a:avLst/>
          </a:prstGeom>
          <a:solidFill>
            <a:srgbClr val="126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p:cNvCxnSpPr/>
          <p:nvPr userDrawn="1"/>
        </p:nvCxnSpPr>
        <p:spPr>
          <a:xfrm>
            <a:off x="408923" y="3072595"/>
            <a:ext cx="2650909"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36298" y="2996952"/>
            <a:ext cx="499598" cy="151287"/>
          </a:xfrm>
          <a:prstGeom prst="rect">
            <a:avLst/>
          </a:prstGeom>
        </p:spPr>
      </p:pic>
      <p:sp>
        <p:nvSpPr>
          <p:cNvPr id="8" name="Picture Placeholder 7"/>
          <p:cNvSpPr>
            <a:spLocks noGrp="1"/>
          </p:cNvSpPr>
          <p:nvPr>
            <p:ph type="pic" sz="quarter" idx="10"/>
          </p:nvPr>
        </p:nvSpPr>
        <p:spPr>
          <a:xfrm>
            <a:off x="4248150" y="0"/>
            <a:ext cx="4895850" cy="6858000"/>
          </a:xfrm>
        </p:spPr>
        <p:txBody>
          <a:bodyPr/>
          <a:lstStyle>
            <a:lvl1pPr marL="0" indent="0">
              <a:buNone/>
              <a:defRPr/>
            </a:lvl1pPr>
          </a:lstStyle>
          <a:p>
            <a:r>
              <a:rPr lang="en-US" dirty="0"/>
              <a:t>Click icon to add picture</a:t>
            </a:r>
            <a:endParaRPr lang="en-GB" dirty="0"/>
          </a:p>
        </p:txBody>
      </p:sp>
      <p:sp>
        <p:nvSpPr>
          <p:cNvPr id="11" name="Text Placeholder 10"/>
          <p:cNvSpPr>
            <a:spLocks noGrp="1"/>
          </p:cNvSpPr>
          <p:nvPr>
            <p:ph type="body" sz="quarter" idx="11"/>
          </p:nvPr>
        </p:nvSpPr>
        <p:spPr>
          <a:xfrm>
            <a:off x="408923" y="1916113"/>
            <a:ext cx="3226974" cy="3241675"/>
          </a:xfrm>
        </p:spPr>
        <p:txBody>
          <a:bodyPr/>
          <a:lstStyle>
            <a:lvl1pPr marL="0" indent="0">
              <a:buNone/>
              <a:defRPr sz="2000" b="1">
                <a:solidFill>
                  <a:schemeClr val="bg1"/>
                </a:solidFill>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516209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512" y="115888"/>
            <a:ext cx="8713663" cy="1225550"/>
          </a:xfrm>
          <a:prstGeom prst="rect">
            <a:avLst/>
          </a:prstGeom>
        </p:spPr>
        <p:txBody>
          <a:bodyPr/>
          <a:lstStyle>
            <a:lvl1pPr>
              <a:defRPr sz="2400" b="0">
                <a:solidFill>
                  <a:srgbClr val="EC008C"/>
                </a:solidFill>
                <a:latin typeface="Arial" pitchFamily="34" charset="0"/>
                <a:cs typeface="Arial" pitchFamily="34" charset="0"/>
              </a:defRPr>
            </a:lvl1pPr>
          </a:lstStyle>
          <a:p>
            <a:r>
              <a:rPr lang="en-US"/>
              <a:t>Click to edit Master title style</a:t>
            </a:r>
            <a:endParaRPr lang="en-US" dirty="0"/>
          </a:p>
        </p:txBody>
      </p:sp>
      <p:sp>
        <p:nvSpPr>
          <p:cNvPr id="5" name="Rectangle 12"/>
          <p:cNvSpPr>
            <a:spLocks noGrp="1" noChangeArrowheads="1"/>
          </p:cNvSpPr>
          <p:nvPr>
            <p:ph type="sldNum" sz="quarter" idx="10"/>
          </p:nvPr>
        </p:nvSpPr>
        <p:spPr>
          <a:xfrm>
            <a:off x="22225" y="6634163"/>
            <a:ext cx="2133600" cy="188912"/>
          </a:xfrm>
        </p:spPr>
        <p:txBody>
          <a:bodyPr/>
          <a:lstStyle>
            <a:lvl1pPr algn="l">
              <a:defRPr/>
            </a:lvl1pPr>
          </a:lstStyle>
          <a:p>
            <a:pPr>
              <a:defRPr/>
            </a:pPr>
            <a:fld id="{76454F07-ECFC-46B5-91E8-1875557AC77A}" type="slidenum">
              <a:rPr lang="en-US"/>
              <a:pPr>
                <a:defRPr/>
              </a:pPr>
              <a:t>‹#›</a:t>
            </a:fld>
            <a:endParaRPr lang="en-US" dirty="0"/>
          </a:p>
        </p:txBody>
      </p:sp>
      <p:cxnSp>
        <p:nvCxnSpPr>
          <p:cNvPr id="6" name="Straight Connector 5"/>
          <p:cNvCxnSpPr/>
          <p:nvPr userDrawn="1"/>
        </p:nvCxnSpPr>
        <p:spPr>
          <a:xfrm flipV="1">
            <a:off x="107504" y="339922"/>
            <a:ext cx="8064896" cy="23254"/>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316417" y="242524"/>
            <a:ext cx="576063" cy="174442"/>
          </a:xfrm>
          <a:prstGeom prst="rect">
            <a:avLst/>
          </a:prstGeom>
        </p:spPr>
      </p:pic>
    </p:spTree>
    <p:extLst>
      <p:ext uri="{BB962C8B-B14F-4D97-AF65-F5344CB8AC3E}">
        <p14:creationId xmlns:p14="http://schemas.microsoft.com/office/powerpoint/2010/main" val="2385551932"/>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lternative layout 5">
    <p:spTree>
      <p:nvGrpSpPr>
        <p:cNvPr id="1" name=""/>
        <p:cNvGrpSpPr/>
        <p:nvPr/>
      </p:nvGrpSpPr>
      <p:grpSpPr>
        <a:xfrm>
          <a:off x="0" y="0"/>
          <a:ext cx="0" cy="0"/>
          <a:chOff x="0" y="0"/>
          <a:chExt cx="0" cy="0"/>
        </a:xfrm>
      </p:grpSpPr>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2924944"/>
            <a:ext cx="8654925"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ext Placeholder 2"/>
          <p:cNvSpPr>
            <a:spLocks noGrp="1"/>
          </p:cNvSpPr>
          <p:nvPr>
            <p:ph type="body" sz="quarter" idx="15"/>
          </p:nvPr>
        </p:nvSpPr>
        <p:spPr>
          <a:xfrm>
            <a:off x="3025775" y="692150"/>
            <a:ext cx="6027738" cy="1931988"/>
          </a:xfrm>
        </p:spPr>
        <p:txBody>
          <a:bodyPr anchor="ct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vl5pPr algn="just">
              <a:lnSpc>
                <a:spcPct val="12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121636185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Blank P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247387610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3" name="Title 1"/>
          <p:cNvSpPr>
            <a:spLocks noGrp="1"/>
          </p:cNvSpPr>
          <p:nvPr>
            <p:ph type="title"/>
          </p:nvPr>
        </p:nvSpPr>
        <p:spPr>
          <a:xfrm>
            <a:off x="230832" y="116632"/>
            <a:ext cx="8085584" cy="776875"/>
          </a:xfrm>
        </p:spPr>
        <p:txBody>
          <a:bodyPr>
            <a:normAutofit/>
          </a:bodyPr>
          <a:lstStyle>
            <a:lvl1pPr>
              <a:defRPr lang="en-US" sz="1600" b="0" i="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GB" dirty="0"/>
          </a:p>
        </p:txBody>
      </p:sp>
      <p:sp>
        <p:nvSpPr>
          <p:cNvPr id="4"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50328082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865F77D-2798-BE41-B325-18993F3A562F}" type="datetime1">
              <a:rPr lang="en-GB" smtClean="0"/>
              <a:t>10/07/2018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6A976F4-DDA2-9A4B-885F-A5ADB2DE8254}" type="slidenum">
              <a:rPr lang="en-US" smtClean="0"/>
              <a:t>‹#›</a:t>
            </a:fld>
            <a:endParaRPr lang="en-US" dirty="0"/>
          </a:p>
        </p:txBody>
      </p:sp>
    </p:spTree>
    <p:extLst>
      <p:ext uri="{BB962C8B-B14F-4D97-AF65-F5344CB8AC3E}">
        <p14:creationId xmlns:p14="http://schemas.microsoft.com/office/powerpoint/2010/main" val="3532450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Alternative layout 8">
    <p:spTree>
      <p:nvGrpSpPr>
        <p:cNvPr id="1" name=""/>
        <p:cNvGrpSpPr/>
        <p:nvPr/>
      </p:nvGrpSpPr>
      <p:grpSpPr>
        <a:xfrm>
          <a:off x="0" y="0"/>
          <a:ext cx="0" cy="0"/>
          <a:chOff x="0" y="0"/>
          <a:chExt cx="0" cy="0"/>
        </a:xfrm>
      </p:grpSpPr>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59832" y="2924944"/>
            <a:ext cx="5904656"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
        <p:nvSpPr>
          <p:cNvPr id="9" name="Text Placeholder 2"/>
          <p:cNvSpPr>
            <a:spLocks noGrp="1"/>
          </p:cNvSpPr>
          <p:nvPr>
            <p:ph type="body" sz="quarter" idx="15"/>
          </p:nvPr>
        </p:nvSpPr>
        <p:spPr>
          <a:xfrm>
            <a:off x="3025775" y="692150"/>
            <a:ext cx="6027738" cy="1931988"/>
          </a:xfrm>
        </p:spPr>
        <p:txBody>
          <a:bodyPr anchor="ctr">
            <a:noAutofit/>
          </a:bodyPr>
          <a:lstStyle>
            <a:lvl1pPr marL="0" indent="0">
              <a:lnSpc>
                <a:spcPct val="100000"/>
              </a:lnSpc>
              <a:spcBef>
                <a:spcPts val="0"/>
              </a:spcBef>
              <a:spcAft>
                <a:spcPts val="0"/>
              </a:spcAft>
              <a:buNone/>
              <a:defRPr sz="3200">
                <a:solidFill>
                  <a:srgbClr val="6D6E71"/>
                </a:solidFill>
              </a:defRPr>
            </a:lvl1pPr>
            <a:lvl2pPr marL="457200" indent="0">
              <a:lnSpc>
                <a:spcPct val="120000"/>
              </a:lnSpc>
              <a:spcBef>
                <a:spcPts val="0"/>
              </a:spcBef>
              <a:spcAft>
                <a:spcPts val="600"/>
              </a:spcAft>
              <a:buNone/>
              <a:defRPr sz="2400">
                <a:solidFill>
                  <a:srgbClr val="FF0090"/>
                </a:solidFill>
              </a:defRPr>
            </a:lvl2pPr>
            <a:lvl3pPr marL="914400" indent="0">
              <a:lnSpc>
                <a:spcPct val="120000"/>
              </a:lnSpc>
              <a:spcBef>
                <a:spcPts val="0"/>
              </a:spcBef>
              <a:spcAft>
                <a:spcPts val="600"/>
              </a:spcAft>
              <a:buNone/>
              <a:defRPr sz="2400">
                <a:solidFill>
                  <a:srgbClr val="FF0090"/>
                </a:solidFill>
              </a:defRPr>
            </a:lvl3pPr>
            <a:lvl4pPr marL="1371600" indent="0">
              <a:lnSpc>
                <a:spcPct val="120000"/>
              </a:lnSpc>
              <a:spcBef>
                <a:spcPts val="0"/>
              </a:spcBef>
              <a:spcAft>
                <a:spcPts val="600"/>
              </a:spcAft>
              <a:buNone/>
              <a:defRPr sz="2400">
                <a:solidFill>
                  <a:srgbClr val="FF0090"/>
                </a:solidFill>
              </a:defRPr>
            </a:lvl4pPr>
            <a:lvl5pPr marL="1828800" indent="0">
              <a:lnSpc>
                <a:spcPct val="120000"/>
              </a:lnSpc>
              <a:spcBef>
                <a:spcPts val="0"/>
              </a:spcBef>
              <a:spcAft>
                <a:spcPts val="600"/>
              </a:spcAft>
              <a:buNone/>
              <a:defRPr sz="2400">
                <a:solidFill>
                  <a:srgbClr val="FF0090"/>
                </a:solidFill>
              </a:defRPr>
            </a:lvl5pPr>
          </a:lstStyle>
          <a:p>
            <a:pPr lvl="0"/>
            <a:r>
              <a:rPr lang="en-US"/>
              <a:t>Click to edit Master text styles</a:t>
            </a:r>
          </a:p>
        </p:txBody>
      </p:sp>
      <p:sp>
        <p:nvSpPr>
          <p:cNvPr id="4" name="Picture Placeholder 3"/>
          <p:cNvSpPr>
            <a:spLocks noGrp="1"/>
          </p:cNvSpPr>
          <p:nvPr>
            <p:ph type="pic" sz="quarter" idx="16"/>
          </p:nvPr>
        </p:nvSpPr>
        <p:spPr>
          <a:xfrm>
            <a:off x="323850" y="2924175"/>
            <a:ext cx="2735263" cy="3600450"/>
          </a:xfrm>
        </p:spPr>
        <p:txBody>
          <a:bodyPr/>
          <a:lstStyle/>
          <a:p>
            <a:r>
              <a:rPr lang="en-US" dirty="0"/>
              <a:t>Click icon to add picture</a:t>
            </a:r>
            <a:endParaRPr lang="en-GB" dirty="0"/>
          </a:p>
        </p:txBody>
      </p:sp>
    </p:spTree>
    <p:extLst>
      <p:ext uri="{BB962C8B-B14F-4D97-AF65-F5344CB8AC3E}">
        <p14:creationId xmlns:p14="http://schemas.microsoft.com/office/powerpoint/2010/main" val="3509157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Alternative layout 6">
    <p:spTree>
      <p:nvGrpSpPr>
        <p:cNvPr id="1" name=""/>
        <p:cNvGrpSpPr/>
        <p:nvPr/>
      </p:nvGrpSpPr>
      <p:grpSpPr>
        <a:xfrm>
          <a:off x="0" y="0"/>
          <a:ext cx="0" cy="0"/>
          <a:chOff x="0" y="0"/>
          <a:chExt cx="0" cy="0"/>
        </a:xfrm>
      </p:grpSpPr>
      <p:sp>
        <p:nvSpPr>
          <p:cNvPr id="27" name="Title 1"/>
          <p:cNvSpPr>
            <a:spLocks noGrp="1"/>
          </p:cNvSpPr>
          <p:nvPr>
            <p:ph type="title" hasCustomPrompt="1"/>
          </p:nvPr>
        </p:nvSpPr>
        <p:spPr>
          <a:xfrm>
            <a:off x="3923928" y="548680"/>
            <a:ext cx="5040560" cy="1368152"/>
          </a:xfrm>
          <a:prstGeom prst="rect">
            <a:avLst/>
          </a:prstGeom>
        </p:spPr>
        <p:txBody>
          <a:bodyPr anchor="t">
            <a:normAutofit/>
          </a:bodyPr>
          <a:lstStyle>
            <a:lvl1pPr>
              <a:defRPr sz="3200" b="0">
                <a:solidFill>
                  <a:srgbClr val="6D6E71"/>
                </a:solidFill>
              </a:defRPr>
            </a:lvl1pPr>
          </a:lstStyle>
          <a:p>
            <a:r>
              <a:rPr lang="en-US" dirty="0"/>
              <a:t>Click to edit title</a:t>
            </a:r>
            <a:endParaRPr lang="en-GB" dirty="0"/>
          </a:p>
        </p:txBody>
      </p:sp>
      <p:sp>
        <p:nvSpPr>
          <p:cNvPr id="40" name="Text Placeholder 37"/>
          <p:cNvSpPr>
            <a:spLocks noGrp="1"/>
          </p:cNvSpPr>
          <p:nvPr>
            <p:ph type="body" sz="quarter" idx="14" hasCustomPrompt="1"/>
          </p:nvPr>
        </p:nvSpPr>
        <p:spPr>
          <a:xfrm>
            <a:off x="309563" y="549275"/>
            <a:ext cx="3627437" cy="941388"/>
          </a:xfrm>
        </p:spPr>
        <p:txBody>
          <a:bodyPr anchor="ctr">
            <a:normAutofit/>
          </a:bodyPr>
          <a:lstStyle>
            <a:lvl1pPr marL="0" indent="0">
              <a:spcBef>
                <a:spcPts val="0"/>
              </a:spcBef>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1628775"/>
            <a:ext cx="3241675"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15"/>
          <p:cNvSpPr>
            <a:spLocks noGrp="1"/>
          </p:cNvSpPr>
          <p:nvPr>
            <p:ph sz="quarter" idx="15"/>
          </p:nvPr>
        </p:nvSpPr>
        <p:spPr>
          <a:xfrm>
            <a:off x="3923928" y="2060848"/>
            <a:ext cx="5040560"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1348562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lternative Layout 7">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28800"/>
            <a:ext cx="2772000" cy="489654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2952328" cy="864096"/>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5" name="Content Placeholder 2"/>
          <p:cNvSpPr>
            <a:spLocks noGrp="1"/>
          </p:cNvSpPr>
          <p:nvPr>
            <p:ph idx="10"/>
          </p:nvPr>
        </p:nvSpPr>
        <p:spPr>
          <a:xfrm>
            <a:off x="3311860"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1"/>
          </p:nvPr>
        </p:nvSpPr>
        <p:spPr>
          <a:xfrm>
            <a:off x="6300192"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037989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ext Placeholder 37"/>
          <p:cNvSpPr>
            <a:spLocks noGrp="1"/>
          </p:cNvSpPr>
          <p:nvPr>
            <p:ph type="body" sz="quarter" idx="14" hasCustomPrompt="1"/>
          </p:nvPr>
        </p:nvSpPr>
        <p:spPr>
          <a:xfrm>
            <a:off x="309563" y="549275"/>
            <a:ext cx="7934845" cy="941388"/>
          </a:xfrm>
        </p:spPr>
        <p:txBody>
          <a:bodyPr anchor="ctr">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9"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1709408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942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Header Page">
    <p:spTree>
      <p:nvGrpSpPr>
        <p:cNvPr id="1" name=""/>
        <p:cNvGrpSpPr/>
        <p:nvPr/>
      </p:nvGrpSpPr>
      <p:grpSpPr>
        <a:xfrm>
          <a:off x="0" y="0"/>
          <a:ext cx="0" cy="0"/>
          <a:chOff x="0" y="0"/>
          <a:chExt cx="0" cy="0"/>
        </a:xfrm>
      </p:grpSpPr>
      <p:sp>
        <p:nvSpPr>
          <p:cNvPr id="4" name="Rectangle 3"/>
          <p:cNvSpPr/>
          <p:nvPr/>
        </p:nvSpPr>
        <p:spPr>
          <a:xfrm>
            <a:off x="0" y="1"/>
            <a:ext cx="4248472" cy="6857999"/>
          </a:xfrm>
          <a:prstGeom prst="rect">
            <a:avLst/>
          </a:prstGeom>
          <a:solidFill>
            <a:srgbClr val="126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5" name="Straight Connector 4"/>
          <p:cNvCxnSpPr/>
          <p:nvPr/>
        </p:nvCxnSpPr>
        <p:spPr>
          <a:xfrm>
            <a:off x="408923" y="3072595"/>
            <a:ext cx="2650909"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6298" y="2996952"/>
            <a:ext cx="499598" cy="151287"/>
          </a:xfrm>
          <a:prstGeom prst="rect">
            <a:avLst/>
          </a:prstGeom>
        </p:spPr>
      </p:pic>
      <p:sp>
        <p:nvSpPr>
          <p:cNvPr id="8" name="Picture Placeholder 7"/>
          <p:cNvSpPr>
            <a:spLocks noGrp="1"/>
          </p:cNvSpPr>
          <p:nvPr>
            <p:ph type="pic" sz="quarter" idx="10"/>
          </p:nvPr>
        </p:nvSpPr>
        <p:spPr>
          <a:xfrm>
            <a:off x="4248150" y="0"/>
            <a:ext cx="4895850" cy="6858000"/>
          </a:xfrm>
        </p:spPr>
        <p:txBody>
          <a:bodyPr/>
          <a:lstStyle>
            <a:lvl1pPr marL="0" indent="0">
              <a:buNone/>
              <a:defRPr/>
            </a:lvl1pPr>
          </a:lstStyle>
          <a:p>
            <a:r>
              <a:rPr lang="en-US" dirty="0"/>
              <a:t>Click icon to add picture</a:t>
            </a:r>
            <a:endParaRPr lang="en-GB" dirty="0"/>
          </a:p>
        </p:txBody>
      </p:sp>
      <p:sp>
        <p:nvSpPr>
          <p:cNvPr id="11" name="Text Placeholder 10"/>
          <p:cNvSpPr>
            <a:spLocks noGrp="1"/>
          </p:cNvSpPr>
          <p:nvPr>
            <p:ph type="body" sz="quarter" idx="11"/>
          </p:nvPr>
        </p:nvSpPr>
        <p:spPr>
          <a:xfrm>
            <a:off x="408923" y="1916113"/>
            <a:ext cx="3226974" cy="3241675"/>
          </a:xfrm>
        </p:spPr>
        <p:txBody>
          <a:bodyPr/>
          <a:lstStyle>
            <a:lvl1pPr marL="0" indent="0">
              <a:buNone/>
              <a:defRPr sz="2000" b="1">
                <a:solidFill>
                  <a:schemeClr val="bg1"/>
                </a:solidFill>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44399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Title 1"/>
          <p:cNvSpPr>
            <a:spLocks noGrp="1"/>
          </p:cNvSpPr>
          <p:nvPr>
            <p:ph type="title"/>
          </p:nvPr>
        </p:nvSpPr>
        <p:spPr>
          <a:xfrm>
            <a:off x="230832" y="116632"/>
            <a:ext cx="8085584" cy="776875"/>
          </a:xfrm>
        </p:spPr>
        <p:txBody>
          <a:bodyPr>
            <a:normAutofit/>
          </a:bodyPr>
          <a:lstStyle>
            <a:lvl1pPr>
              <a:defRPr lang="en-US" sz="1600" b="0" i="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GB" dirty="0"/>
          </a:p>
        </p:txBody>
      </p:sp>
      <p:sp>
        <p:nvSpPr>
          <p:cNvPr id="4"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117394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4" descr="DJS_coloured-backgrounds-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37363"/>
          </a:xfrm>
          <a:prstGeom prst="rect">
            <a:avLst/>
          </a:prstGeom>
        </p:spPr>
      </p:pic>
      <p:sp>
        <p:nvSpPr>
          <p:cNvPr id="3" name="Title 1"/>
          <p:cNvSpPr>
            <a:spLocks noGrp="1"/>
          </p:cNvSpPr>
          <p:nvPr>
            <p:ph type="title" hasCustomPrompt="1"/>
          </p:nvPr>
        </p:nvSpPr>
        <p:spPr>
          <a:xfrm>
            <a:off x="323528" y="529516"/>
            <a:ext cx="7560840" cy="523220"/>
          </a:xfrm>
          <a:prstGeom prst="rect">
            <a:avLst/>
          </a:prstGeom>
        </p:spPr>
        <p:txBody>
          <a:bodyPr>
            <a:normAutofit/>
          </a:bodyPr>
          <a:lstStyle>
            <a:lvl1pPr>
              <a:defRPr lang="en-US" sz="1600" b="1" i="0" kern="1200" dirty="0" smtClean="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GB" sz="2800" baseline="0" dirty="0"/>
              <a:t>Single line heading here 28pt</a:t>
            </a:r>
            <a:endParaRPr lang="en-US" sz="2800" baseline="0" dirty="0"/>
          </a:p>
        </p:txBody>
      </p:sp>
      <p:sp>
        <p:nvSpPr>
          <p:cNvPr id="4"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1170811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290646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9" name="Content Placeholder 2"/>
          <p:cNvSpPr>
            <a:spLocks noGrp="1"/>
          </p:cNvSpPr>
          <p:nvPr>
            <p:ph idx="1"/>
          </p:nvPr>
        </p:nvSpPr>
        <p:spPr>
          <a:xfrm>
            <a:off x="323528"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2"/>
          <p:cNvSpPr>
            <a:spLocks noGrp="1"/>
          </p:cNvSpPr>
          <p:nvPr>
            <p:ph idx="13"/>
          </p:nvPr>
        </p:nvSpPr>
        <p:spPr>
          <a:xfrm>
            <a:off x="4788024"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820901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6" name="Content Placeholder 2"/>
          <p:cNvSpPr>
            <a:spLocks noGrp="1"/>
          </p:cNvSpPr>
          <p:nvPr>
            <p:ph idx="1"/>
          </p:nvPr>
        </p:nvSpPr>
        <p:spPr>
          <a:xfrm>
            <a:off x="457200"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3"/>
          </p:nvPr>
        </p:nvSpPr>
        <p:spPr>
          <a:xfrm>
            <a:off x="4788024"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idx="14"/>
          </p:nvPr>
        </p:nvSpPr>
        <p:spPr>
          <a:xfrm>
            <a:off x="4788024"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597550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2">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10" name="Content Placeholder 2"/>
          <p:cNvSpPr>
            <a:spLocks noGrp="1"/>
          </p:cNvSpPr>
          <p:nvPr>
            <p:ph idx="13"/>
          </p:nvPr>
        </p:nvSpPr>
        <p:spPr>
          <a:xfrm>
            <a:off x="323528" y="1556792"/>
            <a:ext cx="8352928"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11" name="Content Placeholder 2"/>
          <p:cNvSpPr>
            <a:spLocks noGrp="1"/>
          </p:cNvSpPr>
          <p:nvPr>
            <p:ph idx="1"/>
          </p:nvPr>
        </p:nvSpPr>
        <p:spPr>
          <a:xfrm>
            <a:off x="323528" y="2420888"/>
            <a:ext cx="8352928" cy="4032448"/>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549009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3">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4" name="Content Placeholder 2"/>
          <p:cNvSpPr>
            <a:spLocks noGrp="1"/>
          </p:cNvSpPr>
          <p:nvPr>
            <p:ph idx="1"/>
          </p:nvPr>
        </p:nvSpPr>
        <p:spPr>
          <a:xfrm>
            <a:off x="4644008"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2"/>
          <p:cNvSpPr>
            <a:spLocks noGrp="1"/>
          </p:cNvSpPr>
          <p:nvPr>
            <p:ph idx="13"/>
          </p:nvPr>
        </p:nvSpPr>
        <p:spPr>
          <a:xfrm>
            <a:off x="323528"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4"/>
          </p:nvPr>
        </p:nvSpPr>
        <p:spPr>
          <a:xfrm>
            <a:off x="323528"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8401099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4">
    <p:spTree>
      <p:nvGrpSpPr>
        <p:cNvPr id="1" name=""/>
        <p:cNvGrpSpPr/>
        <p:nvPr/>
      </p:nvGrpSpPr>
      <p:grpSpPr>
        <a:xfrm>
          <a:off x="0" y="0"/>
          <a:ext cx="0" cy="0"/>
          <a:chOff x="0" y="0"/>
          <a:chExt cx="0" cy="0"/>
        </a:xfrm>
      </p:grpSpPr>
      <p:sp>
        <p:nvSpPr>
          <p:cNvPr id="2" name="Content Placeholder 2"/>
          <p:cNvSpPr>
            <a:spLocks noGrp="1"/>
          </p:cNvSpPr>
          <p:nvPr>
            <p:ph idx="13"/>
          </p:nvPr>
        </p:nvSpPr>
        <p:spPr>
          <a:xfrm>
            <a:off x="430306" y="5733256"/>
            <a:ext cx="8246150"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3" name="Content Placeholder 2"/>
          <p:cNvSpPr>
            <a:spLocks noGrp="1"/>
          </p:cNvSpPr>
          <p:nvPr>
            <p:ph idx="1"/>
          </p:nvPr>
        </p:nvSpPr>
        <p:spPr>
          <a:xfrm>
            <a:off x="446856" y="1556792"/>
            <a:ext cx="8229600" cy="3960440"/>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4"/>
          <p:cNvSpPr>
            <a:spLocks noGrp="1"/>
          </p:cNvSpPr>
          <p:nvPr>
            <p:ph type="sldNum" sz="quarter" idx="12"/>
          </p:nvPr>
        </p:nvSpPr>
        <p:spPr>
          <a:xfrm>
            <a:off x="-27693" y="6594811"/>
            <a:ext cx="1043608" cy="246221"/>
          </a:xfrm>
          <a:prstGeom prst="rect">
            <a:avLst/>
          </a:prstGeom>
        </p:spPr>
        <p:txBody>
          <a:bodyPr/>
          <a:lstStyle/>
          <a:p>
            <a:fld id="{A4C18273-3B06-4AC5-BD96-A00D2AA2E2E6}" type="slidenum">
              <a:rPr lang="en-GB" smtClean="0"/>
              <a:pPr/>
              <a:t>‹#›</a:t>
            </a:fld>
            <a:endParaRPr lang="en-GB" dirty="0"/>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723878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5">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2924944"/>
            <a:ext cx="8654925"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ext Placeholder 2"/>
          <p:cNvSpPr>
            <a:spLocks noGrp="1"/>
          </p:cNvSpPr>
          <p:nvPr>
            <p:ph type="body" sz="quarter" idx="15"/>
          </p:nvPr>
        </p:nvSpPr>
        <p:spPr>
          <a:xfrm>
            <a:off x="3025775" y="692150"/>
            <a:ext cx="6027738" cy="1931988"/>
          </a:xfrm>
        </p:spPr>
        <p:txBody>
          <a:bodyPr anchor="ct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vl5pPr algn="just">
              <a:lnSpc>
                <a:spcPct val="12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cxnSp>
        <p:nvCxnSpPr>
          <p:cNvPr id="8" name="Straight Connector 7"/>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78920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8">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59832" y="2924944"/>
            <a:ext cx="5904656"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
        <p:nvSpPr>
          <p:cNvPr id="9" name="Text Placeholder 2"/>
          <p:cNvSpPr>
            <a:spLocks noGrp="1"/>
          </p:cNvSpPr>
          <p:nvPr>
            <p:ph type="body" sz="quarter" idx="15"/>
          </p:nvPr>
        </p:nvSpPr>
        <p:spPr>
          <a:xfrm>
            <a:off x="3025775" y="692150"/>
            <a:ext cx="6027738" cy="1931988"/>
          </a:xfrm>
        </p:spPr>
        <p:txBody>
          <a:bodyPr anchor="ctr">
            <a:noAutofit/>
          </a:bodyPr>
          <a:lstStyle>
            <a:lvl1pPr marL="0" indent="0">
              <a:lnSpc>
                <a:spcPct val="100000"/>
              </a:lnSpc>
              <a:spcBef>
                <a:spcPts val="0"/>
              </a:spcBef>
              <a:spcAft>
                <a:spcPts val="0"/>
              </a:spcAft>
              <a:buNone/>
              <a:defRPr sz="3200">
                <a:solidFill>
                  <a:srgbClr val="6D6E71"/>
                </a:solidFill>
              </a:defRPr>
            </a:lvl1pPr>
            <a:lvl2pPr marL="457200" indent="0">
              <a:lnSpc>
                <a:spcPct val="120000"/>
              </a:lnSpc>
              <a:spcBef>
                <a:spcPts val="0"/>
              </a:spcBef>
              <a:spcAft>
                <a:spcPts val="600"/>
              </a:spcAft>
              <a:buNone/>
              <a:defRPr sz="2400">
                <a:solidFill>
                  <a:srgbClr val="FF0090"/>
                </a:solidFill>
              </a:defRPr>
            </a:lvl2pPr>
            <a:lvl3pPr marL="914400" indent="0">
              <a:lnSpc>
                <a:spcPct val="120000"/>
              </a:lnSpc>
              <a:spcBef>
                <a:spcPts val="0"/>
              </a:spcBef>
              <a:spcAft>
                <a:spcPts val="600"/>
              </a:spcAft>
              <a:buNone/>
              <a:defRPr sz="2400">
                <a:solidFill>
                  <a:srgbClr val="FF0090"/>
                </a:solidFill>
              </a:defRPr>
            </a:lvl3pPr>
            <a:lvl4pPr marL="1371600" indent="0">
              <a:lnSpc>
                <a:spcPct val="120000"/>
              </a:lnSpc>
              <a:spcBef>
                <a:spcPts val="0"/>
              </a:spcBef>
              <a:spcAft>
                <a:spcPts val="600"/>
              </a:spcAft>
              <a:buNone/>
              <a:defRPr sz="2400">
                <a:solidFill>
                  <a:srgbClr val="FF0090"/>
                </a:solidFill>
              </a:defRPr>
            </a:lvl4pPr>
            <a:lvl5pPr marL="1828800" indent="0">
              <a:lnSpc>
                <a:spcPct val="120000"/>
              </a:lnSpc>
              <a:spcBef>
                <a:spcPts val="0"/>
              </a:spcBef>
              <a:spcAft>
                <a:spcPts val="600"/>
              </a:spcAft>
              <a:buNone/>
              <a:defRPr sz="2400">
                <a:solidFill>
                  <a:srgbClr val="FF0090"/>
                </a:solidFill>
              </a:defRPr>
            </a:lvl5pPr>
          </a:lstStyle>
          <a:p>
            <a:pPr lvl="0"/>
            <a:r>
              <a:rPr lang="en-US"/>
              <a:t>Click to edit Master text styles</a:t>
            </a:r>
          </a:p>
        </p:txBody>
      </p:sp>
      <p:sp>
        <p:nvSpPr>
          <p:cNvPr id="4" name="Picture Placeholder 3"/>
          <p:cNvSpPr>
            <a:spLocks noGrp="1"/>
          </p:cNvSpPr>
          <p:nvPr>
            <p:ph type="pic" sz="quarter" idx="16"/>
          </p:nvPr>
        </p:nvSpPr>
        <p:spPr>
          <a:xfrm>
            <a:off x="323850" y="2924175"/>
            <a:ext cx="2735263" cy="3600450"/>
          </a:xfrm>
        </p:spPr>
        <p:txBody>
          <a:bodyPr/>
          <a:lstStyle/>
          <a:p>
            <a:r>
              <a:rPr lang="en-US" dirty="0"/>
              <a:t>Click icon to add picture</a:t>
            </a:r>
            <a:endParaRPr lang="en-GB" dirty="0"/>
          </a:p>
        </p:txBody>
      </p:sp>
      <p:cxnSp>
        <p:nvCxnSpPr>
          <p:cNvPr id="11" name="Straight Connector 10"/>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7571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6">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27" name="Title 1"/>
          <p:cNvSpPr>
            <a:spLocks noGrp="1"/>
          </p:cNvSpPr>
          <p:nvPr>
            <p:ph type="title" hasCustomPrompt="1"/>
          </p:nvPr>
        </p:nvSpPr>
        <p:spPr>
          <a:xfrm>
            <a:off x="3923928" y="548680"/>
            <a:ext cx="5040560" cy="1368152"/>
          </a:xfrm>
          <a:prstGeom prst="rect">
            <a:avLst/>
          </a:prstGeom>
        </p:spPr>
        <p:txBody>
          <a:bodyPr anchor="t">
            <a:normAutofit/>
          </a:bodyPr>
          <a:lstStyle>
            <a:lvl1pPr>
              <a:defRPr sz="3200" b="0">
                <a:solidFill>
                  <a:srgbClr val="6D6E71"/>
                </a:solidFill>
              </a:defRPr>
            </a:lvl1pPr>
          </a:lstStyle>
          <a:p>
            <a:r>
              <a:rPr lang="en-US" dirty="0"/>
              <a:t>Click to edit title</a:t>
            </a:r>
            <a:endParaRPr lang="en-GB" dirty="0"/>
          </a:p>
        </p:txBody>
      </p:sp>
      <p:sp>
        <p:nvSpPr>
          <p:cNvPr id="40" name="Text Placeholder 37"/>
          <p:cNvSpPr>
            <a:spLocks noGrp="1"/>
          </p:cNvSpPr>
          <p:nvPr>
            <p:ph type="body" sz="quarter" idx="14" hasCustomPrompt="1"/>
          </p:nvPr>
        </p:nvSpPr>
        <p:spPr>
          <a:xfrm>
            <a:off x="309563" y="549275"/>
            <a:ext cx="3627437" cy="941388"/>
          </a:xfrm>
        </p:spPr>
        <p:txBody>
          <a:bodyPr anchor="ctr">
            <a:normAutofit/>
          </a:bodyPr>
          <a:lstStyle>
            <a:lvl1pPr marL="0" indent="0">
              <a:spcBef>
                <a:spcPts val="0"/>
              </a:spcBef>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1628775"/>
            <a:ext cx="3241675"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15"/>
          <p:cNvSpPr>
            <a:spLocks noGrp="1"/>
          </p:cNvSpPr>
          <p:nvPr>
            <p:ph sz="quarter" idx="15"/>
          </p:nvPr>
        </p:nvSpPr>
        <p:spPr>
          <a:xfrm>
            <a:off x="3923928" y="2060848"/>
            <a:ext cx="5040560"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cxnSp>
        <p:nvCxnSpPr>
          <p:cNvPr id="7" name="Straight Connector 6"/>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5610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lternative Layout 7">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28800"/>
            <a:ext cx="2772000" cy="489654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2952328" cy="864096"/>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5" name="Content Placeholder 2"/>
          <p:cNvSpPr>
            <a:spLocks noGrp="1"/>
          </p:cNvSpPr>
          <p:nvPr>
            <p:ph idx="10"/>
          </p:nvPr>
        </p:nvSpPr>
        <p:spPr>
          <a:xfrm>
            <a:off x="3311860"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1"/>
          </p:nvPr>
        </p:nvSpPr>
        <p:spPr>
          <a:xfrm>
            <a:off x="6300192"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93964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5" name="Picture 4" descr="DJS_coloured-backgrounds-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37363"/>
          </a:xfrm>
          <a:prstGeom prst="rect">
            <a:avLst/>
          </a:prstGeom>
        </p:spPr>
      </p:pic>
      <p:sp>
        <p:nvSpPr>
          <p:cNvPr id="3" name="Title 1"/>
          <p:cNvSpPr>
            <a:spLocks noGrp="1"/>
          </p:cNvSpPr>
          <p:nvPr>
            <p:ph type="title" hasCustomPrompt="1"/>
          </p:nvPr>
        </p:nvSpPr>
        <p:spPr>
          <a:xfrm>
            <a:off x="323528" y="529516"/>
            <a:ext cx="7560840" cy="523220"/>
          </a:xfrm>
          <a:prstGeom prst="rect">
            <a:avLst/>
          </a:prstGeom>
        </p:spPr>
        <p:txBody>
          <a:bodyPr>
            <a:normAutofit/>
          </a:bodyPr>
          <a:lstStyle>
            <a:lvl1pPr>
              <a:defRPr lang="en-US" sz="1600" b="1" i="0" kern="1200" dirty="0" smtClean="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GB" sz="2800" baseline="0" dirty="0"/>
              <a:t>Single line heading here 28pt</a:t>
            </a:r>
            <a:endParaRPr lang="en-US" sz="2800" baseline="0" dirty="0"/>
          </a:p>
        </p:txBody>
      </p:sp>
      <p:sp>
        <p:nvSpPr>
          <p:cNvPr id="4"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6" name="Content Placeholder 12"/>
          <p:cNvSpPr txBox="1">
            <a:spLocks/>
          </p:cNvSpPr>
          <p:nvPr userDrawn="1"/>
        </p:nvSpPr>
        <p:spPr>
          <a:xfrm>
            <a:off x="323528" y="1196181"/>
            <a:ext cx="8352086" cy="5113139"/>
          </a:xfrm>
          <a:prstGeom prst="rect">
            <a:avLst/>
          </a:prstGeom>
        </p:spPr>
        <p:txBody>
          <a:bodyPr/>
          <a:lstStyle>
            <a:lvl1pPr marL="342900" indent="-342900" algn="l" defTabSz="914400" rtl="0" eaLnBrk="1" latinLnBrk="0" hangingPunct="1">
              <a:spcBef>
                <a:spcPct val="20000"/>
              </a:spcBef>
              <a:buClr>
                <a:schemeClr val="accent1"/>
              </a:buClr>
              <a:buSzPct val="110000"/>
              <a:buFont typeface="Verdana" panose="020B060403050404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chemeClr val="accent1"/>
              </a:buClr>
              <a:buSzPct val="9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chemeClr val="accent1"/>
              </a:buClr>
              <a:buSzPct val="110000"/>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chemeClr val="accent1"/>
              </a:buClr>
              <a:buSzPct val="8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chemeClr val="accent1"/>
              </a:buClr>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Tx/>
            </a:pPr>
            <a:r>
              <a:rPr lang="en-US" dirty="0"/>
              <a:t>Click to edit Master text styles</a:t>
            </a:r>
          </a:p>
          <a:p>
            <a:pPr lvl="1">
              <a:buClrTx/>
            </a:pPr>
            <a:r>
              <a:rPr lang="en-US" dirty="0"/>
              <a:t>Second level</a:t>
            </a:r>
          </a:p>
          <a:p>
            <a:pPr lvl="2">
              <a:buClrTx/>
            </a:pPr>
            <a:r>
              <a:rPr lang="en-US" dirty="0"/>
              <a:t>Third level</a:t>
            </a:r>
          </a:p>
          <a:p>
            <a:pPr lvl="3">
              <a:buClrTx/>
            </a:pPr>
            <a:r>
              <a:rPr lang="en-US" dirty="0"/>
              <a:t>Fourth level</a:t>
            </a:r>
          </a:p>
          <a:p>
            <a:pPr lvl="4">
              <a:buClrTx/>
            </a:pPr>
            <a:r>
              <a:rPr lang="en-US" dirty="0"/>
              <a:t>Fifth level</a:t>
            </a:r>
            <a:endParaRPr lang="en-GB" dirty="0"/>
          </a:p>
        </p:txBody>
      </p:sp>
    </p:spTree>
    <p:extLst>
      <p:ext uri="{BB962C8B-B14F-4D97-AF65-F5344CB8AC3E}">
        <p14:creationId xmlns:p14="http://schemas.microsoft.com/office/powerpoint/2010/main" val="27741627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8" name="Text Placeholder 37"/>
          <p:cNvSpPr>
            <a:spLocks noGrp="1"/>
          </p:cNvSpPr>
          <p:nvPr>
            <p:ph type="body" sz="quarter" idx="14" hasCustomPrompt="1"/>
          </p:nvPr>
        </p:nvSpPr>
        <p:spPr>
          <a:xfrm>
            <a:off x="309563" y="549275"/>
            <a:ext cx="7934845" cy="941388"/>
          </a:xfrm>
        </p:spPr>
        <p:txBody>
          <a:bodyPr anchor="ctr">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9" name="Slide Number Placeholder 5"/>
          <p:cNvSpPr txBox="1">
            <a:spLocks/>
          </p:cNvSpPr>
          <p:nvPr userDrawn="1"/>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1660048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611779"/>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5368357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Header Page">
    <p:spTree>
      <p:nvGrpSpPr>
        <p:cNvPr id="1" name=""/>
        <p:cNvGrpSpPr/>
        <p:nvPr/>
      </p:nvGrpSpPr>
      <p:grpSpPr>
        <a:xfrm>
          <a:off x="0" y="0"/>
          <a:ext cx="0" cy="0"/>
          <a:chOff x="0" y="0"/>
          <a:chExt cx="0" cy="0"/>
        </a:xfrm>
      </p:grpSpPr>
      <p:sp>
        <p:nvSpPr>
          <p:cNvPr id="4" name="Rectangle 3"/>
          <p:cNvSpPr/>
          <p:nvPr userDrawn="1"/>
        </p:nvSpPr>
        <p:spPr>
          <a:xfrm>
            <a:off x="0" y="1"/>
            <a:ext cx="4248472" cy="6857999"/>
          </a:xfrm>
          <a:prstGeom prst="rect">
            <a:avLst/>
          </a:prstGeom>
          <a:solidFill>
            <a:srgbClr val="126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5" name="Straight Connector 4"/>
          <p:cNvCxnSpPr/>
          <p:nvPr userDrawn="1"/>
        </p:nvCxnSpPr>
        <p:spPr>
          <a:xfrm>
            <a:off x="408923" y="3072595"/>
            <a:ext cx="2650909"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36298" y="2996952"/>
            <a:ext cx="499598" cy="151287"/>
          </a:xfrm>
          <a:prstGeom prst="rect">
            <a:avLst/>
          </a:prstGeom>
        </p:spPr>
      </p:pic>
      <p:sp>
        <p:nvSpPr>
          <p:cNvPr id="8" name="Picture Placeholder 7"/>
          <p:cNvSpPr>
            <a:spLocks noGrp="1"/>
          </p:cNvSpPr>
          <p:nvPr>
            <p:ph type="pic" sz="quarter" idx="10"/>
          </p:nvPr>
        </p:nvSpPr>
        <p:spPr>
          <a:xfrm>
            <a:off x="4248150" y="0"/>
            <a:ext cx="4895850" cy="6858000"/>
          </a:xfrm>
        </p:spPr>
        <p:txBody>
          <a:bodyPr/>
          <a:lstStyle>
            <a:lvl1pPr marL="0" indent="0">
              <a:buNone/>
              <a:defRPr/>
            </a:lvl1pPr>
          </a:lstStyle>
          <a:p>
            <a:r>
              <a:rPr lang="en-US" dirty="0"/>
              <a:t>Click icon to add picture</a:t>
            </a:r>
            <a:endParaRPr lang="en-GB" dirty="0"/>
          </a:p>
        </p:txBody>
      </p:sp>
      <p:sp>
        <p:nvSpPr>
          <p:cNvPr id="11" name="Text Placeholder 10"/>
          <p:cNvSpPr>
            <a:spLocks noGrp="1"/>
          </p:cNvSpPr>
          <p:nvPr>
            <p:ph type="body" sz="quarter" idx="11"/>
          </p:nvPr>
        </p:nvSpPr>
        <p:spPr>
          <a:xfrm>
            <a:off x="408923" y="1916113"/>
            <a:ext cx="3226974" cy="3241675"/>
          </a:xfrm>
        </p:spPr>
        <p:txBody>
          <a:bodyPr/>
          <a:lstStyle>
            <a:lvl1pPr marL="0" indent="0">
              <a:buNone/>
              <a:defRPr sz="2000" b="1">
                <a:solidFill>
                  <a:schemeClr val="bg1"/>
                </a:solidFill>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899134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512" y="115888"/>
            <a:ext cx="8713663" cy="1225550"/>
          </a:xfrm>
          <a:prstGeom prst="rect">
            <a:avLst/>
          </a:prstGeom>
        </p:spPr>
        <p:txBody>
          <a:bodyPr/>
          <a:lstStyle>
            <a:lvl1pPr>
              <a:defRPr sz="2400" b="0">
                <a:solidFill>
                  <a:srgbClr val="EC008C"/>
                </a:solidFill>
                <a:latin typeface="Arial" pitchFamily="34" charset="0"/>
                <a:cs typeface="Arial" pitchFamily="34" charset="0"/>
              </a:defRPr>
            </a:lvl1pPr>
          </a:lstStyle>
          <a:p>
            <a:r>
              <a:rPr lang="en-US"/>
              <a:t>Click to edit Master title style</a:t>
            </a:r>
            <a:endParaRPr lang="en-US" dirty="0"/>
          </a:p>
        </p:txBody>
      </p:sp>
      <p:sp>
        <p:nvSpPr>
          <p:cNvPr id="5" name="Rectangle 12"/>
          <p:cNvSpPr>
            <a:spLocks noGrp="1" noChangeArrowheads="1"/>
          </p:cNvSpPr>
          <p:nvPr>
            <p:ph type="sldNum" sz="quarter" idx="10"/>
          </p:nvPr>
        </p:nvSpPr>
        <p:spPr>
          <a:xfrm>
            <a:off x="22225" y="6634163"/>
            <a:ext cx="2133600" cy="188912"/>
          </a:xfrm>
        </p:spPr>
        <p:txBody>
          <a:bodyPr/>
          <a:lstStyle>
            <a:lvl1pPr algn="l">
              <a:defRPr/>
            </a:lvl1pPr>
          </a:lstStyle>
          <a:p>
            <a:pPr>
              <a:defRPr/>
            </a:pPr>
            <a:fld id="{76454F07-ECFC-46B5-91E8-1875557AC77A}" type="slidenum">
              <a:rPr lang="en-US"/>
              <a:pPr>
                <a:defRPr/>
              </a:pPr>
              <a:t>‹#›</a:t>
            </a:fld>
            <a:endParaRPr lang="en-US" dirty="0"/>
          </a:p>
        </p:txBody>
      </p:sp>
      <p:cxnSp>
        <p:nvCxnSpPr>
          <p:cNvPr id="6" name="Straight Connector 5"/>
          <p:cNvCxnSpPr/>
          <p:nvPr userDrawn="1"/>
        </p:nvCxnSpPr>
        <p:spPr>
          <a:xfrm flipV="1">
            <a:off x="107504" y="339922"/>
            <a:ext cx="8064896" cy="23254"/>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316417" y="242524"/>
            <a:ext cx="576063" cy="174442"/>
          </a:xfrm>
          <a:prstGeom prst="rect">
            <a:avLst/>
          </a:prstGeom>
        </p:spPr>
      </p:pic>
    </p:spTree>
    <p:extLst>
      <p:ext uri="{BB962C8B-B14F-4D97-AF65-F5344CB8AC3E}">
        <p14:creationId xmlns:p14="http://schemas.microsoft.com/office/powerpoint/2010/main" val="1132992416"/>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8853654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9" name="Content Placeholder 2"/>
          <p:cNvSpPr>
            <a:spLocks noGrp="1"/>
          </p:cNvSpPr>
          <p:nvPr>
            <p:ph idx="1"/>
          </p:nvPr>
        </p:nvSpPr>
        <p:spPr>
          <a:xfrm>
            <a:off x="323528"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2"/>
          <p:cNvSpPr>
            <a:spLocks noGrp="1"/>
          </p:cNvSpPr>
          <p:nvPr>
            <p:ph idx="13"/>
          </p:nvPr>
        </p:nvSpPr>
        <p:spPr>
          <a:xfrm>
            <a:off x="4788024"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919477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Alternative Layou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6" name="Content Placeholder 2"/>
          <p:cNvSpPr>
            <a:spLocks noGrp="1"/>
          </p:cNvSpPr>
          <p:nvPr>
            <p:ph idx="1"/>
          </p:nvPr>
        </p:nvSpPr>
        <p:spPr>
          <a:xfrm>
            <a:off x="457200"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3"/>
          </p:nvPr>
        </p:nvSpPr>
        <p:spPr>
          <a:xfrm>
            <a:off x="4788024"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idx="14"/>
          </p:nvPr>
        </p:nvSpPr>
        <p:spPr>
          <a:xfrm>
            <a:off x="4788024"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9231968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Alternative layout 2">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10" name="Content Placeholder 2"/>
          <p:cNvSpPr>
            <a:spLocks noGrp="1"/>
          </p:cNvSpPr>
          <p:nvPr>
            <p:ph idx="13"/>
          </p:nvPr>
        </p:nvSpPr>
        <p:spPr>
          <a:xfrm>
            <a:off x="323528" y="1556792"/>
            <a:ext cx="8352928"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11" name="Content Placeholder 2"/>
          <p:cNvSpPr>
            <a:spLocks noGrp="1"/>
          </p:cNvSpPr>
          <p:nvPr>
            <p:ph idx="1"/>
          </p:nvPr>
        </p:nvSpPr>
        <p:spPr>
          <a:xfrm>
            <a:off x="323528" y="2420888"/>
            <a:ext cx="8352928" cy="4032448"/>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5677262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Alternative layout 3">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4" name="Content Placeholder 2"/>
          <p:cNvSpPr>
            <a:spLocks noGrp="1"/>
          </p:cNvSpPr>
          <p:nvPr>
            <p:ph idx="1"/>
          </p:nvPr>
        </p:nvSpPr>
        <p:spPr>
          <a:xfrm>
            <a:off x="4644008"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2"/>
          <p:cNvSpPr>
            <a:spLocks noGrp="1"/>
          </p:cNvSpPr>
          <p:nvPr>
            <p:ph idx="13"/>
          </p:nvPr>
        </p:nvSpPr>
        <p:spPr>
          <a:xfrm>
            <a:off x="323528"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4"/>
          </p:nvPr>
        </p:nvSpPr>
        <p:spPr>
          <a:xfrm>
            <a:off x="323528"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4757010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Alternative layout 4">
    <p:spTree>
      <p:nvGrpSpPr>
        <p:cNvPr id="1" name=""/>
        <p:cNvGrpSpPr/>
        <p:nvPr/>
      </p:nvGrpSpPr>
      <p:grpSpPr>
        <a:xfrm>
          <a:off x="0" y="0"/>
          <a:ext cx="0" cy="0"/>
          <a:chOff x="0" y="0"/>
          <a:chExt cx="0" cy="0"/>
        </a:xfrm>
      </p:grpSpPr>
      <p:sp>
        <p:nvSpPr>
          <p:cNvPr id="2" name="Content Placeholder 2"/>
          <p:cNvSpPr>
            <a:spLocks noGrp="1"/>
          </p:cNvSpPr>
          <p:nvPr>
            <p:ph idx="13"/>
          </p:nvPr>
        </p:nvSpPr>
        <p:spPr>
          <a:xfrm>
            <a:off x="430306" y="5733256"/>
            <a:ext cx="8246150"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3" name="Content Placeholder 2"/>
          <p:cNvSpPr>
            <a:spLocks noGrp="1"/>
          </p:cNvSpPr>
          <p:nvPr>
            <p:ph idx="1"/>
          </p:nvPr>
        </p:nvSpPr>
        <p:spPr>
          <a:xfrm>
            <a:off x="446856" y="1556792"/>
            <a:ext cx="8229600" cy="3960440"/>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4"/>
          <p:cNvSpPr>
            <a:spLocks noGrp="1"/>
          </p:cNvSpPr>
          <p:nvPr>
            <p:ph type="sldNum" sz="quarter" idx="12"/>
          </p:nvPr>
        </p:nvSpPr>
        <p:spPr>
          <a:xfrm>
            <a:off x="-27693" y="6594811"/>
            <a:ext cx="1043608" cy="246221"/>
          </a:xfrm>
          <a:prstGeom prst="rect">
            <a:avLst/>
          </a:prstGeom>
        </p:spPr>
        <p:txBody>
          <a:bodyPr/>
          <a:lstStyle/>
          <a:p>
            <a:fld id="{A4C18273-3B06-4AC5-BD96-A00D2AA2E2E6}" type="slidenum">
              <a:rPr lang="en-GB" smtClean="0"/>
              <a:pPr/>
              <a:t>‹#›</a:t>
            </a:fld>
            <a:endParaRPr lang="en-GB" dirty="0"/>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368188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5" name="Picture 4" descr="DJS_coloured-backgrounds-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37363"/>
          </a:xfrm>
          <a:prstGeom prst="rect">
            <a:avLst/>
          </a:prstGeom>
        </p:spPr>
      </p:pic>
      <p:sp>
        <p:nvSpPr>
          <p:cNvPr id="3" name="Title 1"/>
          <p:cNvSpPr>
            <a:spLocks noGrp="1"/>
          </p:cNvSpPr>
          <p:nvPr>
            <p:ph type="title" hasCustomPrompt="1"/>
          </p:nvPr>
        </p:nvSpPr>
        <p:spPr>
          <a:xfrm>
            <a:off x="323528" y="529516"/>
            <a:ext cx="7488832" cy="523220"/>
          </a:xfrm>
          <a:prstGeom prst="rect">
            <a:avLst/>
          </a:prstGeom>
        </p:spPr>
        <p:txBody>
          <a:bodyPr>
            <a:normAutofit/>
          </a:bodyPr>
          <a:lstStyle>
            <a:lvl1pPr>
              <a:defRPr lang="en-US" sz="1600" b="1" i="0" kern="1200" dirty="0" smtClean="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GB" sz="2800" baseline="0" dirty="0"/>
              <a:t>Single line heading here 28pt</a:t>
            </a:r>
            <a:endParaRPr lang="en-US" sz="2800" baseline="0" dirty="0"/>
          </a:p>
        </p:txBody>
      </p:sp>
      <p:sp>
        <p:nvSpPr>
          <p:cNvPr id="4"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Content Placeholder 12"/>
          <p:cNvSpPr txBox="1">
            <a:spLocks/>
          </p:cNvSpPr>
          <p:nvPr userDrawn="1"/>
        </p:nvSpPr>
        <p:spPr>
          <a:xfrm>
            <a:off x="323528" y="1196181"/>
            <a:ext cx="8352086" cy="5113139"/>
          </a:xfrm>
          <a:prstGeom prst="rect">
            <a:avLst/>
          </a:prstGeom>
        </p:spPr>
        <p:txBody>
          <a:bodyPr/>
          <a:lstStyle>
            <a:lvl1pPr marL="342900" indent="-342900" algn="l" defTabSz="914400" rtl="0" eaLnBrk="1" latinLnBrk="0" hangingPunct="1">
              <a:spcBef>
                <a:spcPct val="20000"/>
              </a:spcBef>
              <a:buClr>
                <a:schemeClr val="accent1"/>
              </a:buClr>
              <a:buSzPct val="110000"/>
              <a:buFont typeface="Verdana" panose="020B060403050404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chemeClr val="accent1"/>
              </a:buClr>
              <a:buSzPct val="9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chemeClr val="accent1"/>
              </a:buClr>
              <a:buSzPct val="110000"/>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chemeClr val="accent1"/>
              </a:buClr>
              <a:buSzPct val="8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chemeClr val="accent1"/>
              </a:buClr>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Tx/>
            </a:pPr>
            <a:r>
              <a:rPr lang="en-US" dirty="0"/>
              <a:t>Click to edit Master text styles</a:t>
            </a:r>
          </a:p>
          <a:p>
            <a:pPr lvl="1">
              <a:buClrTx/>
            </a:pPr>
            <a:r>
              <a:rPr lang="en-US" dirty="0"/>
              <a:t>Second level</a:t>
            </a:r>
          </a:p>
          <a:p>
            <a:pPr lvl="2">
              <a:buClrTx/>
            </a:pPr>
            <a:r>
              <a:rPr lang="en-US" dirty="0"/>
              <a:t>Third level</a:t>
            </a:r>
          </a:p>
          <a:p>
            <a:pPr lvl="3">
              <a:buClrTx/>
            </a:pPr>
            <a:r>
              <a:rPr lang="en-US" dirty="0"/>
              <a:t>Fourth level</a:t>
            </a:r>
          </a:p>
          <a:p>
            <a:pPr lvl="4">
              <a:buClrTx/>
            </a:pPr>
            <a:r>
              <a:rPr lang="en-US" dirty="0"/>
              <a:t>Fifth level</a:t>
            </a:r>
            <a:endParaRPr lang="en-GB" dirty="0"/>
          </a:p>
        </p:txBody>
      </p:sp>
    </p:spTree>
    <p:extLst>
      <p:ext uri="{BB962C8B-B14F-4D97-AF65-F5344CB8AC3E}">
        <p14:creationId xmlns:p14="http://schemas.microsoft.com/office/powerpoint/2010/main" val="2010944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Alternative layout 5">
    <p:spTree>
      <p:nvGrpSpPr>
        <p:cNvPr id="1" name=""/>
        <p:cNvGrpSpPr/>
        <p:nvPr/>
      </p:nvGrpSpPr>
      <p:grpSpPr>
        <a:xfrm>
          <a:off x="0" y="0"/>
          <a:ext cx="0" cy="0"/>
          <a:chOff x="0" y="0"/>
          <a:chExt cx="0" cy="0"/>
        </a:xfrm>
      </p:grpSpPr>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2924944"/>
            <a:ext cx="8654925"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ext Placeholder 2"/>
          <p:cNvSpPr>
            <a:spLocks noGrp="1"/>
          </p:cNvSpPr>
          <p:nvPr>
            <p:ph type="body" sz="quarter" idx="15"/>
          </p:nvPr>
        </p:nvSpPr>
        <p:spPr>
          <a:xfrm>
            <a:off x="3025775" y="692150"/>
            <a:ext cx="6027738" cy="1931988"/>
          </a:xfrm>
        </p:spPr>
        <p:txBody>
          <a:bodyPr anchor="ct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vl5pPr algn="just">
              <a:lnSpc>
                <a:spcPct val="12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14084382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Alternative layout 8">
    <p:spTree>
      <p:nvGrpSpPr>
        <p:cNvPr id="1" name=""/>
        <p:cNvGrpSpPr/>
        <p:nvPr/>
      </p:nvGrpSpPr>
      <p:grpSpPr>
        <a:xfrm>
          <a:off x="0" y="0"/>
          <a:ext cx="0" cy="0"/>
          <a:chOff x="0" y="0"/>
          <a:chExt cx="0" cy="0"/>
        </a:xfrm>
      </p:grpSpPr>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59832" y="2924944"/>
            <a:ext cx="5904656"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
        <p:nvSpPr>
          <p:cNvPr id="9" name="Text Placeholder 2"/>
          <p:cNvSpPr>
            <a:spLocks noGrp="1"/>
          </p:cNvSpPr>
          <p:nvPr>
            <p:ph type="body" sz="quarter" idx="15"/>
          </p:nvPr>
        </p:nvSpPr>
        <p:spPr>
          <a:xfrm>
            <a:off x="3025775" y="692150"/>
            <a:ext cx="6027738" cy="1931988"/>
          </a:xfrm>
        </p:spPr>
        <p:txBody>
          <a:bodyPr anchor="ctr">
            <a:noAutofit/>
          </a:bodyPr>
          <a:lstStyle>
            <a:lvl1pPr marL="0" indent="0">
              <a:lnSpc>
                <a:spcPct val="100000"/>
              </a:lnSpc>
              <a:spcBef>
                <a:spcPts val="0"/>
              </a:spcBef>
              <a:spcAft>
                <a:spcPts val="0"/>
              </a:spcAft>
              <a:buNone/>
              <a:defRPr sz="3200">
                <a:solidFill>
                  <a:srgbClr val="6D6E71"/>
                </a:solidFill>
              </a:defRPr>
            </a:lvl1pPr>
            <a:lvl2pPr marL="457200" indent="0">
              <a:lnSpc>
                <a:spcPct val="120000"/>
              </a:lnSpc>
              <a:spcBef>
                <a:spcPts val="0"/>
              </a:spcBef>
              <a:spcAft>
                <a:spcPts val="600"/>
              </a:spcAft>
              <a:buNone/>
              <a:defRPr sz="2400">
                <a:solidFill>
                  <a:srgbClr val="FF0090"/>
                </a:solidFill>
              </a:defRPr>
            </a:lvl2pPr>
            <a:lvl3pPr marL="914400" indent="0">
              <a:lnSpc>
                <a:spcPct val="120000"/>
              </a:lnSpc>
              <a:spcBef>
                <a:spcPts val="0"/>
              </a:spcBef>
              <a:spcAft>
                <a:spcPts val="600"/>
              </a:spcAft>
              <a:buNone/>
              <a:defRPr sz="2400">
                <a:solidFill>
                  <a:srgbClr val="FF0090"/>
                </a:solidFill>
              </a:defRPr>
            </a:lvl3pPr>
            <a:lvl4pPr marL="1371600" indent="0">
              <a:lnSpc>
                <a:spcPct val="120000"/>
              </a:lnSpc>
              <a:spcBef>
                <a:spcPts val="0"/>
              </a:spcBef>
              <a:spcAft>
                <a:spcPts val="600"/>
              </a:spcAft>
              <a:buNone/>
              <a:defRPr sz="2400">
                <a:solidFill>
                  <a:srgbClr val="FF0090"/>
                </a:solidFill>
              </a:defRPr>
            </a:lvl4pPr>
            <a:lvl5pPr marL="1828800" indent="0">
              <a:lnSpc>
                <a:spcPct val="120000"/>
              </a:lnSpc>
              <a:spcBef>
                <a:spcPts val="0"/>
              </a:spcBef>
              <a:spcAft>
                <a:spcPts val="600"/>
              </a:spcAft>
              <a:buNone/>
              <a:defRPr sz="2400">
                <a:solidFill>
                  <a:srgbClr val="FF0090"/>
                </a:solidFill>
              </a:defRPr>
            </a:lvl5pPr>
          </a:lstStyle>
          <a:p>
            <a:pPr lvl="0"/>
            <a:r>
              <a:rPr lang="en-US"/>
              <a:t>Click to edit Master text styles</a:t>
            </a:r>
          </a:p>
        </p:txBody>
      </p:sp>
      <p:sp>
        <p:nvSpPr>
          <p:cNvPr id="4" name="Picture Placeholder 3"/>
          <p:cNvSpPr>
            <a:spLocks noGrp="1"/>
          </p:cNvSpPr>
          <p:nvPr>
            <p:ph type="pic" sz="quarter" idx="16"/>
          </p:nvPr>
        </p:nvSpPr>
        <p:spPr>
          <a:xfrm>
            <a:off x="323850" y="2924175"/>
            <a:ext cx="2735263" cy="3600450"/>
          </a:xfrm>
        </p:spPr>
        <p:txBody>
          <a:bodyPr/>
          <a:lstStyle/>
          <a:p>
            <a:r>
              <a:rPr lang="en-US" dirty="0"/>
              <a:t>Click icon to add picture</a:t>
            </a:r>
            <a:endParaRPr lang="en-GB" dirty="0"/>
          </a:p>
        </p:txBody>
      </p:sp>
    </p:spTree>
    <p:extLst>
      <p:ext uri="{BB962C8B-B14F-4D97-AF65-F5344CB8AC3E}">
        <p14:creationId xmlns:p14="http://schemas.microsoft.com/office/powerpoint/2010/main" val="6021885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Alternative layout 6">
    <p:spTree>
      <p:nvGrpSpPr>
        <p:cNvPr id="1" name=""/>
        <p:cNvGrpSpPr/>
        <p:nvPr/>
      </p:nvGrpSpPr>
      <p:grpSpPr>
        <a:xfrm>
          <a:off x="0" y="0"/>
          <a:ext cx="0" cy="0"/>
          <a:chOff x="0" y="0"/>
          <a:chExt cx="0" cy="0"/>
        </a:xfrm>
      </p:grpSpPr>
      <p:sp>
        <p:nvSpPr>
          <p:cNvPr id="27" name="Title 1"/>
          <p:cNvSpPr>
            <a:spLocks noGrp="1"/>
          </p:cNvSpPr>
          <p:nvPr>
            <p:ph type="title" hasCustomPrompt="1"/>
          </p:nvPr>
        </p:nvSpPr>
        <p:spPr>
          <a:xfrm>
            <a:off x="3923928" y="548680"/>
            <a:ext cx="5040560" cy="1368152"/>
          </a:xfrm>
          <a:prstGeom prst="rect">
            <a:avLst/>
          </a:prstGeom>
        </p:spPr>
        <p:txBody>
          <a:bodyPr anchor="t">
            <a:normAutofit/>
          </a:bodyPr>
          <a:lstStyle>
            <a:lvl1pPr>
              <a:defRPr sz="3200" b="0">
                <a:solidFill>
                  <a:srgbClr val="6D6E71"/>
                </a:solidFill>
              </a:defRPr>
            </a:lvl1pPr>
          </a:lstStyle>
          <a:p>
            <a:r>
              <a:rPr lang="en-US" dirty="0"/>
              <a:t>Click to edit title</a:t>
            </a:r>
            <a:endParaRPr lang="en-GB" dirty="0"/>
          </a:p>
        </p:txBody>
      </p:sp>
      <p:sp>
        <p:nvSpPr>
          <p:cNvPr id="40" name="Text Placeholder 37"/>
          <p:cNvSpPr>
            <a:spLocks noGrp="1"/>
          </p:cNvSpPr>
          <p:nvPr>
            <p:ph type="body" sz="quarter" idx="14" hasCustomPrompt="1"/>
          </p:nvPr>
        </p:nvSpPr>
        <p:spPr>
          <a:xfrm>
            <a:off x="309563" y="549275"/>
            <a:ext cx="3627437" cy="941388"/>
          </a:xfrm>
        </p:spPr>
        <p:txBody>
          <a:bodyPr anchor="ctr">
            <a:normAutofit/>
          </a:bodyPr>
          <a:lstStyle>
            <a:lvl1pPr marL="0" indent="0">
              <a:spcBef>
                <a:spcPts val="0"/>
              </a:spcBef>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1628775"/>
            <a:ext cx="3241675"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15"/>
          <p:cNvSpPr>
            <a:spLocks noGrp="1"/>
          </p:cNvSpPr>
          <p:nvPr>
            <p:ph sz="quarter" idx="15"/>
          </p:nvPr>
        </p:nvSpPr>
        <p:spPr>
          <a:xfrm>
            <a:off x="3923928" y="2060848"/>
            <a:ext cx="5040560"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16742154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Alternative Layout 7">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28800"/>
            <a:ext cx="2772000" cy="489654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2952328" cy="864096"/>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5" name="Content Placeholder 2"/>
          <p:cNvSpPr>
            <a:spLocks noGrp="1"/>
          </p:cNvSpPr>
          <p:nvPr>
            <p:ph idx="10"/>
          </p:nvPr>
        </p:nvSpPr>
        <p:spPr>
          <a:xfrm>
            <a:off x="3311860"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1"/>
          </p:nvPr>
        </p:nvSpPr>
        <p:spPr>
          <a:xfrm>
            <a:off x="6300192"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07237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ext Placeholder 37"/>
          <p:cNvSpPr>
            <a:spLocks noGrp="1"/>
          </p:cNvSpPr>
          <p:nvPr>
            <p:ph type="body" sz="quarter" idx="14" hasCustomPrompt="1"/>
          </p:nvPr>
        </p:nvSpPr>
        <p:spPr>
          <a:xfrm>
            <a:off x="309563" y="549275"/>
            <a:ext cx="7934845" cy="941388"/>
          </a:xfrm>
        </p:spPr>
        <p:txBody>
          <a:bodyPr anchor="ctr">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9"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11294289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25138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Page">
    <p:spTree>
      <p:nvGrpSpPr>
        <p:cNvPr id="1" name=""/>
        <p:cNvGrpSpPr/>
        <p:nvPr/>
      </p:nvGrpSpPr>
      <p:grpSpPr>
        <a:xfrm>
          <a:off x="0" y="0"/>
          <a:ext cx="0" cy="0"/>
          <a:chOff x="0" y="0"/>
          <a:chExt cx="0" cy="0"/>
        </a:xfrm>
      </p:grpSpPr>
      <p:sp>
        <p:nvSpPr>
          <p:cNvPr id="4" name="Rectangle 3"/>
          <p:cNvSpPr/>
          <p:nvPr/>
        </p:nvSpPr>
        <p:spPr>
          <a:xfrm>
            <a:off x="0" y="1"/>
            <a:ext cx="4248472" cy="6857999"/>
          </a:xfrm>
          <a:prstGeom prst="rect">
            <a:avLst/>
          </a:prstGeom>
          <a:solidFill>
            <a:srgbClr val="126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5" name="Straight Connector 4"/>
          <p:cNvCxnSpPr/>
          <p:nvPr/>
        </p:nvCxnSpPr>
        <p:spPr>
          <a:xfrm>
            <a:off x="408923" y="3072595"/>
            <a:ext cx="2650909"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6298" y="2996952"/>
            <a:ext cx="499598" cy="151287"/>
          </a:xfrm>
          <a:prstGeom prst="rect">
            <a:avLst/>
          </a:prstGeom>
        </p:spPr>
      </p:pic>
      <p:sp>
        <p:nvSpPr>
          <p:cNvPr id="8" name="Picture Placeholder 7"/>
          <p:cNvSpPr>
            <a:spLocks noGrp="1"/>
          </p:cNvSpPr>
          <p:nvPr>
            <p:ph type="pic" sz="quarter" idx="10"/>
          </p:nvPr>
        </p:nvSpPr>
        <p:spPr>
          <a:xfrm>
            <a:off x="4248150" y="0"/>
            <a:ext cx="4895850" cy="6858000"/>
          </a:xfrm>
        </p:spPr>
        <p:txBody>
          <a:bodyPr/>
          <a:lstStyle>
            <a:lvl1pPr marL="0" indent="0">
              <a:buNone/>
              <a:defRPr/>
            </a:lvl1pPr>
          </a:lstStyle>
          <a:p>
            <a:r>
              <a:rPr lang="en-US" dirty="0"/>
              <a:t>Click icon to add picture</a:t>
            </a:r>
            <a:endParaRPr lang="en-GB" dirty="0"/>
          </a:p>
        </p:txBody>
      </p:sp>
      <p:sp>
        <p:nvSpPr>
          <p:cNvPr id="11" name="Text Placeholder 10"/>
          <p:cNvSpPr>
            <a:spLocks noGrp="1"/>
          </p:cNvSpPr>
          <p:nvPr>
            <p:ph type="body" sz="quarter" idx="11"/>
          </p:nvPr>
        </p:nvSpPr>
        <p:spPr>
          <a:xfrm>
            <a:off x="408923" y="1916113"/>
            <a:ext cx="3226974" cy="3241675"/>
          </a:xfrm>
        </p:spPr>
        <p:txBody>
          <a:bodyPr/>
          <a:lstStyle>
            <a:lvl1pPr marL="0" indent="0">
              <a:buNone/>
              <a:defRPr sz="2000" b="1">
                <a:solidFill>
                  <a:schemeClr val="bg1"/>
                </a:solidFill>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821426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Title 1"/>
          <p:cNvSpPr>
            <a:spLocks noGrp="1"/>
          </p:cNvSpPr>
          <p:nvPr>
            <p:ph type="title"/>
          </p:nvPr>
        </p:nvSpPr>
        <p:spPr>
          <a:xfrm>
            <a:off x="230832" y="116632"/>
            <a:ext cx="8085584" cy="776875"/>
          </a:xfrm>
        </p:spPr>
        <p:txBody>
          <a:bodyPr>
            <a:normAutofit/>
          </a:bodyPr>
          <a:lstStyle>
            <a:lvl1pPr>
              <a:defRPr lang="en-US" sz="1600" b="0" i="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GB" dirty="0"/>
          </a:p>
        </p:txBody>
      </p:sp>
      <p:sp>
        <p:nvSpPr>
          <p:cNvPr id="4"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41976100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6491121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9" name="Content Placeholder 2"/>
          <p:cNvSpPr>
            <a:spLocks noGrp="1"/>
          </p:cNvSpPr>
          <p:nvPr>
            <p:ph idx="1"/>
          </p:nvPr>
        </p:nvSpPr>
        <p:spPr>
          <a:xfrm>
            <a:off x="323528"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2"/>
          <p:cNvSpPr>
            <a:spLocks noGrp="1"/>
          </p:cNvSpPr>
          <p:nvPr>
            <p:ph idx="13"/>
          </p:nvPr>
        </p:nvSpPr>
        <p:spPr>
          <a:xfrm>
            <a:off x="4788024"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04717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8" name="Picture 7" descr="DJS_coloured-backgrounds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92"/>
            <a:ext cx="9144000" cy="649793"/>
          </a:xfrm>
          <a:prstGeom prst="rect">
            <a:avLst/>
          </a:prstGeom>
        </p:spPr>
      </p:pic>
      <p:sp>
        <p:nvSpPr>
          <p:cNvPr id="3" name="Title 1"/>
          <p:cNvSpPr>
            <a:spLocks noGrp="1"/>
          </p:cNvSpPr>
          <p:nvPr>
            <p:ph type="title" hasCustomPrompt="1"/>
          </p:nvPr>
        </p:nvSpPr>
        <p:spPr>
          <a:xfrm>
            <a:off x="323528" y="529516"/>
            <a:ext cx="7488832" cy="523220"/>
          </a:xfrm>
          <a:prstGeom prst="rect">
            <a:avLst/>
          </a:prstGeom>
        </p:spPr>
        <p:txBody>
          <a:bodyPr>
            <a:normAutofit/>
          </a:bodyPr>
          <a:lstStyle>
            <a:lvl1pPr>
              <a:defRPr lang="en-US" sz="1600" b="1" i="0" kern="1200" dirty="0" smtClean="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r>
              <a:rPr lang="en-GB" sz="2800" baseline="0" dirty="0"/>
              <a:t>Single line heading here 28pt</a:t>
            </a:r>
            <a:endParaRPr lang="en-US" sz="2800" baseline="0" dirty="0"/>
          </a:p>
        </p:txBody>
      </p:sp>
      <p:sp>
        <p:nvSpPr>
          <p:cNvPr id="4"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5" name="Content Placeholder 12"/>
          <p:cNvSpPr>
            <a:spLocks noGrp="1"/>
          </p:cNvSpPr>
          <p:nvPr>
            <p:ph sz="quarter" idx="10" hasCustomPrompt="1"/>
          </p:nvPr>
        </p:nvSpPr>
        <p:spPr>
          <a:xfrm>
            <a:off x="323528" y="1124744"/>
            <a:ext cx="8424936" cy="648072"/>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rgbClr val="FF0090"/>
              </a:buClr>
              <a:buSzPct val="100000"/>
              <a:buFont typeface="Wingdings" panose="05000000000000000000" pitchFamily="2" charset="2"/>
              <a:buNone/>
              <a:tabLst/>
              <a:defRPr baseline="0"/>
            </a:lvl1pPr>
          </a:lstStyle>
          <a:p>
            <a:pPr marL="0" marR="0" lvl="0" indent="0" algn="l" defTabSz="914400" rtl="0" eaLnBrk="1" fontAlgn="auto" latinLnBrk="0" hangingPunct="1">
              <a:lnSpc>
                <a:spcPct val="100000"/>
              </a:lnSpc>
              <a:spcBef>
                <a:spcPct val="20000"/>
              </a:spcBef>
              <a:spcAft>
                <a:spcPts val="0"/>
              </a:spcAft>
              <a:buClr>
                <a:srgbClr val="FF0090"/>
              </a:buClr>
              <a:buSzPct val="100000"/>
              <a:buFont typeface="Wingdings" panose="05000000000000000000" pitchFamily="2" charset="2"/>
              <a:buNone/>
              <a:tabLst/>
              <a:defRPr/>
            </a:pPr>
            <a:r>
              <a:rPr lang="en-US" dirty="0"/>
              <a:t>Subheading 14pt to go here, subheading 14pt to go here, subheading 14pt to go here, subheading 14pt to go here, subheading 14pt to go here, subheading 14pt to go here, subheading 14pt to go here.</a:t>
            </a:r>
            <a:endParaRPr lang="en-GB" dirty="0"/>
          </a:p>
          <a:p>
            <a:pPr lvl="0"/>
            <a:endParaRPr lang="en-GB" dirty="0"/>
          </a:p>
        </p:txBody>
      </p:sp>
    </p:spTree>
    <p:extLst>
      <p:ext uri="{BB962C8B-B14F-4D97-AF65-F5344CB8AC3E}">
        <p14:creationId xmlns:p14="http://schemas.microsoft.com/office/powerpoint/2010/main" val="13317761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Alternative Layou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6" name="Content Placeholder 2"/>
          <p:cNvSpPr>
            <a:spLocks noGrp="1"/>
          </p:cNvSpPr>
          <p:nvPr>
            <p:ph idx="1"/>
          </p:nvPr>
        </p:nvSpPr>
        <p:spPr>
          <a:xfrm>
            <a:off x="457200"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3"/>
          </p:nvPr>
        </p:nvSpPr>
        <p:spPr>
          <a:xfrm>
            <a:off x="4788024"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idx="14"/>
          </p:nvPr>
        </p:nvSpPr>
        <p:spPr>
          <a:xfrm>
            <a:off x="4788024"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6178990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Alternative layout 2">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10" name="Content Placeholder 2"/>
          <p:cNvSpPr>
            <a:spLocks noGrp="1"/>
          </p:cNvSpPr>
          <p:nvPr>
            <p:ph idx="13"/>
          </p:nvPr>
        </p:nvSpPr>
        <p:spPr>
          <a:xfrm>
            <a:off x="323528" y="1556792"/>
            <a:ext cx="8352928"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11" name="Content Placeholder 2"/>
          <p:cNvSpPr>
            <a:spLocks noGrp="1"/>
          </p:cNvSpPr>
          <p:nvPr>
            <p:ph idx="1"/>
          </p:nvPr>
        </p:nvSpPr>
        <p:spPr>
          <a:xfrm>
            <a:off x="323528" y="2420888"/>
            <a:ext cx="8352928" cy="4032448"/>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8701561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Alternative layout 3">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4" name="Content Placeholder 2"/>
          <p:cNvSpPr>
            <a:spLocks noGrp="1"/>
          </p:cNvSpPr>
          <p:nvPr>
            <p:ph idx="1"/>
          </p:nvPr>
        </p:nvSpPr>
        <p:spPr>
          <a:xfrm>
            <a:off x="4644008"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2"/>
          <p:cNvSpPr>
            <a:spLocks noGrp="1"/>
          </p:cNvSpPr>
          <p:nvPr>
            <p:ph idx="13"/>
          </p:nvPr>
        </p:nvSpPr>
        <p:spPr>
          <a:xfrm>
            <a:off x="323528"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4"/>
          </p:nvPr>
        </p:nvSpPr>
        <p:spPr>
          <a:xfrm>
            <a:off x="323528"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8453934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Alternative layout 4">
    <p:spTree>
      <p:nvGrpSpPr>
        <p:cNvPr id="1" name=""/>
        <p:cNvGrpSpPr/>
        <p:nvPr/>
      </p:nvGrpSpPr>
      <p:grpSpPr>
        <a:xfrm>
          <a:off x="0" y="0"/>
          <a:ext cx="0" cy="0"/>
          <a:chOff x="0" y="0"/>
          <a:chExt cx="0" cy="0"/>
        </a:xfrm>
      </p:grpSpPr>
      <p:sp>
        <p:nvSpPr>
          <p:cNvPr id="2" name="Content Placeholder 2"/>
          <p:cNvSpPr>
            <a:spLocks noGrp="1"/>
          </p:cNvSpPr>
          <p:nvPr>
            <p:ph idx="13"/>
          </p:nvPr>
        </p:nvSpPr>
        <p:spPr>
          <a:xfrm>
            <a:off x="430306" y="5733256"/>
            <a:ext cx="8246150"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3" name="Content Placeholder 2"/>
          <p:cNvSpPr>
            <a:spLocks noGrp="1"/>
          </p:cNvSpPr>
          <p:nvPr>
            <p:ph idx="1"/>
          </p:nvPr>
        </p:nvSpPr>
        <p:spPr>
          <a:xfrm>
            <a:off x="446856" y="1556792"/>
            <a:ext cx="8229600" cy="3960440"/>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4"/>
          <p:cNvSpPr>
            <a:spLocks noGrp="1"/>
          </p:cNvSpPr>
          <p:nvPr>
            <p:ph type="sldNum" sz="quarter" idx="12"/>
          </p:nvPr>
        </p:nvSpPr>
        <p:spPr>
          <a:xfrm>
            <a:off x="-27693" y="6594811"/>
            <a:ext cx="1043608" cy="246221"/>
          </a:xfrm>
          <a:prstGeom prst="rect">
            <a:avLst/>
          </a:prstGeom>
        </p:spPr>
        <p:txBody>
          <a:bodyPr/>
          <a:lstStyle/>
          <a:p>
            <a:fld id="{A4C18273-3B06-4AC5-BD96-A00D2AA2E2E6}" type="slidenum">
              <a:rPr lang="en-GB" smtClean="0"/>
              <a:pPr/>
              <a:t>‹#›</a:t>
            </a:fld>
            <a:endParaRPr lang="en-GB" dirty="0"/>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6097653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Alternative layout 5">
    <p:spTree>
      <p:nvGrpSpPr>
        <p:cNvPr id="1" name=""/>
        <p:cNvGrpSpPr/>
        <p:nvPr/>
      </p:nvGrpSpPr>
      <p:grpSpPr>
        <a:xfrm>
          <a:off x="0" y="0"/>
          <a:ext cx="0" cy="0"/>
          <a:chOff x="0" y="0"/>
          <a:chExt cx="0" cy="0"/>
        </a:xfrm>
      </p:grpSpPr>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2924944"/>
            <a:ext cx="8654925"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ext Placeholder 2"/>
          <p:cNvSpPr>
            <a:spLocks noGrp="1"/>
          </p:cNvSpPr>
          <p:nvPr>
            <p:ph type="body" sz="quarter" idx="15"/>
          </p:nvPr>
        </p:nvSpPr>
        <p:spPr>
          <a:xfrm>
            <a:off x="3025775" y="692150"/>
            <a:ext cx="6027738" cy="1931988"/>
          </a:xfrm>
        </p:spPr>
        <p:txBody>
          <a:bodyPr anchor="ct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vl5pPr algn="just">
              <a:lnSpc>
                <a:spcPct val="12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15732658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Alternative layout 8">
    <p:spTree>
      <p:nvGrpSpPr>
        <p:cNvPr id="1" name=""/>
        <p:cNvGrpSpPr/>
        <p:nvPr/>
      </p:nvGrpSpPr>
      <p:grpSpPr>
        <a:xfrm>
          <a:off x="0" y="0"/>
          <a:ext cx="0" cy="0"/>
          <a:chOff x="0" y="0"/>
          <a:chExt cx="0" cy="0"/>
        </a:xfrm>
      </p:grpSpPr>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59832" y="2924944"/>
            <a:ext cx="5904656"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
        <p:nvSpPr>
          <p:cNvPr id="9" name="Text Placeholder 2"/>
          <p:cNvSpPr>
            <a:spLocks noGrp="1"/>
          </p:cNvSpPr>
          <p:nvPr>
            <p:ph type="body" sz="quarter" idx="15"/>
          </p:nvPr>
        </p:nvSpPr>
        <p:spPr>
          <a:xfrm>
            <a:off x="3025775" y="692150"/>
            <a:ext cx="6027738" cy="1931988"/>
          </a:xfrm>
        </p:spPr>
        <p:txBody>
          <a:bodyPr anchor="ctr">
            <a:noAutofit/>
          </a:bodyPr>
          <a:lstStyle>
            <a:lvl1pPr marL="0" indent="0">
              <a:lnSpc>
                <a:spcPct val="100000"/>
              </a:lnSpc>
              <a:spcBef>
                <a:spcPts val="0"/>
              </a:spcBef>
              <a:spcAft>
                <a:spcPts val="0"/>
              </a:spcAft>
              <a:buNone/>
              <a:defRPr sz="3200">
                <a:solidFill>
                  <a:srgbClr val="6D6E71"/>
                </a:solidFill>
              </a:defRPr>
            </a:lvl1pPr>
            <a:lvl2pPr marL="457200" indent="0">
              <a:lnSpc>
                <a:spcPct val="120000"/>
              </a:lnSpc>
              <a:spcBef>
                <a:spcPts val="0"/>
              </a:spcBef>
              <a:spcAft>
                <a:spcPts val="600"/>
              </a:spcAft>
              <a:buNone/>
              <a:defRPr sz="2400">
                <a:solidFill>
                  <a:srgbClr val="FF0090"/>
                </a:solidFill>
              </a:defRPr>
            </a:lvl2pPr>
            <a:lvl3pPr marL="914400" indent="0">
              <a:lnSpc>
                <a:spcPct val="120000"/>
              </a:lnSpc>
              <a:spcBef>
                <a:spcPts val="0"/>
              </a:spcBef>
              <a:spcAft>
                <a:spcPts val="600"/>
              </a:spcAft>
              <a:buNone/>
              <a:defRPr sz="2400">
                <a:solidFill>
                  <a:srgbClr val="FF0090"/>
                </a:solidFill>
              </a:defRPr>
            </a:lvl3pPr>
            <a:lvl4pPr marL="1371600" indent="0">
              <a:lnSpc>
                <a:spcPct val="120000"/>
              </a:lnSpc>
              <a:spcBef>
                <a:spcPts val="0"/>
              </a:spcBef>
              <a:spcAft>
                <a:spcPts val="600"/>
              </a:spcAft>
              <a:buNone/>
              <a:defRPr sz="2400">
                <a:solidFill>
                  <a:srgbClr val="FF0090"/>
                </a:solidFill>
              </a:defRPr>
            </a:lvl4pPr>
            <a:lvl5pPr marL="1828800" indent="0">
              <a:lnSpc>
                <a:spcPct val="120000"/>
              </a:lnSpc>
              <a:spcBef>
                <a:spcPts val="0"/>
              </a:spcBef>
              <a:spcAft>
                <a:spcPts val="600"/>
              </a:spcAft>
              <a:buNone/>
              <a:defRPr sz="2400">
                <a:solidFill>
                  <a:srgbClr val="FF0090"/>
                </a:solidFill>
              </a:defRPr>
            </a:lvl5pPr>
          </a:lstStyle>
          <a:p>
            <a:pPr lvl="0"/>
            <a:r>
              <a:rPr lang="en-US"/>
              <a:t>Click to edit Master text styles</a:t>
            </a:r>
          </a:p>
        </p:txBody>
      </p:sp>
      <p:sp>
        <p:nvSpPr>
          <p:cNvPr id="4" name="Picture Placeholder 3"/>
          <p:cNvSpPr>
            <a:spLocks noGrp="1"/>
          </p:cNvSpPr>
          <p:nvPr>
            <p:ph type="pic" sz="quarter" idx="16"/>
          </p:nvPr>
        </p:nvSpPr>
        <p:spPr>
          <a:xfrm>
            <a:off x="323850" y="2924175"/>
            <a:ext cx="2735263" cy="3600450"/>
          </a:xfrm>
        </p:spPr>
        <p:txBody>
          <a:bodyPr/>
          <a:lstStyle/>
          <a:p>
            <a:r>
              <a:rPr lang="en-US" dirty="0"/>
              <a:t>Click icon to add picture</a:t>
            </a:r>
            <a:endParaRPr lang="en-GB" dirty="0"/>
          </a:p>
        </p:txBody>
      </p:sp>
    </p:spTree>
    <p:extLst>
      <p:ext uri="{BB962C8B-B14F-4D97-AF65-F5344CB8AC3E}">
        <p14:creationId xmlns:p14="http://schemas.microsoft.com/office/powerpoint/2010/main" val="14670066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Alternative layout 6">
    <p:spTree>
      <p:nvGrpSpPr>
        <p:cNvPr id="1" name=""/>
        <p:cNvGrpSpPr/>
        <p:nvPr/>
      </p:nvGrpSpPr>
      <p:grpSpPr>
        <a:xfrm>
          <a:off x="0" y="0"/>
          <a:ext cx="0" cy="0"/>
          <a:chOff x="0" y="0"/>
          <a:chExt cx="0" cy="0"/>
        </a:xfrm>
      </p:grpSpPr>
      <p:sp>
        <p:nvSpPr>
          <p:cNvPr id="27" name="Title 1"/>
          <p:cNvSpPr>
            <a:spLocks noGrp="1"/>
          </p:cNvSpPr>
          <p:nvPr>
            <p:ph type="title" hasCustomPrompt="1"/>
          </p:nvPr>
        </p:nvSpPr>
        <p:spPr>
          <a:xfrm>
            <a:off x="3923928" y="548680"/>
            <a:ext cx="5040560" cy="1368152"/>
          </a:xfrm>
          <a:prstGeom prst="rect">
            <a:avLst/>
          </a:prstGeom>
        </p:spPr>
        <p:txBody>
          <a:bodyPr anchor="t">
            <a:normAutofit/>
          </a:bodyPr>
          <a:lstStyle>
            <a:lvl1pPr>
              <a:defRPr sz="3200" b="0">
                <a:solidFill>
                  <a:srgbClr val="6D6E71"/>
                </a:solidFill>
              </a:defRPr>
            </a:lvl1pPr>
          </a:lstStyle>
          <a:p>
            <a:r>
              <a:rPr lang="en-US" dirty="0"/>
              <a:t>Click to edit title</a:t>
            </a:r>
            <a:endParaRPr lang="en-GB" dirty="0"/>
          </a:p>
        </p:txBody>
      </p:sp>
      <p:sp>
        <p:nvSpPr>
          <p:cNvPr id="40" name="Text Placeholder 37"/>
          <p:cNvSpPr>
            <a:spLocks noGrp="1"/>
          </p:cNvSpPr>
          <p:nvPr>
            <p:ph type="body" sz="quarter" idx="14" hasCustomPrompt="1"/>
          </p:nvPr>
        </p:nvSpPr>
        <p:spPr>
          <a:xfrm>
            <a:off x="309563" y="549275"/>
            <a:ext cx="3627437" cy="941388"/>
          </a:xfrm>
        </p:spPr>
        <p:txBody>
          <a:bodyPr anchor="ctr">
            <a:normAutofit/>
          </a:bodyPr>
          <a:lstStyle>
            <a:lvl1pPr marL="0" indent="0">
              <a:spcBef>
                <a:spcPts val="0"/>
              </a:spcBef>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1628775"/>
            <a:ext cx="3241675"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15"/>
          <p:cNvSpPr>
            <a:spLocks noGrp="1"/>
          </p:cNvSpPr>
          <p:nvPr>
            <p:ph sz="quarter" idx="15"/>
          </p:nvPr>
        </p:nvSpPr>
        <p:spPr>
          <a:xfrm>
            <a:off x="3923928" y="2060848"/>
            <a:ext cx="5040560"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13814123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Alternative Layout 7">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28800"/>
            <a:ext cx="2772000" cy="489654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2952328" cy="864096"/>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5" name="Content Placeholder 2"/>
          <p:cNvSpPr>
            <a:spLocks noGrp="1"/>
          </p:cNvSpPr>
          <p:nvPr>
            <p:ph idx="10"/>
          </p:nvPr>
        </p:nvSpPr>
        <p:spPr>
          <a:xfrm>
            <a:off x="3311860"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1"/>
          </p:nvPr>
        </p:nvSpPr>
        <p:spPr>
          <a:xfrm>
            <a:off x="6300192"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7479914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ext Placeholder 37"/>
          <p:cNvSpPr>
            <a:spLocks noGrp="1"/>
          </p:cNvSpPr>
          <p:nvPr>
            <p:ph type="body" sz="quarter" idx="14" hasCustomPrompt="1"/>
          </p:nvPr>
        </p:nvSpPr>
        <p:spPr>
          <a:xfrm>
            <a:off x="309563" y="549275"/>
            <a:ext cx="7934845" cy="941388"/>
          </a:xfrm>
        </p:spPr>
        <p:txBody>
          <a:bodyPr anchor="ctr">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9"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5644801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0328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8162800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Section Header Page">
    <p:spTree>
      <p:nvGrpSpPr>
        <p:cNvPr id="1" name=""/>
        <p:cNvGrpSpPr/>
        <p:nvPr/>
      </p:nvGrpSpPr>
      <p:grpSpPr>
        <a:xfrm>
          <a:off x="0" y="0"/>
          <a:ext cx="0" cy="0"/>
          <a:chOff x="0" y="0"/>
          <a:chExt cx="0" cy="0"/>
        </a:xfrm>
      </p:grpSpPr>
      <p:sp>
        <p:nvSpPr>
          <p:cNvPr id="4" name="Rectangle 3"/>
          <p:cNvSpPr/>
          <p:nvPr/>
        </p:nvSpPr>
        <p:spPr>
          <a:xfrm>
            <a:off x="0" y="1"/>
            <a:ext cx="4248472" cy="6857999"/>
          </a:xfrm>
          <a:prstGeom prst="rect">
            <a:avLst/>
          </a:prstGeom>
          <a:solidFill>
            <a:srgbClr val="126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5" name="Straight Connector 4"/>
          <p:cNvCxnSpPr/>
          <p:nvPr/>
        </p:nvCxnSpPr>
        <p:spPr>
          <a:xfrm>
            <a:off x="408923" y="3072595"/>
            <a:ext cx="2650909"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6298" y="2996952"/>
            <a:ext cx="499598" cy="151287"/>
          </a:xfrm>
          <a:prstGeom prst="rect">
            <a:avLst/>
          </a:prstGeom>
        </p:spPr>
      </p:pic>
      <p:sp>
        <p:nvSpPr>
          <p:cNvPr id="8" name="Picture Placeholder 7"/>
          <p:cNvSpPr>
            <a:spLocks noGrp="1"/>
          </p:cNvSpPr>
          <p:nvPr>
            <p:ph type="pic" sz="quarter" idx="10"/>
          </p:nvPr>
        </p:nvSpPr>
        <p:spPr>
          <a:xfrm>
            <a:off x="4248150" y="0"/>
            <a:ext cx="4895850" cy="6858000"/>
          </a:xfrm>
        </p:spPr>
        <p:txBody>
          <a:bodyPr/>
          <a:lstStyle>
            <a:lvl1pPr marL="0" indent="0">
              <a:buNone/>
              <a:defRPr/>
            </a:lvl1pPr>
          </a:lstStyle>
          <a:p>
            <a:r>
              <a:rPr lang="en-US" dirty="0"/>
              <a:t>Click icon to add picture</a:t>
            </a:r>
            <a:endParaRPr lang="en-GB" dirty="0"/>
          </a:p>
        </p:txBody>
      </p:sp>
      <p:sp>
        <p:nvSpPr>
          <p:cNvPr id="11" name="Text Placeholder 10"/>
          <p:cNvSpPr>
            <a:spLocks noGrp="1"/>
          </p:cNvSpPr>
          <p:nvPr>
            <p:ph type="body" sz="quarter" idx="11"/>
          </p:nvPr>
        </p:nvSpPr>
        <p:spPr>
          <a:xfrm>
            <a:off x="408923" y="1916113"/>
            <a:ext cx="3226974" cy="3241675"/>
          </a:xfrm>
        </p:spPr>
        <p:txBody>
          <a:bodyPr/>
          <a:lstStyle>
            <a:lvl1pPr marL="0" indent="0">
              <a:buNone/>
              <a:defRPr sz="2000" b="1">
                <a:solidFill>
                  <a:schemeClr val="bg1"/>
                </a:solidFill>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463401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Title 1"/>
          <p:cNvSpPr>
            <a:spLocks noGrp="1"/>
          </p:cNvSpPr>
          <p:nvPr>
            <p:ph type="title"/>
          </p:nvPr>
        </p:nvSpPr>
        <p:spPr>
          <a:xfrm>
            <a:off x="230832" y="116632"/>
            <a:ext cx="8085584" cy="776875"/>
          </a:xfrm>
        </p:spPr>
        <p:txBody>
          <a:bodyPr>
            <a:normAutofit/>
          </a:bodyPr>
          <a:lstStyle>
            <a:lvl1pPr>
              <a:defRPr lang="en-US" sz="1600" b="0" i="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GB" dirty="0"/>
          </a:p>
        </p:txBody>
      </p:sp>
      <p:sp>
        <p:nvSpPr>
          <p:cNvPr id="4"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34142804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0364460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9" name="Content Placeholder 2"/>
          <p:cNvSpPr>
            <a:spLocks noGrp="1"/>
          </p:cNvSpPr>
          <p:nvPr>
            <p:ph idx="1"/>
          </p:nvPr>
        </p:nvSpPr>
        <p:spPr>
          <a:xfrm>
            <a:off x="323528"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2"/>
          <p:cNvSpPr>
            <a:spLocks noGrp="1"/>
          </p:cNvSpPr>
          <p:nvPr>
            <p:ph idx="13"/>
          </p:nvPr>
        </p:nvSpPr>
        <p:spPr>
          <a:xfrm>
            <a:off x="4788024"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9389434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lternative Layou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6" name="Content Placeholder 2"/>
          <p:cNvSpPr>
            <a:spLocks noGrp="1"/>
          </p:cNvSpPr>
          <p:nvPr>
            <p:ph idx="1"/>
          </p:nvPr>
        </p:nvSpPr>
        <p:spPr>
          <a:xfrm>
            <a:off x="457200"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3"/>
          </p:nvPr>
        </p:nvSpPr>
        <p:spPr>
          <a:xfrm>
            <a:off x="4788024"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idx="14"/>
          </p:nvPr>
        </p:nvSpPr>
        <p:spPr>
          <a:xfrm>
            <a:off x="4788024"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90731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lternative layout 2">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10" name="Content Placeholder 2"/>
          <p:cNvSpPr>
            <a:spLocks noGrp="1"/>
          </p:cNvSpPr>
          <p:nvPr>
            <p:ph idx="13"/>
          </p:nvPr>
        </p:nvSpPr>
        <p:spPr>
          <a:xfrm>
            <a:off x="323528" y="1556792"/>
            <a:ext cx="8352928"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11" name="Content Placeholder 2"/>
          <p:cNvSpPr>
            <a:spLocks noGrp="1"/>
          </p:cNvSpPr>
          <p:nvPr>
            <p:ph idx="1"/>
          </p:nvPr>
        </p:nvSpPr>
        <p:spPr>
          <a:xfrm>
            <a:off x="323528" y="2420888"/>
            <a:ext cx="8352928" cy="4032448"/>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2309616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Alternative layout 3">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4" name="Content Placeholder 2"/>
          <p:cNvSpPr>
            <a:spLocks noGrp="1"/>
          </p:cNvSpPr>
          <p:nvPr>
            <p:ph idx="1"/>
          </p:nvPr>
        </p:nvSpPr>
        <p:spPr>
          <a:xfrm>
            <a:off x="4644008"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2"/>
          <p:cNvSpPr>
            <a:spLocks noGrp="1"/>
          </p:cNvSpPr>
          <p:nvPr>
            <p:ph idx="13"/>
          </p:nvPr>
        </p:nvSpPr>
        <p:spPr>
          <a:xfrm>
            <a:off x="323528"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4"/>
          </p:nvPr>
        </p:nvSpPr>
        <p:spPr>
          <a:xfrm>
            <a:off x="323528"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5162115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Alternative layout 4">
    <p:spTree>
      <p:nvGrpSpPr>
        <p:cNvPr id="1" name=""/>
        <p:cNvGrpSpPr/>
        <p:nvPr/>
      </p:nvGrpSpPr>
      <p:grpSpPr>
        <a:xfrm>
          <a:off x="0" y="0"/>
          <a:ext cx="0" cy="0"/>
          <a:chOff x="0" y="0"/>
          <a:chExt cx="0" cy="0"/>
        </a:xfrm>
      </p:grpSpPr>
      <p:sp>
        <p:nvSpPr>
          <p:cNvPr id="2" name="Content Placeholder 2"/>
          <p:cNvSpPr>
            <a:spLocks noGrp="1"/>
          </p:cNvSpPr>
          <p:nvPr>
            <p:ph idx="13"/>
          </p:nvPr>
        </p:nvSpPr>
        <p:spPr>
          <a:xfrm>
            <a:off x="430306" y="5733256"/>
            <a:ext cx="8246150"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3" name="Content Placeholder 2"/>
          <p:cNvSpPr>
            <a:spLocks noGrp="1"/>
          </p:cNvSpPr>
          <p:nvPr>
            <p:ph idx="1"/>
          </p:nvPr>
        </p:nvSpPr>
        <p:spPr>
          <a:xfrm>
            <a:off x="446856" y="1556792"/>
            <a:ext cx="8229600" cy="3960440"/>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4"/>
          <p:cNvSpPr>
            <a:spLocks noGrp="1"/>
          </p:cNvSpPr>
          <p:nvPr>
            <p:ph type="sldNum" sz="quarter" idx="12"/>
          </p:nvPr>
        </p:nvSpPr>
        <p:spPr>
          <a:xfrm>
            <a:off x="-27693" y="6594811"/>
            <a:ext cx="1043608" cy="246221"/>
          </a:xfrm>
          <a:prstGeom prst="rect">
            <a:avLst/>
          </a:prstGeom>
        </p:spPr>
        <p:txBody>
          <a:bodyPr/>
          <a:lstStyle/>
          <a:p>
            <a:fld id="{A4C18273-3B06-4AC5-BD96-A00D2AA2E2E6}" type="slidenum">
              <a:rPr lang="en-GB" smtClean="0"/>
              <a:pPr/>
              <a:t>‹#›</a:t>
            </a:fld>
            <a:endParaRPr lang="en-GB" dirty="0"/>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23750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Alternative layout 5">
    <p:spTree>
      <p:nvGrpSpPr>
        <p:cNvPr id="1" name=""/>
        <p:cNvGrpSpPr/>
        <p:nvPr/>
      </p:nvGrpSpPr>
      <p:grpSpPr>
        <a:xfrm>
          <a:off x="0" y="0"/>
          <a:ext cx="0" cy="0"/>
          <a:chOff x="0" y="0"/>
          <a:chExt cx="0" cy="0"/>
        </a:xfrm>
      </p:grpSpPr>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2924944"/>
            <a:ext cx="8654925"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ext Placeholder 2"/>
          <p:cNvSpPr>
            <a:spLocks noGrp="1"/>
          </p:cNvSpPr>
          <p:nvPr>
            <p:ph type="body" sz="quarter" idx="15"/>
          </p:nvPr>
        </p:nvSpPr>
        <p:spPr>
          <a:xfrm>
            <a:off x="3025775" y="692150"/>
            <a:ext cx="6027738" cy="1931988"/>
          </a:xfrm>
        </p:spPr>
        <p:txBody>
          <a:bodyPr anchor="ct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vl5pPr algn="just">
              <a:lnSpc>
                <a:spcPct val="12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5066145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Alternative layout 8">
    <p:spTree>
      <p:nvGrpSpPr>
        <p:cNvPr id="1" name=""/>
        <p:cNvGrpSpPr/>
        <p:nvPr/>
      </p:nvGrpSpPr>
      <p:grpSpPr>
        <a:xfrm>
          <a:off x="0" y="0"/>
          <a:ext cx="0" cy="0"/>
          <a:chOff x="0" y="0"/>
          <a:chExt cx="0" cy="0"/>
        </a:xfrm>
      </p:grpSpPr>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59832" y="2924944"/>
            <a:ext cx="5904656"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
        <p:nvSpPr>
          <p:cNvPr id="9" name="Text Placeholder 2"/>
          <p:cNvSpPr>
            <a:spLocks noGrp="1"/>
          </p:cNvSpPr>
          <p:nvPr>
            <p:ph type="body" sz="quarter" idx="15"/>
          </p:nvPr>
        </p:nvSpPr>
        <p:spPr>
          <a:xfrm>
            <a:off x="3025775" y="692150"/>
            <a:ext cx="6027738" cy="1931988"/>
          </a:xfrm>
        </p:spPr>
        <p:txBody>
          <a:bodyPr anchor="ctr">
            <a:noAutofit/>
          </a:bodyPr>
          <a:lstStyle>
            <a:lvl1pPr marL="0" indent="0">
              <a:lnSpc>
                <a:spcPct val="100000"/>
              </a:lnSpc>
              <a:spcBef>
                <a:spcPts val="0"/>
              </a:spcBef>
              <a:spcAft>
                <a:spcPts val="0"/>
              </a:spcAft>
              <a:buNone/>
              <a:defRPr sz="3200">
                <a:solidFill>
                  <a:srgbClr val="6D6E71"/>
                </a:solidFill>
              </a:defRPr>
            </a:lvl1pPr>
            <a:lvl2pPr marL="457200" indent="0">
              <a:lnSpc>
                <a:spcPct val="120000"/>
              </a:lnSpc>
              <a:spcBef>
                <a:spcPts val="0"/>
              </a:spcBef>
              <a:spcAft>
                <a:spcPts val="600"/>
              </a:spcAft>
              <a:buNone/>
              <a:defRPr sz="2400">
                <a:solidFill>
                  <a:srgbClr val="FF0090"/>
                </a:solidFill>
              </a:defRPr>
            </a:lvl2pPr>
            <a:lvl3pPr marL="914400" indent="0">
              <a:lnSpc>
                <a:spcPct val="120000"/>
              </a:lnSpc>
              <a:spcBef>
                <a:spcPts val="0"/>
              </a:spcBef>
              <a:spcAft>
                <a:spcPts val="600"/>
              </a:spcAft>
              <a:buNone/>
              <a:defRPr sz="2400">
                <a:solidFill>
                  <a:srgbClr val="FF0090"/>
                </a:solidFill>
              </a:defRPr>
            </a:lvl3pPr>
            <a:lvl4pPr marL="1371600" indent="0">
              <a:lnSpc>
                <a:spcPct val="120000"/>
              </a:lnSpc>
              <a:spcBef>
                <a:spcPts val="0"/>
              </a:spcBef>
              <a:spcAft>
                <a:spcPts val="600"/>
              </a:spcAft>
              <a:buNone/>
              <a:defRPr sz="2400">
                <a:solidFill>
                  <a:srgbClr val="FF0090"/>
                </a:solidFill>
              </a:defRPr>
            </a:lvl4pPr>
            <a:lvl5pPr marL="1828800" indent="0">
              <a:lnSpc>
                <a:spcPct val="120000"/>
              </a:lnSpc>
              <a:spcBef>
                <a:spcPts val="0"/>
              </a:spcBef>
              <a:spcAft>
                <a:spcPts val="600"/>
              </a:spcAft>
              <a:buNone/>
              <a:defRPr sz="2400">
                <a:solidFill>
                  <a:srgbClr val="FF0090"/>
                </a:solidFill>
              </a:defRPr>
            </a:lvl5pPr>
          </a:lstStyle>
          <a:p>
            <a:pPr lvl="0"/>
            <a:r>
              <a:rPr lang="en-US"/>
              <a:t>Click to edit Master text styles</a:t>
            </a:r>
          </a:p>
        </p:txBody>
      </p:sp>
      <p:sp>
        <p:nvSpPr>
          <p:cNvPr id="4" name="Picture Placeholder 3"/>
          <p:cNvSpPr>
            <a:spLocks noGrp="1"/>
          </p:cNvSpPr>
          <p:nvPr>
            <p:ph type="pic" sz="quarter" idx="16"/>
          </p:nvPr>
        </p:nvSpPr>
        <p:spPr>
          <a:xfrm>
            <a:off x="323850" y="2924175"/>
            <a:ext cx="2735263" cy="3600450"/>
          </a:xfrm>
        </p:spPr>
        <p:txBody>
          <a:bodyPr/>
          <a:lstStyle/>
          <a:p>
            <a:r>
              <a:rPr lang="en-US" dirty="0"/>
              <a:t>Click icon to add picture</a:t>
            </a:r>
            <a:endParaRPr lang="en-GB" dirty="0"/>
          </a:p>
        </p:txBody>
      </p:sp>
    </p:spTree>
    <p:extLst>
      <p:ext uri="{BB962C8B-B14F-4D97-AF65-F5344CB8AC3E}">
        <p14:creationId xmlns:p14="http://schemas.microsoft.com/office/powerpoint/2010/main" val="1547229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9" name="Content Placeholder 2"/>
          <p:cNvSpPr>
            <a:spLocks noGrp="1"/>
          </p:cNvSpPr>
          <p:nvPr>
            <p:ph idx="1"/>
          </p:nvPr>
        </p:nvSpPr>
        <p:spPr>
          <a:xfrm>
            <a:off x="323528"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2"/>
          <p:cNvSpPr>
            <a:spLocks noGrp="1"/>
          </p:cNvSpPr>
          <p:nvPr>
            <p:ph idx="13"/>
          </p:nvPr>
        </p:nvSpPr>
        <p:spPr>
          <a:xfrm>
            <a:off x="4788024"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8483382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Alternative layout 6">
    <p:spTree>
      <p:nvGrpSpPr>
        <p:cNvPr id="1" name=""/>
        <p:cNvGrpSpPr/>
        <p:nvPr/>
      </p:nvGrpSpPr>
      <p:grpSpPr>
        <a:xfrm>
          <a:off x="0" y="0"/>
          <a:ext cx="0" cy="0"/>
          <a:chOff x="0" y="0"/>
          <a:chExt cx="0" cy="0"/>
        </a:xfrm>
      </p:grpSpPr>
      <p:sp>
        <p:nvSpPr>
          <p:cNvPr id="27" name="Title 1"/>
          <p:cNvSpPr>
            <a:spLocks noGrp="1"/>
          </p:cNvSpPr>
          <p:nvPr>
            <p:ph type="title" hasCustomPrompt="1"/>
          </p:nvPr>
        </p:nvSpPr>
        <p:spPr>
          <a:xfrm>
            <a:off x="3923928" y="548680"/>
            <a:ext cx="5040560" cy="1368152"/>
          </a:xfrm>
          <a:prstGeom prst="rect">
            <a:avLst/>
          </a:prstGeom>
        </p:spPr>
        <p:txBody>
          <a:bodyPr anchor="t">
            <a:normAutofit/>
          </a:bodyPr>
          <a:lstStyle>
            <a:lvl1pPr>
              <a:defRPr sz="3200" b="0">
                <a:solidFill>
                  <a:srgbClr val="6D6E71"/>
                </a:solidFill>
              </a:defRPr>
            </a:lvl1pPr>
          </a:lstStyle>
          <a:p>
            <a:r>
              <a:rPr lang="en-US" dirty="0"/>
              <a:t>Click to edit title</a:t>
            </a:r>
            <a:endParaRPr lang="en-GB" dirty="0"/>
          </a:p>
        </p:txBody>
      </p:sp>
      <p:sp>
        <p:nvSpPr>
          <p:cNvPr id="40" name="Text Placeholder 37"/>
          <p:cNvSpPr>
            <a:spLocks noGrp="1"/>
          </p:cNvSpPr>
          <p:nvPr>
            <p:ph type="body" sz="quarter" idx="14" hasCustomPrompt="1"/>
          </p:nvPr>
        </p:nvSpPr>
        <p:spPr>
          <a:xfrm>
            <a:off x="309563" y="549275"/>
            <a:ext cx="3627437" cy="941388"/>
          </a:xfrm>
        </p:spPr>
        <p:txBody>
          <a:bodyPr anchor="ctr">
            <a:normAutofit/>
          </a:bodyPr>
          <a:lstStyle>
            <a:lvl1pPr marL="0" indent="0">
              <a:spcBef>
                <a:spcPts val="0"/>
              </a:spcBef>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1628775"/>
            <a:ext cx="3241675"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15"/>
          <p:cNvSpPr>
            <a:spLocks noGrp="1"/>
          </p:cNvSpPr>
          <p:nvPr>
            <p:ph sz="quarter" idx="15"/>
          </p:nvPr>
        </p:nvSpPr>
        <p:spPr>
          <a:xfrm>
            <a:off x="3923928" y="2060848"/>
            <a:ext cx="5040560"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999783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Alternative Layout 7">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28800"/>
            <a:ext cx="2772000" cy="489654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2952328" cy="864096"/>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5" name="Content Placeholder 2"/>
          <p:cNvSpPr>
            <a:spLocks noGrp="1"/>
          </p:cNvSpPr>
          <p:nvPr>
            <p:ph idx="10"/>
          </p:nvPr>
        </p:nvSpPr>
        <p:spPr>
          <a:xfrm>
            <a:off x="3311860"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1"/>
          </p:nvPr>
        </p:nvSpPr>
        <p:spPr>
          <a:xfrm>
            <a:off x="6300192"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6451504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ext Placeholder 37"/>
          <p:cNvSpPr>
            <a:spLocks noGrp="1"/>
          </p:cNvSpPr>
          <p:nvPr>
            <p:ph type="body" sz="quarter" idx="14" hasCustomPrompt="1"/>
          </p:nvPr>
        </p:nvSpPr>
        <p:spPr>
          <a:xfrm>
            <a:off x="309563" y="549275"/>
            <a:ext cx="7934845" cy="941388"/>
          </a:xfrm>
        </p:spPr>
        <p:txBody>
          <a:bodyPr anchor="ctr">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9"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23551330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3970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Section Header Page">
    <p:spTree>
      <p:nvGrpSpPr>
        <p:cNvPr id="1" name=""/>
        <p:cNvGrpSpPr/>
        <p:nvPr/>
      </p:nvGrpSpPr>
      <p:grpSpPr>
        <a:xfrm>
          <a:off x="0" y="0"/>
          <a:ext cx="0" cy="0"/>
          <a:chOff x="0" y="0"/>
          <a:chExt cx="0" cy="0"/>
        </a:xfrm>
      </p:grpSpPr>
      <p:sp>
        <p:nvSpPr>
          <p:cNvPr id="4" name="Rectangle 3"/>
          <p:cNvSpPr/>
          <p:nvPr/>
        </p:nvSpPr>
        <p:spPr>
          <a:xfrm>
            <a:off x="0" y="1"/>
            <a:ext cx="4248472" cy="6857999"/>
          </a:xfrm>
          <a:prstGeom prst="rect">
            <a:avLst/>
          </a:prstGeom>
          <a:solidFill>
            <a:srgbClr val="126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5" name="Straight Connector 4"/>
          <p:cNvCxnSpPr/>
          <p:nvPr/>
        </p:nvCxnSpPr>
        <p:spPr>
          <a:xfrm>
            <a:off x="408923" y="3072595"/>
            <a:ext cx="2650909"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6298" y="2996952"/>
            <a:ext cx="499598" cy="151287"/>
          </a:xfrm>
          <a:prstGeom prst="rect">
            <a:avLst/>
          </a:prstGeom>
        </p:spPr>
      </p:pic>
      <p:sp>
        <p:nvSpPr>
          <p:cNvPr id="8" name="Picture Placeholder 7"/>
          <p:cNvSpPr>
            <a:spLocks noGrp="1"/>
          </p:cNvSpPr>
          <p:nvPr>
            <p:ph type="pic" sz="quarter" idx="10"/>
          </p:nvPr>
        </p:nvSpPr>
        <p:spPr>
          <a:xfrm>
            <a:off x="4248150" y="0"/>
            <a:ext cx="4895850" cy="6858000"/>
          </a:xfrm>
        </p:spPr>
        <p:txBody>
          <a:bodyPr/>
          <a:lstStyle>
            <a:lvl1pPr marL="0" indent="0">
              <a:buNone/>
              <a:defRPr/>
            </a:lvl1pPr>
          </a:lstStyle>
          <a:p>
            <a:r>
              <a:rPr lang="en-US" dirty="0"/>
              <a:t>Click icon to add picture</a:t>
            </a:r>
            <a:endParaRPr lang="en-GB" dirty="0"/>
          </a:p>
        </p:txBody>
      </p:sp>
      <p:sp>
        <p:nvSpPr>
          <p:cNvPr id="11" name="Text Placeholder 10"/>
          <p:cNvSpPr>
            <a:spLocks noGrp="1"/>
          </p:cNvSpPr>
          <p:nvPr>
            <p:ph type="body" sz="quarter" idx="11"/>
          </p:nvPr>
        </p:nvSpPr>
        <p:spPr>
          <a:xfrm>
            <a:off x="408923" y="1916113"/>
            <a:ext cx="3226974" cy="3241675"/>
          </a:xfrm>
        </p:spPr>
        <p:txBody>
          <a:bodyPr/>
          <a:lstStyle>
            <a:lvl1pPr marL="0" indent="0">
              <a:buNone/>
              <a:defRPr sz="2000" b="1">
                <a:solidFill>
                  <a:schemeClr val="bg1"/>
                </a:solidFill>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232367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Title 1"/>
          <p:cNvSpPr>
            <a:spLocks noGrp="1"/>
          </p:cNvSpPr>
          <p:nvPr>
            <p:ph type="title"/>
          </p:nvPr>
        </p:nvSpPr>
        <p:spPr>
          <a:xfrm>
            <a:off x="230832" y="116632"/>
            <a:ext cx="8085584" cy="776875"/>
          </a:xfrm>
        </p:spPr>
        <p:txBody>
          <a:bodyPr>
            <a:normAutofit/>
          </a:bodyPr>
          <a:lstStyle>
            <a:lvl1pPr>
              <a:defRPr lang="en-US" sz="1600" b="0" i="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GB" dirty="0"/>
          </a:p>
        </p:txBody>
      </p:sp>
      <p:sp>
        <p:nvSpPr>
          <p:cNvPr id="4"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9173846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6" name="Picture 5" descr="DJS_coloured-backgrounds_White-top.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56492"/>
          </a:xfrm>
          <a:prstGeom prst="rect">
            <a:avLst/>
          </a:prstGeom>
        </p:spPr>
      </p:pic>
      <p:sp>
        <p:nvSpPr>
          <p:cNvPr id="4"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9" name="Title Placeholder 1"/>
          <p:cNvSpPr>
            <a:spLocks noGrp="1"/>
          </p:cNvSpPr>
          <p:nvPr>
            <p:ph type="title"/>
          </p:nvPr>
        </p:nvSpPr>
        <p:spPr>
          <a:xfrm>
            <a:off x="323528" y="556667"/>
            <a:ext cx="7510611" cy="542854"/>
          </a:xfrm>
          <a:prstGeom prst="rect">
            <a:avLst/>
          </a:prstGeom>
        </p:spPr>
        <p:txBody>
          <a:bodyPr vert="horz" lIns="91440" tIns="45720" rIns="91440" bIns="45720" rtlCol="0" anchor="t">
            <a:normAutofit/>
          </a:bodyPr>
          <a:lstStyle/>
          <a:p>
            <a:r>
              <a:rPr lang="en-GB"/>
              <a:t>Click to edit Master title style</a:t>
            </a:r>
            <a:endParaRPr lang="en-GB" dirty="0"/>
          </a:p>
        </p:txBody>
      </p:sp>
      <p:sp>
        <p:nvSpPr>
          <p:cNvPr id="13" name="Content Placeholder 12"/>
          <p:cNvSpPr>
            <a:spLocks noGrp="1"/>
          </p:cNvSpPr>
          <p:nvPr>
            <p:ph sz="quarter" idx="10"/>
          </p:nvPr>
        </p:nvSpPr>
        <p:spPr>
          <a:xfrm>
            <a:off x="323528" y="1196752"/>
            <a:ext cx="8424936" cy="504056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2786403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6536883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9" name="Content Placeholder 2"/>
          <p:cNvSpPr>
            <a:spLocks noGrp="1"/>
          </p:cNvSpPr>
          <p:nvPr>
            <p:ph idx="1"/>
          </p:nvPr>
        </p:nvSpPr>
        <p:spPr>
          <a:xfrm>
            <a:off x="323528"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2"/>
          <p:cNvSpPr>
            <a:spLocks noGrp="1"/>
          </p:cNvSpPr>
          <p:nvPr>
            <p:ph idx="13"/>
          </p:nvPr>
        </p:nvSpPr>
        <p:spPr>
          <a:xfrm>
            <a:off x="4788024"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2064016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Alternative Layou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6" name="Content Placeholder 2"/>
          <p:cNvSpPr>
            <a:spLocks noGrp="1"/>
          </p:cNvSpPr>
          <p:nvPr>
            <p:ph idx="1"/>
          </p:nvPr>
        </p:nvSpPr>
        <p:spPr>
          <a:xfrm>
            <a:off x="457200"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3"/>
          </p:nvPr>
        </p:nvSpPr>
        <p:spPr>
          <a:xfrm>
            <a:off x="4788024"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idx="14"/>
          </p:nvPr>
        </p:nvSpPr>
        <p:spPr>
          <a:xfrm>
            <a:off x="4788024"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230861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lternative Layou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6" name="Content Placeholder 2"/>
          <p:cNvSpPr>
            <a:spLocks noGrp="1"/>
          </p:cNvSpPr>
          <p:nvPr>
            <p:ph idx="1"/>
          </p:nvPr>
        </p:nvSpPr>
        <p:spPr>
          <a:xfrm>
            <a:off x="457200"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3"/>
          </p:nvPr>
        </p:nvSpPr>
        <p:spPr>
          <a:xfrm>
            <a:off x="4788024"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idx="14"/>
          </p:nvPr>
        </p:nvSpPr>
        <p:spPr>
          <a:xfrm>
            <a:off x="4788024"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5312785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Alternative layout 2">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10" name="Content Placeholder 2"/>
          <p:cNvSpPr>
            <a:spLocks noGrp="1"/>
          </p:cNvSpPr>
          <p:nvPr>
            <p:ph idx="13"/>
          </p:nvPr>
        </p:nvSpPr>
        <p:spPr>
          <a:xfrm>
            <a:off x="323528" y="1556792"/>
            <a:ext cx="8352928"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11" name="Content Placeholder 2"/>
          <p:cNvSpPr>
            <a:spLocks noGrp="1"/>
          </p:cNvSpPr>
          <p:nvPr>
            <p:ph idx="1"/>
          </p:nvPr>
        </p:nvSpPr>
        <p:spPr>
          <a:xfrm>
            <a:off x="323528" y="2420888"/>
            <a:ext cx="8352928" cy="4032448"/>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8148278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Alternative layout 3">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4" name="Content Placeholder 2"/>
          <p:cNvSpPr>
            <a:spLocks noGrp="1"/>
          </p:cNvSpPr>
          <p:nvPr>
            <p:ph idx="1"/>
          </p:nvPr>
        </p:nvSpPr>
        <p:spPr>
          <a:xfrm>
            <a:off x="4644008"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2"/>
          <p:cNvSpPr>
            <a:spLocks noGrp="1"/>
          </p:cNvSpPr>
          <p:nvPr>
            <p:ph idx="13"/>
          </p:nvPr>
        </p:nvSpPr>
        <p:spPr>
          <a:xfrm>
            <a:off x="323528"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4"/>
          </p:nvPr>
        </p:nvSpPr>
        <p:spPr>
          <a:xfrm>
            <a:off x="323528"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2455830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Alternative layout 4">
    <p:spTree>
      <p:nvGrpSpPr>
        <p:cNvPr id="1" name=""/>
        <p:cNvGrpSpPr/>
        <p:nvPr/>
      </p:nvGrpSpPr>
      <p:grpSpPr>
        <a:xfrm>
          <a:off x="0" y="0"/>
          <a:ext cx="0" cy="0"/>
          <a:chOff x="0" y="0"/>
          <a:chExt cx="0" cy="0"/>
        </a:xfrm>
      </p:grpSpPr>
      <p:sp>
        <p:nvSpPr>
          <p:cNvPr id="2" name="Content Placeholder 2"/>
          <p:cNvSpPr>
            <a:spLocks noGrp="1"/>
          </p:cNvSpPr>
          <p:nvPr>
            <p:ph idx="13"/>
          </p:nvPr>
        </p:nvSpPr>
        <p:spPr>
          <a:xfrm>
            <a:off x="430306" y="5733256"/>
            <a:ext cx="8246150"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3" name="Content Placeholder 2"/>
          <p:cNvSpPr>
            <a:spLocks noGrp="1"/>
          </p:cNvSpPr>
          <p:nvPr>
            <p:ph idx="1"/>
          </p:nvPr>
        </p:nvSpPr>
        <p:spPr>
          <a:xfrm>
            <a:off x="446856" y="1556792"/>
            <a:ext cx="8229600" cy="3960440"/>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4"/>
          <p:cNvSpPr>
            <a:spLocks noGrp="1"/>
          </p:cNvSpPr>
          <p:nvPr>
            <p:ph type="sldNum" sz="quarter" idx="12"/>
          </p:nvPr>
        </p:nvSpPr>
        <p:spPr>
          <a:xfrm>
            <a:off x="-27693" y="6594811"/>
            <a:ext cx="1043608" cy="246221"/>
          </a:xfrm>
          <a:prstGeom prst="rect">
            <a:avLst/>
          </a:prstGeom>
        </p:spPr>
        <p:txBody>
          <a:bodyPr/>
          <a:lstStyle/>
          <a:p>
            <a:fld id="{A4C18273-3B06-4AC5-BD96-A00D2AA2E2E6}" type="slidenum">
              <a:rPr lang="en-GB" smtClean="0"/>
              <a:pPr/>
              <a:t>‹#›</a:t>
            </a:fld>
            <a:endParaRPr lang="en-GB" dirty="0"/>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3749547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Alternative layout 5">
    <p:spTree>
      <p:nvGrpSpPr>
        <p:cNvPr id="1" name=""/>
        <p:cNvGrpSpPr/>
        <p:nvPr/>
      </p:nvGrpSpPr>
      <p:grpSpPr>
        <a:xfrm>
          <a:off x="0" y="0"/>
          <a:ext cx="0" cy="0"/>
          <a:chOff x="0" y="0"/>
          <a:chExt cx="0" cy="0"/>
        </a:xfrm>
      </p:grpSpPr>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2924944"/>
            <a:ext cx="8654925"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ext Placeholder 2"/>
          <p:cNvSpPr>
            <a:spLocks noGrp="1"/>
          </p:cNvSpPr>
          <p:nvPr>
            <p:ph type="body" sz="quarter" idx="15"/>
          </p:nvPr>
        </p:nvSpPr>
        <p:spPr>
          <a:xfrm>
            <a:off x="3025775" y="692150"/>
            <a:ext cx="6027738" cy="1931988"/>
          </a:xfrm>
        </p:spPr>
        <p:txBody>
          <a:bodyPr anchor="ct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vl5pPr algn="just">
              <a:lnSpc>
                <a:spcPct val="12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21243008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Alternative layout 8">
    <p:spTree>
      <p:nvGrpSpPr>
        <p:cNvPr id="1" name=""/>
        <p:cNvGrpSpPr/>
        <p:nvPr/>
      </p:nvGrpSpPr>
      <p:grpSpPr>
        <a:xfrm>
          <a:off x="0" y="0"/>
          <a:ext cx="0" cy="0"/>
          <a:chOff x="0" y="0"/>
          <a:chExt cx="0" cy="0"/>
        </a:xfrm>
      </p:grpSpPr>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59832" y="2924944"/>
            <a:ext cx="5904656"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
        <p:nvSpPr>
          <p:cNvPr id="9" name="Text Placeholder 2"/>
          <p:cNvSpPr>
            <a:spLocks noGrp="1"/>
          </p:cNvSpPr>
          <p:nvPr>
            <p:ph type="body" sz="quarter" idx="15"/>
          </p:nvPr>
        </p:nvSpPr>
        <p:spPr>
          <a:xfrm>
            <a:off x="3025775" y="692150"/>
            <a:ext cx="6027738" cy="1931988"/>
          </a:xfrm>
        </p:spPr>
        <p:txBody>
          <a:bodyPr anchor="ctr">
            <a:noAutofit/>
          </a:bodyPr>
          <a:lstStyle>
            <a:lvl1pPr marL="0" indent="0">
              <a:lnSpc>
                <a:spcPct val="100000"/>
              </a:lnSpc>
              <a:spcBef>
                <a:spcPts val="0"/>
              </a:spcBef>
              <a:spcAft>
                <a:spcPts val="0"/>
              </a:spcAft>
              <a:buNone/>
              <a:defRPr sz="3200">
                <a:solidFill>
                  <a:srgbClr val="6D6E71"/>
                </a:solidFill>
              </a:defRPr>
            </a:lvl1pPr>
            <a:lvl2pPr marL="457200" indent="0">
              <a:lnSpc>
                <a:spcPct val="120000"/>
              </a:lnSpc>
              <a:spcBef>
                <a:spcPts val="0"/>
              </a:spcBef>
              <a:spcAft>
                <a:spcPts val="600"/>
              </a:spcAft>
              <a:buNone/>
              <a:defRPr sz="2400">
                <a:solidFill>
                  <a:srgbClr val="FF0090"/>
                </a:solidFill>
              </a:defRPr>
            </a:lvl2pPr>
            <a:lvl3pPr marL="914400" indent="0">
              <a:lnSpc>
                <a:spcPct val="120000"/>
              </a:lnSpc>
              <a:spcBef>
                <a:spcPts val="0"/>
              </a:spcBef>
              <a:spcAft>
                <a:spcPts val="600"/>
              </a:spcAft>
              <a:buNone/>
              <a:defRPr sz="2400">
                <a:solidFill>
                  <a:srgbClr val="FF0090"/>
                </a:solidFill>
              </a:defRPr>
            </a:lvl3pPr>
            <a:lvl4pPr marL="1371600" indent="0">
              <a:lnSpc>
                <a:spcPct val="120000"/>
              </a:lnSpc>
              <a:spcBef>
                <a:spcPts val="0"/>
              </a:spcBef>
              <a:spcAft>
                <a:spcPts val="600"/>
              </a:spcAft>
              <a:buNone/>
              <a:defRPr sz="2400">
                <a:solidFill>
                  <a:srgbClr val="FF0090"/>
                </a:solidFill>
              </a:defRPr>
            </a:lvl4pPr>
            <a:lvl5pPr marL="1828800" indent="0">
              <a:lnSpc>
                <a:spcPct val="120000"/>
              </a:lnSpc>
              <a:spcBef>
                <a:spcPts val="0"/>
              </a:spcBef>
              <a:spcAft>
                <a:spcPts val="600"/>
              </a:spcAft>
              <a:buNone/>
              <a:defRPr sz="2400">
                <a:solidFill>
                  <a:srgbClr val="FF0090"/>
                </a:solidFill>
              </a:defRPr>
            </a:lvl5pPr>
          </a:lstStyle>
          <a:p>
            <a:pPr lvl="0"/>
            <a:r>
              <a:rPr lang="en-US"/>
              <a:t>Click to edit Master text styles</a:t>
            </a:r>
          </a:p>
        </p:txBody>
      </p:sp>
      <p:sp>
        <p:nvSpPr>
          <p:cNvPr id="4" name="Picture Placeholder 3"/>
          <p:cNvSpPr>
            <a:spLocks noGrp="1"/>
          </p:cNvSpPr>
          <p:nvPr>
            <p:ph type="pic" sz="quarter" idx="16"/>
          </p:nvPr>
        </p:nvSpPr>
        <p:spPr>
          <a:xfrm>
            <a:off x="323850" y="2924175"/>
            <a:ext cx="2735263" cy="3600450"/>
          </a:xfrm>
        </p:spPr>
        <p:txBody>
          <a:bodyPr/>
          <a:lstStyle/>
          <a:p>
            <a:r>
              <a:rPr lang="en-US" dirty="0"/>
              <a:t>Click icon to add picture</a:t>
            </a:r>
            <a:endParaRPr lang="en-GB" dirty="0"/>
          </a:p>
        </p:txBody>
      </p:sp>
    </p:spTree>
    <p:extLst>
      <p:ext uri="{BB962C8B-B14F-4D97-AF65-F5344CB8AC3E}">
        <p14:creationId xmlns:p14="http://schemas.microsoft.com/office/powerpoint/2010/main" val="27464390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Alternative layout 6">
    <p:spTree>
      <p:nvGrpSpPr>
        <p:cNvPr id="1" name=""/>
        <p:cNvGrpSpPr/>
        <p:nvPr/>
      </p:nvGrpSpPr>
      <p:grpSpPr>
        <a:xfrm>
          <a:off x="0" y="0"/>
          <a:ext cx="0" cy="0"/>
          <a:chOff x="0" y="0"/>
          <a:chExt cx="0" cy="0"/>
        </a:xfrm>
      </p:grpSpPr>
      <p:sp>
        <p:nvSpPr>
          <p:cNvPr id="27" name="Title 1"/>
          <p:cNvSpPr>
            <a:spLocks noGrp="1"/>
          </p:cNvSpPr>
          <p:nvPr>
            <p:ph type="title" hasCustomPrompt="1"/>
          </p:nvPr>
        </p:nvSpPr>
        <p:spPr>
          <a:xfrm>
            <a:off x="3923928" y="548680"/>
            <a:ext cx="5040560" cy="1368152"/>
          </a:xfrm>
          <a:prstGeom prst="rect">
            <a:avLst/>
          </a:prstGeom>
        </p:spPr>
        <p:txBody>
          <a:bodyPr anchor="t">
            <a:normAutofit/>
          </a:bodyPr>
          <a:lstStyle>
            <a:lvl1pPr>
              <a:defRPr sz="3200" b="0">
                <a:solidFill>
                  <a:srgbClr val="6D6E71"/>
                </a:solidFill>
              </a:defRPr>
            </a:lvl1pPr>
          </a:lstStyle>
          <a:p>
            <a:r>
              <a:rPr lang="en-US" dirty="0"/>
              <a:t>Click to edit title</a:t>
            </a:r>
            <a:endParaRPr lang="en-GB" dirty="0"/>
          </a:p>
        </p:txBody>
      </p:sp>
      <p:sp>
        <p:nvSpPr>
          <p:cNvPr id="40" name="Text Placeholder 37"/>
          <p:cNvSpPr>
            <a:spLocks noGrp="1"/>
          </p:cNvSpPr>
          <p:nvPr>
            <p:ph type="body" sz="quarter" idx="14" hasCustomPrompt="1"/>
          </p:nvPr>
        </p:nvSpPr>
        <p:spPr>
          <a:xfrm>
            <a:off x="309563" y="549275"/>
            <a:ext cx="3627437" cy="941388"/>
          </a:xfrm>
        </p:spPr>
        <p:txBody>
          <a:bodyPr anchor="ctr">
            <a:normAutofit/>
          </a:bodyPr>
          <a:lstStyle>
            <a:lvl1pPr marL="0" indent="0">
              <a:spcBef>
                <a:spcPts val="0"/>
              </a:spcBef>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1628775"/>
            <a:ext cx="3241675"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15"/>
          <p:cNvSpPr>
            <a:spLocks noGrp="1"/>
          </p:cNvSpPr>
          <p:nvPr>
            <p:ph sz="quarter" idx="15"/>
          </p:nvPr>
        </p:nvSpPr>
        <p:spPr>
          <a:xfrm>
            <a:off x="3923928" y="2060848"/>
            <a:ext cx="5040560" cy="446405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30323946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Alternative Layout 7">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28800"/>
            <a:ext cx="2772000" cy="489654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2952328" cy="864096"/>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5" name="Content Placeholder 2"/>
          <p:cNvSpPr>
            <a:spLocks noGrp="1"/>
          </p:cNvSpPr>
          <p:nvPr>
            <p:ph idx="10"/>
          </p:nvPr>
        </p:nvSpPr>
        <p:spPr>
          <a:xfrm>
            <a:off x="3311860"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1"/>
          </p:nvPr>
        </p:nvSpPr>
        <p:spPr>
          <a:xfrm>
            <a:off x="6300192" y="548680"/>
            <a:ext cx="2772000" cy="5976664"/>
          </a:xfrm>
        </p:spPr>
        <p:txBody>
          <a:bodyPr lIns="36000" rIns="36000"/>
          <a:lstStyle>
            <a:lvl1pPr marL="0" indent="0" algn="just">
              <a:lnSpc>
                <a:spcPct val="120000"/>
              </a:lnSpc>
              <a:spcBef>
                <a:spcPts val="600"/>
              </a:spcBef>
              <a:spcAft>
                <a:spcPts val="600"/>
              </a:spcAft>
              <a:buNone/>
              <a:defRPr/>
            </a:lvl1pPr>
            <a:lvl2pPr marL="457200" indent="0" algn="just">
              <a:lnSpc>
                <a:spcPct val="120000"/>
              </a:lnSpc>
              <a:spcBef>
                <a:spcPts val="600"/>
              </a:spcBef>
              <a:spcAft>
                <a:spcPts val="600"/>
              </a:spcAft>
              <a:buNone/>
              <a:defRPr/>
            </a:lvl2pPr>
            <a:lvl3pPr marL="914400" indent="0" algn="just">
              <a:lnSpc>
                <a:spcPct val="120000"/>
              </a:lnSpc>
              <a:spcBef>
                <a:spcPts val="600"/>
              </a:spcBef>
              <a:spcAft>
                <a:spcPts val="600"/>
              </a:spcAft>
              <a:buNone/>
              <a:defRPr/>
            </a:lvl3pPr>
            <a:lvl4pPr marL="1371600" indent="0" algn="just">
              <a:lnSpc>
                <a:spcPct val="120000"/>
              </a:lnSpc>
              <a:spcBef>
                <a:spcPts val="600"/>
              </a:spcBef>
              <a:spcAft>
                <a:spcPts val="600"/>
              </a:spcAft>
              <a:buNone/>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148898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ext Placeholder 37"/>
          <p:cNvSpPr>
            <a:spLocks noGrp="1"/>
          </p:cNvSpPr>
          <p:nvPr>
            <p:ph type="body" sz="quarter" idx="14" hasCustomPrompt="1"/>
          </p:nvPr>
        </p:nvSpPr>
        <p:spPr>
          <a:xfrm>
            <a:off x="309563" y="549275"/>
            <a:ext cx="7934845" cy="941388"/>
          </a:xfrm>
        </p:spPr>
        <p:txBody>
          <a:bodyPr anchor="ctr">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9"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35905472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5996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Section Header Page">
    <p:spTree>
      <p:nvGrpSpPr>
        <p:cNvPr id="1" name=""/>
        <p:cNvGrpSpPr/>
        <p:nvPr/>
      </p:nvGrpSpPr>
      <p:grpSpPr>
        <a:xfrm>
          <a:off x="0" y="0"/>
          <a:ext cx="0" cy="0"/>
          <a:chOff x="0" y="0"/>
          <a:chExt cx="0" cy="0"/>
        </a:xfrm>
      </p:grpSpPr>
      <p:sp>
        <p:nvSpPr>
          <p:cNvPr id="4" name="Rectangle 3"/>
          <p:cNvSpPr/>
          <p:nvPr/>
        </p:nvSpPr>
        <p:spPr>
          <a:xfrm>
            <a:off x="0" y="1"/>
            <a:ext cx="4248472" cy="6857999"/>
          </a:xfrm>
          <a:prstGeom prst="rect">
            <a:avLst/>
          </a:prstGeom>
          <a:solidFill>
            <a:srgbClr val="126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5" name="Straight Connector 4"/>
          <p:cNvCxnSpPr/>
          <p:nvPr/>
        </p:nvCxnSpPr>
        <p:spPr>
          <a:xfrm>
            <a:off x="408923" y="3072595"/>
            <a:ext cx="2650909"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6298" y="2996952"/>
            <a:ext cx="499598" cy="151287"/>
          </a:xfrm>
          <a:prstGeom prst="rect">
            <a:avLst/>
          </a:prstGeom>
        </p:spPr>
      </p:pic>
      <p:sp>
        <p:nvSpPr>
          <p:cNvPr id="8" name="Picture Placeholder 7"/>
          <p:cNvSpPr>
            <a:spLocks noGrp="1"/>
          </p:cNvSpPr>
          <p:nvPr>
            <p:ph type="pic" sz="quarter" idx="10"/>
          </p:nvPr>
        </p:nvSpPr>
        <p:spPr>
          <a:xfrm>
            <a:off x="4248150" y="0"/>
            <a:ext cx="4895850" cy="6858000"/>
          </a:xfrm>
        </p:spPr>
        <p:txBody>
          <a:bodyPr/>
          <a:lstStyle>
            <a:lvl1pPr marL="0" indent="0">
              <a:buNone/>
              <a:defRPr/>
            </a:lvl1pPr>
          </a:lstStyle>
          <a:p>
            <a:r>
              <a:rPr lang="en-US" dirty="0"/>
              <a:t>Click icon to add picture</a:t>
            </a:r>
            <a:endParaRPr lang="en-GB" dirty="0"/>
          </a:p>
        </p:txBody>
      </p:sp>
      <p:sp>
        <p:nvSpPr>
          <p:cNvPr id="11" name="Text Placeholder 10"/>
          <p:cNvSpPr>
            <a:spLocks noGrp="1"/>
          </p:cNvSpPr>
          <p:nvPr>
            <p:ph type="body" sz="quarter" idx="11"/>
          </p:nvPr>
        </p:nvSpPr>
        <p:spPr>
          <a:xfrm>
            <a:off x="408923" y="1916113"/>
            <a:ext cx="3226974" cy="3241675"/>
          </a:xfrm>
        </p:spPr>
        <p:txBody>
          <a:bodyPr/>
          <a:lstStyle>
            <a:lvl1pPr marL="0" indent="0">
              <a:buNone/>
              <a:defRPr sz="2000" b="1">
                <a:solidFill>
                  <a:schemeClr val="bg1"/>
                </a:solidFill>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53270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lternative layout 2">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10" name="Content Placeholder 2"/>
          <p:cNvSpPr>
            <a:spLocks noGrp="1"/>
          </p:cNvSpPr>
          <p:nvPr>
            <p:ph idx="13"/>
          </p:nvPr>
        </p:nvSpPr>
        <p:spPr>
          <a:xfrm>
            <a:off x="323528" y="1556792"/>
            <a:ext cx="8352928"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11" name="Content Placeholder 2"/>
          <p:cNvSpPr>
            <a:spLocks noGrp="1"/>
          </p:cNvSpPr>
          <p:nvPr>
            <p:ph idx="1"/>
          </p:nvPr>
        </p:nvSpPr>
        <p:spPr>
          <a:xfrm>
            <a:off x="323528" y="2420888"/>
            <a:ext cx="8352928" cy="4032448"/>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83681497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Title 1"/>
          <p:cNvSpPr>
            <a:spLocks noGrp="1"/>
          </p:cNvSpPr>
          <p:nvPr>
            <p:ph type="title"/>
          </p:nvPr>
        </p:nvSpPr>
        <p:spPr>
          <a:xfrm>
            <a:off x="230832" y="116632"/>
            <a:ext cx="8085584" cy="776875"/>
          </a:xfrm>
        </p:spPr>
        <p:txBody>
          <a:bodyPr>
            <a:normAutofit/>
          </a:bodyPr>
          <a:lstStyle>
            <a:lvl1pPr>
              <a:defRPr lang="en-US" sz="1600" b="0" i="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GB" dirty="0"/>
          </a:p>
        </p:txBody>
      </p:sp>
      <p:sp>
        <p:nvSpPr>
          <p:cNvPr id="4"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12942075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6" name="Picture 5" descr="DJS_coloured-backgrounds_White-top.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56492"/>
          </a:xfrm>
          <a:prstGeom prst="rect">
            <a:avLst/>
          </a:prstGeom>
        </p:spPr>
      </p:pic>
      <p:sp>
        <p:nvSpPr>
          <p:cNvPr id="4"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9" name="Title Placeholder 1"/>
          <p:cNvSpPr>
            <a:spLocks noGrp="1"/>
          </p:cNvSpPr>
          <p:nvPr>
            <p:ph type="title"/>
          </p:nvPr>
        </p:nvSpPr>
        <p:spPr>
          <a:xfrm>
            <a:off x="323528" y="556667"/>
            <a:ext cx="7510611" cy="542854"/>
          </a:xfrm>
          <a:prstGeom prst="rect">
            <a:avLst/>
          </a:prstGeom>
        </p:spPr>
        <p:txBody>
          <a:bodyPr vert="horz" lIns="91440" tIns="45720" rIns="91440" bIns="45720" rtlCol="0" anchor="t">
            <a:normAutofit/>
          </a:bodyPr>
          <a:lstStyle/>
          <a:p>
            <a:r>
              <a:rPr lang="en-GB"/>
              <a:t>Click to edit Master title style</a:t>
            </a:r>
            <a:endParaRPr lang="en-GB" dirty="0"/>
          </a:p>
        </p:txBody>
      </p:sp>
      <p:sp>
        <p:nvSpPr>
          <p:cNvPr id="13" name="Content Placeholder 12"/>
          <p:cNvSpPr>
            <a:spLocks noGrp="1"/>
          </p:cNvSpPr>
          <p:nvPr>
            <p:ph sz="quarter" idx="10"/>
          </p:nvPr>
        </p:nvSpPr>
        <p:spPr>
          <a:xfrm>
            <a:off x="323528" y="1196752"/>
            <a:ext cx="8424936" cy="504056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8519707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7693" y="6594811"/>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7"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6982396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9" name="Content Placeholder 2"/>
          <p:cNvSpPr>
            <a:spLocks noGrp="1"/>
          </p:cNvSpPr>
          <p:nvPr>
            <p:ph idx="1"/>
          </p:nvPr>
        </p:nvSpPr>
        <p:spPr>
          <a:xfrm>
            <a:off x="323528"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2"/>
          <p:cNvSpPr>
            <a:spLocks noGrp="1"/>
          </p:cNvSpPr>
          <p:nvPr>
            <p:ph idx="13"/>
          </p:nvPr>
        </p:nvSpPr>
        <p:spPr>
          <a:xfrm>
            <a:off x="4788024" y="1628800"/>
            <a:ext cx="4114800" cy="4896544"/>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4176507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Alternative Layou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6" name="Content Placeholder 2"/>
          <p:cNvSpPr>
            <a:spLocks noGrp="1"/>
          </p:cNvSpPr>
          <p:nvPr>
            <p:ph idx="1"/>
          </p:nvPr>
        </p:nvSpPr>
        <p:spPr>
          <a:xfrm>
            <a:off x="457200"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3"/>
          </p:nvPr>
        </p:nvSpPr>
        <p:spPr>
          <a:xfrm>
            <a:off x="4788024"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idx="14"/>
          </p:nvPr>
        </p:nvSpPr>
        <p:spPr>
          <a:xfrm>
            <a:off x="4788024"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4187371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Alternative layout 2">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10" name="Content Placeholder 2"/>
          <p:cNvSpPr>
            <a:spLocks noGrp="1"/>
          </p:cNvSpPr>
          <p:nvPr>
            <p:ph idx="13"/>
          </p:nvPr>
        </p:nvSpPr>
        <p:spPr>
          <a:xfrm>
            <a:off x="323528" y="1556792"/>
            <a:ext cx="8352928"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11" name="Content Placeholder 2"/>
          <p:cNvSpPr>
            <a:spLocks noGrp="1"/>
          </p:cNvSpPr>
          <p:nvPr>
            <p:ph idx="1"/>
          </p:nvPr>
        </p:nvSpPr>
        <p:spPr>
          <a:xfrm>
            <a:off x="323528" y="2420888"/>
            <a:ext cx="8352928" cy="4032448"/>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2239295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Alternative layout 3">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611779"/>
            <a:ext cx="1043608" cy="246221"/>
          </a:xfrm>
          <a:prstGeom prst="rect">
            <a:avLst/>
          </a:prstGeom>
        </p:spPr>
        <p:txBody>
          <a:bodyPr/>
          <a:lstStyle/>
          <a:p>
            <a:fld id="{A4C18273-3B06-4AC5-BD96-A00D2AA2E2E6}" type="slidenum">
              <a:rPr lang="en-GB" smtClean="0"/>
              <a:pPr/>
              <a:t>‹#›</a:t>
            </a:fld>
            <a:endParaRPr lang="en-GB" dirty="0"/>
          </a:p>
        </p:txBody>
      </p:sp>
      <p:sp>
        <p:nvSpPr>
          <p:cNvPr id="4" name="Content Placeholder 2"/>
          <p:cNvSpPr>
            <a:spLocks noGrp="1"/>
          </p:cNvSpPr>
          <p:nvPr>
            <p:ph idx="1"/>
          </p:nvPr>
        </p:nvSpPr>
        <p:spPr>
          <a:xfrm>
            <a:off x="4644008" y="1556792"/>
            <a:ext cx="4114800" cy="4968552"/>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2"/>
          <p:cNvSpPr>
            <a:spLocks noGrp="1"/>
          </p:cNvSpPr>
          <p:nvPr>
            <p:ph idx="13"/>
          </p:nvPr>
        </p:nvSpPr>
        <p:spPr>
          <a:xfrm>
            <a:off x="323528" y="1556792"/>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4"/>
          </p:nvPr>
        </p:nvSpPr>
        <p:spPr>
          <a:xfrm>
            <a:off x="323528" y="4221088"/>
            <a:ext cx="4114800" cy="2304256"/>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45695600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Alternative layout 4">
    <p:spTree>
      <p:nvGrpSpPr>
        <p:cNvPr id="1" name=""/>
        <p:cNvGrpSpPr/>
        <p:nvPr/>
      </p:nvGrpSpPr>
      <p:grpSpPr>
        <a:xfrm>
          <a:off x="0" y="0"/>
          <a:ext cx="0" cy="0"/>
          <a:chOff x="0" y="0"/>
          <a:chExt cx="0" cy="0"/>
        </a:xfrm>
      </p:grpSpPr>
      <p:sp>
        <p:nvSpPr>
          <p:cNvPr id="2" name="Content Placeholder 2"/>
          <p:cNvSpPr>
            <a:spLocks noGrp="1"/>
          </p:cNvSpPr>
          <p:nvPr>
            <p:ph idx="13"/>
          </p:nvPr>
        </p:nvSpPr>
        <p:spPr>
          <a:xfrm>
            <a:off x="430306" y="5733256"/>
            <a:ext cx="8246150" cy="720080"/>
          </a:xfrm>
        </p:spPr>
        <p:txBody>
          <a:bodyPr/>
          <a:lstStyle>
            <a:lvl1pPr algn="just">
              <a:lnSpc>
                <a:spcPct val="120000"/>
              </a:lnSpc>
              <a:spcBef>
                <a:spcPts val="600"/>
              </a:spcBef>
              <a:spcAft>
                <a:spcPts val="600"/>
              </a:spcAft>
              <a:defRPr/>
            </a:lvl1pPr>
            <a:lvl2pPr marL="457200" indent="0">
              <a:buNone/>
              <a:defRPr/>
            </a:lvl2pPr>
          </a:lstStyle>
          <a:p>
            <a:pPr lvl="0"/>
            <a:r>
              <a:rPr lang="en-US"/>
              <a:t>Click to edit Master text styles</a:t>
            </a:r>
          </a:p>
        </p:txBody>
      </p:sp>
      <p:sp>
        <p:nvSpPr>
          <p:cNvPr id="3" name="Content Placeholder 2"/>
          <p:cNvSpPr>
            <a:spLocks noGrp="1"/>
          </p:cNvSpPr>
          <p:nvPr>
            <p:ph idx="1"/>
          </p:nvPr>
        </p:nvSpPr>
        <p:spPr>
          <a:xfrm>
            <a:off x="446856" y="1556792"/>
            <a:ext cx="8229600" cy="3960440"/>
          </a:xfrm>
        </p:spPr>
        <p:txBody>
          <a:bodyP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4"/>
          <p:cNvSpPr>
            <a:spLocks noGrp="1"/>
          </p:cNvSpPr>
          <p:nvPr>
            <p:ph type="sldNum" sz="quarter" idx="12"/>
          </p:nvPr>
        </p:nvSpPr>
        <p:spPr>
          <a:xfrm>
            <a:off x="-27693" y="6594811"/>
            <a:ext cx="1043608" cy="246221"/>
          </a:xfrm>
          <a:prstGeom prst="rect">
            <a:avLst/>
          </a:prstGeom>
        </p:spPr>
        <p:txBody>
          <a:bodyPr/>
          <a:lstStyle/>
          <a:p>
            <a:fld id="{A4C18273-3B06-4AC5-BD96-A00D2AA2E2E6}" type="slidenum">
              <a:rPr lang="en-GB" smtClean="0"/>
              <a:pPr/>
              <a:t>‹#›</a:t>
            </a:fld>
            <a:endParaRPr lang="en-GB" dirty="0"/>
          </a:p>
        </p:txBody>
      </p:sp>
      <p:sp>
        <p:nvSpPr>
          <p:cNvPr id="8"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5884766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Alternative layout 5">
    <p:spTree>
      <p:nvGrpSpPr>
        <p:cNvPr id="1" name=""/>
        <p:cNvGrpSpPr/>
        <p:nvPr/>
      </p:nvGrpSpPr>
      <p:grpSpPr>
        <a:xfrm>
          <a:off x="0" y="0"/>
          <a:ext cx="0" cy="0"/>
          <a:chOff x="0" y="0"/>
          <a:chExt cx="0" cy="0"/>
        </a:xfrm>
      </p:grpSpPr>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9563" y="2924944"/>
            <a:ext cx="8654925"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ext Placeholder 2"/>
          <p:cNvSpPr>
            <a:spLocks noGrp="1"/>
          </p:cNvSpPr>
          <p:nvPr>
            <p:ph type="body" sz="quarter" idx="15"/>
          </p:nvPr>
        </p:nvSpPr>
        <p:spPr>
          <a:xfrm>
            <a:off x="3025775" y="692150"/>
            <a:ext cx="6027738" cy="1931988"/>
          </a:xfrm>
        </p:spPr>
        <p:txBody>
          <a:bodyPr anchor="ctr"/>
          <a:lstStyle>
            <a:lvl1pPr algn="just">
              <a:lnSpc>
                <a:spcPct val="120000"/>
              </a:lnSpc>
              <a:spcBef>
                <a:spcPts val="600"/>
              </a:spcBef>
              <a:spcAft>
                <a:spcPts val="600"/>
              </a:spcAft>
              <a:defRPr/>
            </a:lvl1pPr>
            <a:lvl2pPr algn="just">
              <a:lnSpc>
                <a:spcPct val="120000"/>
              </a:lnSpc>
              <a:spcBef>
                <a:spcPts val="600"/>
              </a:spcBef>
              <a:spcAft>
                <a:spcPts val="600"/>
              </a:spcAft>
              <a:defRPr/>
            </a:lvl2pPr>
            <a:lvl3pPr algn="just">
              <a:lnSpc>
                <a:spcPct val="120000"/>
              </a:lnSpc>
              <a:spcBef>
                <a:spcPts val="600"/>
              </a:spcBef>
              <a:spcAft>
                <a:spcPts val="600"/>
              </a:spcAft>
              <a:defRPr/>
            </a:lvl3pPr>
            <a:lvl4pPr algn="just">
              <a:lnSpc>
                <a:spcPct val="120000"/>
              </a:lnSpc>
              <a:spcBef>
                <a:spcPts val="600"/>
              </a:spcBef>
              <a:spcAft>
                <a:spcPts val="600"/>
              </a:spcAft>
              <a:defRPr/>
            </a:lvl4pPr>
            <a:lvl5pPr algn="just">
              <a:lnSpc>
                <a:spcPct val="12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Tree>
    <p:extLst>
      <p:ext uri="{BB962C8B-B14F-4D97-AF65-F5344CB8AC3E}">
        <p14:creationId xmlns:p14="http://schemas.microsoft.com/office/powerpoint/2010/main" val="16830754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Alternative layout 8">
    <p:spTree>
      <p:nvGrpSpPr>
        <p:cNvPr id="1" name=""/>
        <p:cNvGrpSpPr/>
        <p:nvPr/>
      </p:nvGrpSpPr>
      <p:grpSpPr>
        <a:xfrm>
          <a:off x="0" y="0"/>
          <a:ext cx="0" cy="0"/>
          <a:chOff x="0" y="0"/>
          <a:chExt cx="0" cy="0"/>
        </a:xfrm>
      </p:grpSpPr>
      <p:sp>
        <p:nvSpPr>
          <p:cNvPr id="40" name="Text Placeholder 37"/>
          <p:cNvSpPr>
            <a:spLocks noGrp="1"/>
          </p:cNvSpPr>
          <p:nvPr>
            <p:ph type="body" sz="quarter" idx="14" hasCustomPrompt="1"/>
          </p:nvPr>
        </p:nvSpPr>
        <p:spPr>
          <a:xfrm>
            <a:off x="309564" y="692696"/>
            <a:ext cx="2715828" cy="1931088"/>
          </a:xfrm>
        </p:spPr>
        <p:txBody>
          <a:bodyPr anchor="t">
            <a:normAutofit/>
          </a:bodyPr>
          <a:lstStyle>
            <a:lvl1pPr marL="0" indent="0">
              <a:buNone/>
              <a:defRPr sz="2800">
                <a:solidFill>
                  <a:srgbClr val="1268B3"/>
                </a:solidFill>
              </a:defRPr>
            </a:lvl1pPr>
            <a:lvl2pPr>
              <a:defRPr>
                <a:solidFill>
                  <a:srgbClr val="1268B3"/>
                </a:solidFill>
              </a:defRPr>
            </a:lvl2pPr>
            <a:lvl3pPr>
              <a:defRPr>
                <a:solidFill>
                  <a:srgbClr val="1268B3"/>
                </a:solidFill>
              </a:defRPr>
            </a:lvl3pPr>
            <a:lvl4pPr>
              <a:defRPr>
                <a:solidFill>
                  <a:srgbClr val="1268B3"/>
                </a:solidFill>
              </a:defRPr>
            </a:lvl4pPr>
            <a:lvl5pPr>
              <a:defRPr>
                <a:solidFill>
                  <a:srgbClr val="1268B3"/>
                </a:solidFill>
              </a:defRPr>
            </a:lvl5pPr>
          </a:lstStyle>
          <a:p>
            <a:pPr lvl="0"/>
            <a:r>
              <a:rPr lang="en-US" dirty="0"/>
              <a:t>Click to edit title</a:t>
            </a:r>
            <a:endParaRPr lang="en-GB" dirty="0"/>
          </a:p>
        </p:txBody>
      </p:sp>
      <p:sp>
        <p:nvSpPr>
          <p:cNvPr id="10" name="Content Placeholder 15"/>
          <p:cNvSpPr>
            <a:spLocks noGrp="1"/>
          </p:cNvSpPr>
          <p:nvPr>
            <p:ph sz="quarter" idx="10"/>
          </p:nvPr>
        </p:nvSpPr>
        <p:spPr>
          <a:xfrm>
            <a:off x="3059832" y="2924944"/>
            <a:ext cx="5904656" cy="3600400"/>
          </a:xfrm>
          <a:ln>
            <a:noFill/>
            <a:prstDash val="dash"/>
          </a:ln>
        </p:spPr>
        <p:txBody>
          <a:bodyPr lIns="108000" tIns="108000" rIns="108000" bIns="108000"/>
          <a:lstStyle>
            <a:lvl1pPr marL="0" indent="0" algn="just">
              <a:lnSpc>
                <a:spcPct val="120000"/>
              </a:lnSpc>
              <a:spcBef>
                <a:spcPts val="600"/>
              </a:spcBef>
              <a:spcAft>
                <a:spcPts val="600"/>
              </a:spcAft>
              <a:buNone/>
              <a:defRPr i="1"/>
            </a:lvl1pPr>
            <a:lvl2pPr marL="457200" indent="0" algn="just">
              <a:lnSpc>
                <a:spcPct val="120000"/>
              </a:lnSpc>
              <a:spcBef>
                <a:spcPts val="600"/>
              </a:spcBef>
              <a:spcAft>
                <a:spcPts val="600"/>
              </a:spcAft>
              <a:buNone/>
              <a:defRPr i="1"/>
            </a:lvl2pPr>
            <a:lvl3pPr marL="914400" indent="0" algn="just">
              <a:lnSpc>
                <a:spcPct val="120000"/>
              </a:lnSpc>
              <a:spcBef>
                <a:spcPts val="600"/>
              </a:spcBef>
              <a:spcAft>
                <a:spcPts val="600"/>
              </a:spcAft>
              <a:buNone/>
              <a:defRPr i="1"/>
            </a:lvl3pPr>
            <a:lvl4pPr marL="1371600" indent="0" algn="just">
              <a:lnSpc>
                <a:spcPct val="120000"/>
              </a:lnSpc>
              <a:spcBef>
                <a:spcPts val="600"/>
              </a:spcBef>
              <a:spcAft>
                <a:spcPts val="600"/>
              </a:spcAft>
              <a:buNone/>
              <a:defRPr i="1"/>
            </a:lvl4pPr>
            <a:lvl5pPr marL="1828800" indent="0" algn="just">
              <a:lnSpc>
                <a:spcPct val="120000"/>
              </a:lnSpc>
              <a:spcBef>
                <a:spcPts val="600"/>
              </a:spcBef>
              <a:spcAft>
                <a:spcPts val="600"/>
              </a:spcAft>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p:nvSpPr>
        <p:spPr>
          <a:xfrm>
            <a:off x="0" y="6611779"/>
            <a:ext cx="1043608" cy="246221"/>
          </a:xfrm>
          <a:prstGeom prst="rect">
            <a:avLst/>
          </a:prstGeom>
        </p:spPr>
        <p:txBody>
          <a:bodyPr vert="horz" lIns="91440" tIns="45720" rIns="91440" bIns="45720" rtlCol="0" anchor="b">
            <a:spAutoFit/>
          </a:bodyPr>
          <a:lstStyle>
            <a:defPPr>
              <a:defRPr lang="en-US"/>
            </a:defPPr>
            <a:lvl1pPr marL="0" algn="l" defTabSz="914400" rtl="0" eaLnBrk="1" latinLnBrk="0" hangingPunct="1">
              <a:defRPr sz="10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mtClean="0"/>
              <a:pPr/>
              <a:t>‹#›</a:t>
            </a:fld>
            <a:endParaRPr lang="en-GB" dirty="0"/>
          </a:p>
        </p:txBody>
      </p:sp>
      <p:sp>
        <p:nvSpPr>
          <p:cNvPr id="9" name="Text Placeholder 2"/>
          <p:cNvSpPr>
            <a:spLocks noGrp="1"/>
          </p:cNvSpPr>
          <p:nvPr>
            <p:ph type="body" sz="quarter" idx="15"/>
          </p:nvPr>
        </p:nvSpPr>
        <p:spPr>
          <a:xfrm>
            <a:off x="3025775" y="692150"/>
            <a:ext cx="6027738" cy="1931988"/>
          </a:xfrm>
        </p:spPr>
        <p:txBody>
          <a:bodyPr anchor="ctr">
            <a:noAutofit/>
          </a:bodyPr>
          <a:lstStyle>
            <a:lvl1pPr marL="0" indent="0">
              <a:lnSpc>
                <a:spcPct val="100000"/>
              </a:lnSpc>
              <a:spcBef>
                <a:spcPts val="0"/>
              </a:spcBef>
              <a:spcAft>
                <a:spcPts val="0"/>
              </a:spcAft>
              <a:buNone/>
              <a:defRPr sz="3200">
                <a:solidFill>
                  <a:srgbClr val="6D6E71"/>
                </a:solidFill>
              </a:defRPr>
            </a:lvl1pPr>
            <a:lvl2pPr marL="457200" indent="0">
              <a:lnSpc>
                <a:spcPct val="120000"/>
              </a:lnSpc>
              <a:spcBef>
                <a:spcPts val="0"/>
              </a:spcBef>
              <a:spcAft>
                <a:spcPts val="600"/>
              </a:spcAft>
              <a:buNone/>
              <a:defRPr sz="2400">
                <a:solidFill>
                  <a:srgbClr val="FF0090"/>
                </a:solidFill>
              </a:defRPr>
            </a:lvl2pPr>
            <a:lvl3pPr marL="914400" indent="0">
              <a:lnSpc>
                <a:spcPct val="120000"/>
              </a:lnSpc>
              <a:spcBef>
                <a:spcPts val="0"/>
              </a:spcBef>
              <a:spcAft>
                <a:spcPts val="600"/>
              </a:spcAft>
              <a:buNone/>
              <a:defRPr sz="2400">
                <a:solidFill>
                  <a:srgbClr val="FF0090"/>
                </a:solidFill>
              </a:defRPr>
            </a:lvl3pPr>
            <a:lvl4pPr marL="1371600" indent="0">
              <a:lnSpc>
                <a:spcPct val="120000"/>
              </a:lnSpc>
              <a:spcBef>
                <a:spcPts val="0"/>
              </a:spcBef>
              <a:spcAft>
                <a:spcPts val="600"/>
              </a:spcAft>
              <a:buNone/>
              <a:defRPr sz="2400">
                <a:solidFill>
                  <a:srgbClr val="FF0090"/>
                </a:solidFill>
              </a:defRPr>
            </a:lvl4pPr>
            <a:lvl5pPr marL="1828800" indent="0">
              <a:lnSpc>
                <a:spcPct val="120000"/>
              </a:lnSpc>
              <a:spcBef>
                <a:spcPts val="0"/>
              </a:spcBef>
              <a:spcAft>
                <a:spcPts val="600"/>
              </a:spcAft>
              <a:buNone/>
              <a:defRPr sz="2400">
                <a:solidFill>
                  <a:srgbClr val="FF0090"/>
                </a:solidFill>
              </a:defRPr>
            </a:lvl5pPr>
          </a:lstStyle>
          <a:p>
            <a:pPr lvl="0"/>
            <a:r>
              <a:rPr lang="en-US"/>
              <a:t>Click to edit Master text styles</a:t>
            </a:r>
          </a:p>
        </p:txBody>
      </p:sp>
      <p:sp>
        <p:nvSpPr>
          <p:cNvPr id="4" name="Picture Placeholder 3"/>
          <p:cNvSpPr>
            <a:spLocks noGrp="1"/>
          </p:cNvSpPr>
          <p:nvPr>
            <p:ph type="pic" sz="quarter" idx="16"/>
          </p:nvPr>
        </p:nvSpPr>
        <p:spPr>
          <a:xfrm>
            <a:off x="323850" y="2924175"/>
            <a:ext cx="2735263" cy="3600450"/>
          </a:xfrm>
        </p:spPr>
        <p:txBody>
          <a:bodyPr/>
          <a:lstStyle/>
          <a:p>
            <a:r>
              <a:rPr lang="en-US" dirty="0"/>
              <a:t>Click icon to add picture</a:t>
            </a:r>
            <a:endParaRPr lang="en-GB" dirty="0"/>
          </a:p>
        </p:txBody>
      </p:sp>
    </p:spTree>
    <p:extLst>
      <p:ext uri="{BB962C8B-B14F-4D97-AF65-F5344CB8AC3E}">
        <p14:creationId xmlns:p14="http://schemas.microsoft.com/office/powerpoint/2010/main" val="1095651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theme" Target="../theme/theme10.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1.xml"/><Relationship Id="rId1" Type="http://schemas.openxmlformats.org/officeDocument/2006/relationships/slideLayout" Target="../slideLayouts/slideLayout7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theme" Target="../theme/theme12.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3.xml"/><Relationship Id="rId1" Type="http://schemas.openxmlformats.org/officeDocument/2006/relationships/slideLayout" Target="../slideLayouts/slideLayout9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theme" Target="../theme/theme14.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theme" Target="../theme/theme15.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19" Type="http://schemas.openxmlformats.org/officeDocument/2006/relationships/image" Target="../media/image5.png"/><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6.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6" Type="http://schemas.openxmlformats.org/officeDocument/2006/relationships/image" Target="../media/image5.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heme" Target="../theme/theme7.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9.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DJS_coloured-backgrounds_White-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37334" cy="656492"/>
          </a:xfrm>
          <a:prstGeom prst="rect">
            <a:avLst/>
          </a:prstGeom>
        </p:spPr>
      </p:pic>
      <p:sp>
        <p:nvSpPr>
          <p:cNvPr id="11"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2" name="Title Placeholder 1"/>
          <p:cNvSpPr>
            <a:spLocks noGrp="1"/>
          </p:cNvSpPr>
          <p:nvPr>
            <p:ph type="title"/>
          </p:nvPr>
        </p:nvSpPr>
        <p:spPr>
          <a:xfrm>
            <a:off x="395536" y="556667"/>
            <a:ext cx="7510611" cy="542854"/>
          </a:xfrm>
          <a:prstGeom prst="rect">
            <a:avLst/>
          </a:prstGeom>
        </p:spPr>
        <p:txBody>
          <a:bodyPr vert="horz" lIns="91440" tIns="45720" rIns="91440" bIns="45720" rtlCol="0" anchor="t">
            <a:normAutofit/>
          </a:bodyPr>
          <a:lstStyle/>
          <a:p>
            <a:r>
              <a:rPr lang="en-US" dirty="0"/>
              <a:t>Single line heading here 28pt</a:t>
            </a:r>
            <a:endParaRPr lang="en-GB" dirty="0"/>
          </a:p>
        </p:txBody>
      </p:sp>
    </p:spTree>
    <p:extLst>
      <p:ext uri="{BB962C8B-B14F-4D97-AF65-F5344CB8AC3E}">
        <p14:creationId xmlns:p14="http://schemas.microsoft.com/office/powerpoint/2010/main" val="3696166955"/>
      </p:ext>
    </p:extLst>
  </p:cSld>
  <p:clrMap bg1="lt1" tx1="dk1" bg2="lt2" tx2="dk2" accent1="accent1" accent2="accent2" accent3="accent3" accent4="accent4" accent5="accent5" accent6="accent6" hlink="hlink" folHlink="folHlink"/>
  <p:sldLayoutIdLst>
    <p:sldLayoutId id="2147483655" r:id="rId1"/>
  </p:sldLayoutIdLst>
  <p:hf hdr="0" ftr="0" dt="0"/>
  <p:txStyles>
    <p:titleStyle>
      <a:lvl1pPr algn="l" defTabSz="914400" rtl="0" eaLnBrk="1" latinLnBrk="0" hangingPunct="1">
        <a:spcBef>
          <a:spcPct val="0"/>
        </a:spcBef>
        <a:buNone/>
        <a:defRPr sz="2800" b="1" i="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spcBef>
          <a:spcPct val="20000"/>
        </a:spcBef>
        <a:buClr>
          <a:srgbClr val="FF0090"/>
        </a:buClr>
        <a:buSzPct val="100000"/>
        <a:buFont typeface="Wingdings" panose="05000000000000000000" pitchFamily="2" charset="2"/>
        <a:buNone/>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628800"/>
            <a:ext cx="8352928" cy="4896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Slide Number Placeholder 5"/>
          <p:cNvSpPr>
            <a:spLocks noGrp="1"/>
          </p:cNvSpPr>
          <p:nvPr>
            <p:ph type="sldNum" sz="quarter" idx="4"/>
          </p:nvPr>
        </p:nvSpPr>
        <p:spPr>
          <a:xfrm>
            <a:off x="0" y="6611779"/>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4"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43438901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Lst>
  <p:hf hdr="0" ftr="0" dt="0"/>
  <p:txStyles>
    <p:titleStyle>
      <a:lvl1pPr algn="l" defTabSz="914400" rtl="0" eaLnBrk="1" latinLnBrk="0" hangingPunct="1">
        <a:spcBef>
          <a:spcPct val="0"/>
        </a:spcBef>
        <a:buNone/>
        <a:defRPr sz="2800" b="0" kern="1200">
          <a:solidFill>
            <a:srgbClr val="1268B3"/>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FF0090"/>
        </a:buClr>
        <a:buSzPct val="100000"/>
        <a:buFont typeface="Wingdings" panose="05000000000000000000" pitchFamily="2" charset="2"/>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DJS_coloured-backgrounds_White-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37334" cy="656492"/>
          </a:xfrm>
          <a:prstGeom prst="rect">
            <a:avLst/>
          </a:prstGeom>
        </p:spPr>
      </p:pic>
      <p:sp>
        <p:nvSpPr>
          <p:cNvPr id="11"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solidFill>
                  <a:srgbClr val="6D6E71"/>
                </a:solidFill>
              </a:rPr>
              <a:pPr/>
              <a:t>‹#›</a:t>
            </a:fld>
            <a:endParaRPr lang="en-GB" dirty="0">
              <a:solidFill>
                <a:srgbClr val="6D6E71"/>
              </a:solidFill>
            </a:endParaRPr>
          </a:p>
        </p:txBody>
      </p:sp>
      <p:sp>
        <p:nvSpPr>
          <p:cNvPr id="2" name="Title Placeholder 1"/>
          <p:cNvSpPr>
            <a:spLocks noGrp="1"/>
          </p:cNvSpPr>
          <p:nvPr>
            <p:ph type="title"/>
          </p:nvPr>
        </p:nvSpPr>
        <p:spPr>
          <a:xfrm>
            <a:off x="395536" y="556667"/>
            <a:ext cx="7510611" cy="542854"/>
          </a:xfrm>
          <a:prstGeom prst="rect">
            <a:avLst/>
          </a:prstGeom>
        </p:spPr>
        <p:txBody>
          <a:bodyPr vert="horz" lIns="91440" tIns="45720" rIns="91440" bIns="45720" rtlCol="0" anchor="t">
            <a:normAutofit/>
          </a:bodyPr>
          <a:lstStyle/>
          <a:p>
            <a:r>
              <a:rPr lang="en-US" dirty="0"/>
              <a:t>Single line heading here 28pt</a:t>
            </a:r>
            <a:endParaRPr lang="en-GB" dirty="0"/>
          </a:p>
        </p:txBody>
      </p:sp>
    </p:spTree>
    <p:extLst>
      <p:ext uri="{BB962C8B-B14F-4D97-AF65-F5344CB8AC3E}">
        <p14:creationId xmlns:p14="http://schemas.microsoft.com/office/powerpoint/2010/main" val="2429836921"/>
      </p:ext>
    </p:extLst>
  </p:cSld>
  <p:clrMap bg1="lt1" tx1="dk1" bg2="lt2" tx2="dk2" accent1="accent1" accent2="accent2" accent3="accent3" accent4="accent4" accent5="accent5" accent6="accent6" hlink="hlink" folHlink="folHlink"/>
  <p:sldLayoutIdLst>
    <p:sldLayoutId id="2147483750" r:id="rId1"/>
  </p:sldLayoutIdLst>
  <p:hf hdr="0" ftr="0" dt="0"/>
  <p:txStyles>
    <p:titleStyle>
      <a:lvl1pPr algn="l" defTabSz="914400" rtl="0" eaLnBrk="1" latinLnBrk="0" hangingPunct="1">
        <a:spcBef>
          <a:spcPct val="0"/>
        </a:spcBef>
        <a:buNone/>
        <a:defRPr sz="2800" b="1" i="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spcBef>
          <a:spcPct val="20000"/>
        </a:spcBef>
        <a:buClr>
          <a:srgbClr val="FF0090"/>
        </a:buClr>
        <a:buSzPct val="100000"/>
        <a:buFont typeface="Wingdings" panose="05000000000000000000" pitchFamily="2" charset="2"/>
        <a:buNone/>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628800"/>
            <a:ext cx="8352928" cy="4896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Slide Number Placeholder 5"/>
          <p:cNvSpPr>
            <a:spLocks noGrp="1"/>
          </p:cNvSpPr>
          <p:nvPr>
            <p:ph type="sldNum" sz="quarter" idx="4"/>
          </p:nvPr>
        </p:nvSpPr>
        <p:spPr>
          <a:xfrm>
            <a:off x="0" y="6611779"/>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4"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50393562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Lst>
  <p:hf hdr="0" ftr="0" dt="0"/>
  <p:txStyles>
    <p:titleStyle>
      <a:lvl1pPr algn="l" defTabSz="914400" rtl="0" eaLnBrk="1" latinLnBrk="0" hangingPunct="1">
        <a:spcBef>
          <a:spcPct val="0"/>
        </a:spcBef>
        <a:buNone/>
        <a:defRPr sz="2800" b="0" kern="1200">
          <a:solidFill>
            <a:srgbClr val="1268B3"/>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FF0090"/>
        </a:buClr>
        <a:buSzPct val="100000"/>
        <a:buFont typeface="Wingdings" panose="05000000000000000000" pitchFamily="2" charset="2"/>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DJS_coloured-backgrounds_White-to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37334" cy="656492"/>
          </a:xfrm>
          <a:prstGeom prst="rect">
            <a:avLst/>
          </a:prstGeom>
        </p:spPr>
      </p:pic>
      <p:sp>
        <p:nvSpPr>
          <p:cNvPr id="11"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solidFill>
                  <a:srgbClr val="6D6E71"/>
                </a:solidFill>
              </a:rPr>
              <a:pPr/>
              <a:t>‹#›</a:t>
            </a:fld>
            <a:endParaRPr lang="en-GB" dirty="0">
              <a:solidFill>
                <a:srgbClr val="6D6E71"/>
              </a:solidFill>
            </a:endParaRPr>
          </a:p>
        </p:txBody>
      </p:sp>
      <p:sp>
        <p:nvSpPr>
          <p:cNvPr id="2" name="Title Placeholder 1"/>
          <p:cNvSpPr>
            <a:spLocks noGrp="1"/>
          </p:cNvSpPr>
          <p:nvPr>
            <p:ph type="title"/>
          </p:nvPr>
        </p:nvSpPr>
        <p:spPr>
          <a:xfrm>
            <a:off x="395536" y="556667"/>
            <a:ext cx="7510611" cy="542854"/>
          </a:xfrm>
          <a:prstGeom prst="rect">
            <a:avLst/>
          </a:prstGeom>
        </p:spPr>
        <p:txBody>
          <a:bodyPr vert="horz" lIns="91440" tIns="45720" rIns="91440" bIns="45720" rtlCol="0" anchor="t">
            <a:normAutofit/>
          </a:bodyPr>
          <a:lstStyle/>
          <a:p>
            <a:r>
              <a:rPr lang="en-US" dirty="0"/>
              <a:t>Single line heading here 28pt</a:t>
            </a:r>
            <a:endParaRPr lang="en-GB" dirty="0"/>
          </a:p>
        </p:txBody>
      </p:sp>
    </p:spTree>
    <p:extLst>
      <p:ext uri="{BB962C8B-B14F-4D97-AF65-F5344CB8AC3E}">
        <p14:creationId xmlns:p14="http://schemas.microsoft.com/office/powerpoint/2010/main" val="640495940"/>
      </p:ext>
    </p:extLst>
  </p:cSld>
  <p:clrMap bg1="lt1" tx1="dk1" bg2="lt2" tx2="dk2" accent1="accent1" accent2="accent2" accent3="accent3" accent4="accent4" accent5="accent5" accent6="accent6" hlink="hlink" folHlink="folHlink"/>
  <p:sldLayoutIdLst>
    <p:sldLayoutId id="2147483767" r:id="rId1"/>
  </p:sldLayoutIdLst>
  <p:hf hdr="0" ftr="0" dt="0"/>
  <p:txStyles>
    <p:titleStyle>
      <a:lvl1pPr algn="l" defTabSz="914400" rtl="0" eaLnBrk="1" latinLnBrk="0" hangingPunct="1">
        <a:spcBef>
          <a:spcPct val="0"/>
        </a:spcBef>
        <a:buNone/>
        <a:defRPr sz="2800" b="1" i="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spcBef>
          <a:spcPct val="20000"/>
        </a:spcBef>
        <a:buClr>
          <a:srgbClr val="FF0090"/>
        </a:buClr>
        <a:buSzPct val="100000"/>
        <a:buFont typeface="Wingdings" panose="05000000000000000000" pitchFamily="2" charset="2"/>
        <a:buNone/>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628800"/>
            <a:ext cx="8352928" cy="4896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Slide Number Placeholder 5"/>
          <p:cNvSpPr>
            <a:spLocks noGrp="1"/>
          </p:cNvSpPr>
          <p:nvPr>
            <p:ph type="sldNum" sz="quarter" idx="4"/>
          </p:nvPr>
        </p:nvSpPr>
        <p:spPr>
          <a:xfrm>
            <a:off x="0" y="6611779"/>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4"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67280254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Lst>
  <p:hf hdr="0" ftr="0" dt="0"/>
  <p:txStyles>
    <p:titleStyle>
      <a:lvl1pPr algn="l" defTabSz="914400" rtl="0" eaLnBrk="1" latinLnBrk="0" hangingPunct="1">
        <a:spcBef>
          <a:spcPct val="0"/>
        </a:spcBef>
        <a:buNone/>
        <a:defRPr sz="2800" b="0" kern="1200">
          <a:solidFill>
            <a:srgbClr val="1268B3"/>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FF0090"/>
        </a:buClr>
        <a:buSzPct val="100000"/>
        <a:buFont typeface="Wingdings" panose="05000000000000000000" pitchFamily="2" charset="2"/>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628800"/>
            <a:ext cx="8352928" cy="4896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 name="Picture 9"/>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11" name="Slide Number Placeholder 5"/>
          <p:cNvSpPr>
            <a:spLocks noGrp="1"/>
          </p:cNvSpPr>
          <p:nvPr>
            <p:ph type="sldNum" sz="quarter" idx="4"/>
          </p:nvPr>
        </p:nvSpPr>
        <p:spPr>
          <a:xfrm>
            <a:off x="0" y="6611779"/>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4"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cxnSp>
        <p:nvCxnSpPr>
          <p:cNvPr id="7" name="Straight Connector 6"/>
          <p:cNvCxnSpPr/>
          <p:nvPr userDrawn="1"/>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960613"/>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Lst>
  <p:hf hdr="0" ftr="0" dt="0"/>
  <p:txStyles>
    <p:titleStyle>
      <a:lvl1pPr algn="l" defTabSz="914400" rtl="0" eaLnBrk="1" latinLnBrk="0" hangingPunct="1">
        <a:spcBef>
          <a:spcPct val="0"/>
        </a:spcBef>
        <a:buNone/>
        <a:defRPr sz="2800" b="0" kern="1200">
          <a:solidFill>
            <a:srgbClr val="1268B3"/>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FF0090"/>
        </a:buClr>
        <a:buSzPct val="100000"/>
        <a:buFont typeface="Wingdings" panose="05000000000000000000" pitchFamily="2" charset="2"/>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DJS_coloured-backgrounds-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37363"/>
          </a:xfrm>
          <a:prstGeom prst="rect">
            <a:avLst/>
          </a:prstGeom>
        </p:spPr>
      </p:pic>
      <p:sp>
        <p:nvSpPr>
          <p:cNvPr id="9" name="TextBox 8"/>
          <p:cNvSpPr txBox="1"/>
          <p:nvPr/>
        </p:nvSpPr>
        <p:spPr>
          <a:xfrm>
            <a:off x="323528" y="529516"/>
            <a:ext cx="7510611" cy="523220"/>
          </a:xfrm>
          <a:prstGeom prst="rect">
            <a:avLst/>
          </a:prstGeom>
          <a:noFill/>
        </p:spPr>
        <p:txBody>
          <a:bodyPr wrap="square" rtlCol="0">
            <a:spAutoFit/>
          </a:bodyPr>
          <a:lstStyle>
            <a:defPPr>
              <a:defRPr lang="en-US"/>
            </a:defPPr>
            <a:lvl1pPr>
              <a:defRPr sz="4000" b="1" baseline="30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GB" sz="2800" baseline="0" dirty="0"/>
              <a:t>Single line heading here 28pt</a:t>
            </a:r>
            <a:endParaRPr lang="en-US" sz="2800" baseline="0" dirty="0"/>
          </a:p>
        </p:txBody>
      </p:sp>
      <p:sp>
        <p:nvSpPr>
          <p:cNvPr id="11"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8" name="Content Placeholder 12"/>
          <p:cNvSpPr txBox="1">
            <a:spLocks/>
          </p:cNvSpPr>
          <p:nvPr/>
        </p:nvSpPr>
        <p:spPr>
          <a:xfrm>
            <a:off x="323528" y="1196181"/>
            <a:ext cx="8352086" cy="5113139"/>
          </a:xfrm>
          <a:prstGeom prst="rect">
            <a:avLst/>
          </a:prstGeom>
        </p:spPr>
        <p:txBody>
          <a:bodyPr/>
          <a:lstStyle>
            <a:lvl1pPr marL="342900" indent="-342900" algn="l" defTabSz="914400" rtl="0" eaLnBrk="1" latinLnBrk="0" hangingPunct="1">
              <a:spcBef>
                <a:spcPct val="20000"/>
              </a:spcBef>
              <a:buClr>
                <a:schemeClr val="accent1"/>
              </a:buClr>
              <a:buSzPct val="110000"/>
              <a:buFont typeface="Verdana" panose="020B060403050404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chemeClr val="accent1"/>
              </a:buClr>
              <a:buSzPct val="9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chemeClr val="accent1"/>
              </a:buClr>
              <a:buSzPct val="110000"/>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chemeClr val="accent1"/>
              </a:buClr>
              <a:buSzPct val="8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chemeClr val="accent1"/>
              </a:buClr>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Tx/>
            </a:pPr>
            <a:r>
              <a:rPr lang="en-US" dirty="0"/>
              <a:t>Click to edit Master text styles</a:t>
            </a:r>
          </a:p>
          <a:p>
            <a:pPr lvl="1">
              <a:buClrTx/>
            </a:pPr>
            <a:r>
              <a:rPr lang="en-US" dirty="0"/>
              <a:t>Second level</a:t>
            </a:r>
          </a:p>
          <a:p>
            <a:pPr lvl="2">
              <a:buClrTx/>
            </a:pPr>
            <a:r>
              <a:rPr lang="en-US" dirty="0"/>
              <a:t>Third level</a:t>
            </a:r>
          </a:p>
          <a:p>
            <a:pPr lvl="3">
              <a:buClrTx/>
            </a:pPr>
            <a:r>
              <a:rPr lang="en-US" dirty="0"/>
              <a:t>Fourth level</a:t>
            </a:r>
          </a:p>
          <a:p>
            <a:pPr lvl="4">
              <a:buClrTx/>
            </a:pPr>
            <a:r>
              <a:rPr lang="en-US" dirty="0"/>
              <a:t>Fifth level</a:t>
            </a:r>
            <a:endParaRPr lang="en-GB" dirty="0"/>
          </a:p>
        </p:txBody>
      </p:sp>
    </p:spTree>
    <p:extLst>
      <p:ext uri="{BB962C8B-B14F-4D97-AF65-F5344CB8AC3E}">
        <p14:creationId xmlns:p14="http://schemas.microsoft.com/office/powerpoint/2010/main" val="3783542014"/>
      </p:ext>
    </p:extLst>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l" defTabSz="914400" rtl="0" eaLnBrk="1" latinLnBrk="0" hangingPunct="1">
        <a:spcBef>
          <a:spcPct val="0"/>
        </a:spcBef>
        <a:buNone/>
        <a:defRPr sz="1600" b="0" i="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chemeClr val="accent1"/>
        </a:buClr>
        <a:buSzPct val="110000"/>
        <a:buFont typeface="Verdana" panose="020B060403050404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chemeClr val="accent1"/>
        </a:buClr>
        <a:buSzPct val="9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chemeClr val="accent1"/>
        </a:buClr>
        <a:buSzPct val="110000"/>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chemeClr val="accent1"/>
        </a:buClr>
        <a:buSzPct val="8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chemeClr val="accent1"/>
        </a:buClr>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7" name="Picture 6" descr="DJS_coloured-backgrounds-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37363"/>
          </a:xfrm>
          <a:prstGeom prst="rect">
            <a:avLst/>
          </a:prstGeom>
        </p:spPr>
      </p:pic>
      <p:sp>
        <p:nvSpPr>
          <p:cNvPr id="9" name="TextBox 8"/>
          <p:cNvSpPr txBox="1"/>
          <p:nvPr/>
        </p:nvSpPr>
        <p:spPr>
          <a:xfrm>
            <a:off x="323528" y="529516"/>
            <a:ext cx="7510611" cy="523220"/>
          </a:xfrm>
          <a:prstGeom prst="rect">
            <a:avLst/>
          </a:prstGeom>
          <a:noFill/>
        </p:spPr>
        <p:txBody>
          <a:bodyPr wrap="square" rtlCol="0">
            <a:spAutoFit/>
          </a:bodyPr>
          <a:lstStyle>
            <a:defPPr>
              <a:defRPr lang="en-US"/>
            </a:defPPr>
            <a:lvl1pPr>
              <a:defRPr sz="4000" b="1" baseline="30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GB" sz="2800" baseline="0" dirty="0"/>
              <a:t>Single line heading here 28pt</a:t>
            </a:r>
            <a:endParaRPr lang="en-US" sz="2800" baseline="0" dirty="0"/>
          </a:p>
        </p:txBody>
      </p:sp>
      <p:sp>
        <p:nvSpPr>
          <p:cNvPr id="11"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8" name="Content Placeholder 12"/>
          <p:cNvSpPr txBox="1">
            <a:spLocks/>
          </p:cNvSpPr>
          <p:nvPr/>
        </p:nvSpPr>
        <p:spPr>
          <a:xfrm>
            <a:off x="323528" y="1196181"/>
            <a:ext cx="8352086" cy="5113139"/>
          </a:xfrm>
          <a:prstGeom prst="rect">
            <a:avLst/>
          </a:prstGeom>
        </p:spPr>
        <p:txBody>
          <a:bodyPr/>
          <a:lstStyle>
            <a:lvl1pPr marL="342900" indent="-342900" algn="l" defTabSz="914400" rtl="0" eaLnBrk="1" latinLnBrk="0" hangingPunct="1">
              <a:spcBef>
                <a:spcPct val="20000"/>
              </a:spcBef>
              <a:buClr>
                <a:schemeClr val="accent1"/>
              </a:buClr>
              <a:buSzPct val="110000"/>
              <a:buFont typeface="Verdana" panose="020B060403050404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chemeClr val="accent1"/>
              </a:buClr>
              <a:buSzPct val="9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chemeClr val="accent1"/>
              </a:buClr>
              <a:buSzPct val="110000"/>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chemeClr val="accent1"/>
              </a:buClr>
              <a:buSzPct val="8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chemeClr val="accent1"/>
              </a:buClr>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Tx/>
            </a:pPr>
            <a:r>
              <a:rPr lang="en-US" dirty="0"/>
              <a:t>Click to edit Master text styles</a:t>
            </a:r>
          </a:p>
          <a:p>
            <a:pPr lvl="1">
              <a:buClrTx/>
            </a:pPr>
            <a:r>
              <a:rPr lang="en-US" dirty="0"/>
              <a:t>Second level</a:t>
            </a:r>
          </a:p>
          <a:p>
            <a:pPr lvl="2">
              <a:buClrTx/>
            </a:pPr>
            <a:r>
              <a:rPr lang="en-US" dirty="0"/>
              <a:t>Third level</a:t>
            </a:r>
          </a:p>
          <a:p>
            <a:pPr lvl="3">
              <a:buClrTx/>
            </a:pPr>
            <a:r>
              <a:rPr lang="en-US" dirty="0"/>
              <a:t>Fourth level</a:t>
            </a:r>
          </a:p>
          <a:p>
            <a:pPr lvl="4">
              <a:buClrTx/>
            </a:pPr>
            <a:r>
              <a:rPr lang="en-US" dirty="0"/>
              <a:t>Fifth level</a:t>
            </a:r>
            <a:endParaRPr lang="en-GB" dirty="0"/>
          </a:p>
        </p:txBody>
      </p:sp>
    </p:spTree>
    <p:extLst>
      <p:ext uri="{BB962C8B-B14F-4D97-AF65-F5344CB8AC3E}">
        <p14:creationId xmlns:p14="http://schemas.microsoft.com/office/powerpoint/2010/main" val="4292669647"/>
      </p:ext>
    </p:extLst>
  </p:cSld>
  <p:clrMap bg1="lt1" tx1="dk1" bg2="lt2" tx2="dk2" accent1="accent1" accent2="accent2" accent3="accent3" accent4="accent4" accent5="accent5" accent6="accent6" hlink="hlink" folHlink="folHlink"/>
  <p:sldLayoutIdLst>
    <p:sldLayoutId id="2147483651" r:id="rId1"/>
  </p:sldLayoutIdLst>
  <p:hf hdr="0" ftr="0" dt="0"/>
  <p:txStyles>
    <p:titleStyle>
      <a:lvl1pPr algn="l" defTabSz="914400" rtl="0" eaLnBrk="1" latinLnBrk="0" hangingPunct="1">
        <a:spcBef>
          <a:spcPct val="0"/>
        </a:spcBef>
        <a:buNone/>
        <a:defRPr sz="1600" b="0" i="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Tx/>
        <a:buSzPct val="110000"/>
        <a:buFont typeface="Verdana" panose="020B060403050404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Tx/>
        <a:buSzPct val="9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Tx/>
        <a:buSzPct val="110000"/>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Tx/>
        <a:buSzPct val="8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Tx/>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pic>
        <p:nvPicPr>
          <p:cNvPr id="7" name="Picture 6" descr="DJS_coloured-backgrounds-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837363"/>
          </a:xfrm>
          <a:prstGeom prst="rect">
            <a:avLst/>
          </a:prstGeom>
        </p:spPr>
      </p:pic>
      <p:sp>
        <p:nvSpPr>
          <p:cNvPr id="9" name="TextBox 8"/>
          <p:cNvSpPr txBox="1"/>
          <p:nvPr/>
        </p:nvSpPr>
        <p:spPr>
          <a:xfrm>
            <a:off x="323528" y="529516"/>
            <a:ext cx="7510611" cy="523220"/>
          </a:xfrm>
          <a:prstGeom prst="rect">
            <a:avLst/>
          </a:prstGeom>
          <a:noFill/>
        </p:spPr>
        <p:txBody>
          <a:bodyPr wrap="square" rtlCol="0">
            <a:spAutoFit/>
          </a:bodyPr>
          <a:lstStyle>
            <a:defPPr>
              <a:defRPr lang="en-US"/>
            </a:defPPr>
            <a:lvl1pPr>
              <a:defRPr sz="4000" b="1" baseline="30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GB" sz="2800" baseline="0" dirty="0"/>
              <a:t>Single line heading here 28pt</a:t>
            </a:r>
            <a:endParaRPr lang="en-US" sz="2800" baseline="0" dirty="0"/>
          </a:p>
        </p:txBody>
      </p:sp>
      <p:sp>
        <p:nvSpPr>
          <p:cNvPr id="11"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8" name="Content Placeholder 12"/>
          <p:cNvSpPr txBox="1">
            <a:spLocks/>
          </p:cNvSpPr>
          <p:nvPr/>
        </p:nvSpPr>
        <p:spPr>
          <a:xfrm>
            <a:off x="323528" y="1196181"/>
            <a:ext cx="8352086" cy="5113139"/>
          </a:xfrm>
          <a:prstGeom prst="rect">
            <a:avLst/>
          </a:prstGeom>
        </p:spPr>
        <p:txBody>
          <a:bodyPr/>
          <a:lstStyle>
            <a:lvl1pPr marL="342900" indent="-342900" algn="l" defTabSz="914400" rtl="0" eaLnBrk="1" latinLnBrk="0" hangingPunct="1">
              <a:spcBef>
                <a:spcPct val="20000"/>
              </a:spcBef>
              <a:buClr>
                <a:schemeClr val="accent1"/>
              </a:buClr>
              <a:buSzPct val="110000"/>
              <a:buFont typeface="Verdana" panose="020B060403050404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chemeClr val="accent1"/>
              </a:buClr>
              <a:buSzPct val="9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chemeClr val="accent1"/>
              </a:buClr>
              <a:buSzPct val="110000"/>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chemeClr val="accent1"/>
              </a:buClr>
              <a:buSzPct val="8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chemeClr val="accent1"/>
              </a:buClr>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Tx/>
            </a:pPr>
            <a:r>
              <a:rPr lang="en-US" dirty="0"/>
              <a:t>Click to edit Master text styles</a:t>
            </a:r>
          </a:p>
          <a:p>
            <a:pPr lvl="1">
              <a:buClrTx/>
            </a:pPr>
            <a:r>
              <a:rPr lang="en-US" dirty="0"/>
              <a:t>Second level</a:t>
            </a:r>
          </a:p>
          <a:p>
            <a:pPr lvl="2">
              <a:buClrTx/>
            </a:pPr>
            <a:r>
              <a:rPr lang="en-US" dirty="0"/>
              <a:t>Third level</a:t>
            </a:r>
          </a:p>
          <a:p>
            <a:pPr lvl="3">
              <a:buClrTx/>
            </a:pPr>
            <a:r>
              <a:rPr lang="en-US" dirty="0"/>
              <a:t>Fourth level</a:t>
            </a:r>
          </a:p>
          <a:p>
            <a:pPr lvl="4">
              <a:buClrTx/>
            </a:pPr>
            <a:r>
              <a:rPr lang="en-US" dirty="0"/>
              <a:t>Fifth level</a:t>
            </a:r>
            <a:endParaRPr lang="en-GB" dirty="0"/>
          </a:p>
        </p:txBody>
      </p:sp>
    </p:spTree>
    <p:extLst>
      <p:ext uri="{BB962C8B-B14F-4D97-AF65-F5344CB8AC3E}">
        <p14:creationId xmlns:p14="http://schemas.microsoft.com/office/powerpoint/2010/main" val="673093831"/>
      </p:ext>
    </p:extLst>
  </p:cSld>
  <p:clrMap bg1="lt1" tx1="dk1" bg2="lt2" tx2="dk2" accent1="accent1" accent2="accent2" accent3="accent3" accent4="accent4" accent5="accent5" accent6="accent6" hlink="hlink" folHlink="folHlink"/>
  <p:sldLayoutIdLst>
    <p:sldLayoutId id="2147483659" r:id="rId1"/>
  </p:sldLayoutIdLst>
  <p:hf hdr="0" ftr="0" dt="0"/>
  <p:txStyles>
    <p:titleStyle>
      <a:lvl1pPr algn="l" defTabSz="914400" rtl="0" eaLnBrk="1" latinLnBrk="0" hangingPunct="1">
        <a:spcBef>
          <a:spcPct val="0"/>
        </a:spcBef>
        <a:buNone/>
        <a:defRPr sz="1600" b="0" i="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FF0090"/>
        </a:buClr>
        <a:buSzPct val="100000"/>
        <a:buFont typeface="Wingdings" panose="05000000000000000000" pitchFamily="2" charset="2"/>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9" name="TextBox 8"/>
          <p:cNvSpPr txBox="1"/>
          <p:nvPr/>
        </p:nvSpPr>
        <p:spPr>
          <a:xfrm>
            <a:off x="323528" y="529516"/>
            <a:ext cx="7510611" cy="523220"/>
          </a:xfrm>
          <a:prstGeom prst="rect">
            <a:avLst/>
          </a:prstGeom>
          <a:noFill/>
        </p:spPr>
        <p:txBody>
          <a:bodyPr wrap="square" rtlCol="0">
            <a:spAutoFit/>
          </a:bodyPr>
          <a:lstStyle>
            <a:defPPr>
              <a:defRPr lang="en-US"/>
            </a:defPPr>
            <a:lvl1pPr>
              <a:defRPr sz="4000" b="1" baseline="30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GB" sz="2800" baseline="0" dirty="0">
                <a:solidFill>
                  <a:schemeClr val="tx1"/>
                </a:solidFill>
              </a:rPr>
              <a:t>Single line heading here 28pt</a:t>
            </a:r>
            <a:endParaRPr lang="en-US" sz="2800" baseline="0" dirty="0">
              <a:solidFill>
                <a:schemeClr val="tx1"/>
              </a:solidFill>
            </a:endParaRPr>
          </a:p>
        </p:txBody>
      </p:sp>
      <p:sp>
        <p:nvSpPr>
          <p:cNvPr id="11"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pic>
        <p:nvPicPr>
          <p:cNvPr id="7" name="Picture 6" descr="DJS_coloured-backgrounds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92"/>
            <a:ext cx="9144000" cy="649793"/>
          </a:xfrm>
          <a:prstGeom prst="rect">
            <a:avLst/>
          </a:prstGeom>
        </p:spPr>
      </p:pic>
    </p:spTree>
    <p:extLst>
      <p:ext uri="{BB962C8B-B14F-4D97-AF65-F5344CB8AC3E}">
        <p14:creationId xmlns:p14="http://schemas.microsoft.com/office/powerpoint/2010/main" val="1680856424"/>
      </p:ext>
    </p:extLst>
  </p:cSld>
  <p:clrMap bg1="lt1" tx1="dk1" bg2="lt2" tx2="dk2" accent1="accent1" accent2="accent2" accent3="accent3" accent4="accent4" accent5="accent5" accent6="accent6" hlink="hlink" folHlink="folHlink"/>
  <p:sldLayoutIdLst>
    <p:sldLayoutId id="2147483657" r:id="rId1"/>
  </p:sldLayoutIdLst>
  <p:hf hdr="0" ftr="0" dt="0"/>
  <p:txStyles>
    <p:titleStyle>
      <a:lvl1pPr algn="l" defTabSz="914400" rtl="0" eaLnBrk="1" latinLnBrk="0" hangingPunct="1">
        <a:spcBef>
          <a:spcPct val="0"/>
        </a:spcBef>
        <a:buNone/>
        <a:defRPr sz="1600" b="0" i="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FF0090"/>
        </a:buClr>
        <a:buSzPct val="100000"/>
        <a:buFont typeface="Wingdings" panose="05000000000000000000" pitchFamily="2" charset="2"/>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628800"/>
            <a:ext cx="8352928" cy="4896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Slide Number Placeholder 5"/>
          <p:cNvSpPr>
            <a:spLocks noGrp="1"/>
          </p:cNvSpPr>
          <p:nvPr>
            <p:ph type="sldNum" sz="quarter" idx="4"/>
          </p:nvPr>
        </p:nvSpPr>
        <p:spPr>
          <a:xfrm>
            <a:off x="0" y="6611779"/>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4"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691729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914400" rtl="0" eaLnBrk="1" latinLnBrk="0" hangingPunct="1">
        <a:spcBef>
          <a:spcPct val="0"/>
        </a:spcBef>
        <a:buNone/>
        <a:defRPr sz="2800" b="0" kern="1200">
          <a:solidFill>
            <a:srgbClr val="1268B3"/>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FF0090"/>
        </a:buClr>
        <a:buSzPct val="100000"/>
        <a:buFont typeface="Wingdings" panose="05000000000000000000" pitchFamily="2" charset="2"/>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628800"/>
            <a:ext cx="8352928" cy="4896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 name="Picture 9"/>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388425" y="258620"/>
            <a:ext cx="576063" cy="174442"/>
          </a:xfrm>
          <a:prstGeom prst="rect">
            <a:avLst/>
          </a:prstGeom>
        </p:spPr>
      </p:pic>
      <p:sp>
        <p:nvSpPr>
          <p:cNvPr id="11" name="Slide Number Placeholder 5"/>
          <p:cNvSpPr>
            <a:spLocks noGrp="1"/>
          </p:cNvSpPr>
          <p:nvPr>
            <p:ph type="sldNum" sz="quarter" idx="4"/>
          </p:nvPr>
        </p:nvSpPr>
        <p:spPr>
          <a:xfrm>
            <a:off x="0" y="6611779"/>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4"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cxnSp>
        <p:nvCxnSpPr>
          <p:cNvPr id="7" name="Straight Connector 6"/>
          <p:cNvCxnSpPr/>
          <p:nvPr/>
        </p:nvCxnSpPr>
        <p:spPr>
          <a:xfrm flipH="1">
            <a:off x="179512" y="345841"/>
            <a:ext cx="8064896" cy="0"/>
          </a:xfrm>
          <a:prstGeom prst="line">
            <a:avLst/>
          </a:prstGeom>
          <a:ln w="38100">
            <a:solidFill>
              <a:srgbClr val="FF00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64540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ftr="0" dt="0"/>
  <p:txStyles>
    <p:titleStyle>
      <a:lvl1pPr algn="l" defTabSz="914400" rtl="0" eaLnBrk="1" latinLnBrk="0" hangingPunct="1">
        <a:spcBef>
          <a:spcPct val="0"/>
        </a:spcBef>
        <a:buNone/>
        <a:defRPr sz="2800" b="0" kern="1200">
          <a:solidFill>
            <a:srgbClr val="1268B3"/>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FF0090"/>
        </a:buClr>
        <a:buSzPct val="100000"/>
        <a:buFont typeface="Wingdings" panose="05000000000000000000" pitchFamily="2" charset="2"/>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628800"/>
            <a:ext cx="8352928" cy="4896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Slide Number Placeholder 5"/>
          <p:cNvSpPr>
            <a:spLocks noGrp="1"/>
          </p:cNvSpPr>
          <p:nvPr>
            <p:ph type="sldNum" sz="quarter" idx="4"/>
          </p:nvPr>
        </p:nvSpPr>
        <p:spPr>
          <a:xfrm>
            <a:off x="0" y="6611779"/>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4"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01941432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hf hdr="0" ftr="0" dt="0"/>
  <p:txStyles>
    <p:titleStyle>
      <a:lvl1pPr algn="l" defTabSz="914400" rtl="0" eaLnBrk="1" latinLnBrk="0" hangingPunct="1">
        <a:spcBef>
          <a:spcPct val="0"/>
        </a:spcBef>
        <a:buNone/>
        <a:defRPr sz="2800" b="0" kern="1200">
          <a:solidFill>
            <a:srgbClr val="1268B3"/>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FF0090"/>
        </a:buClr>
        <a:buSzPct val="100000"/>
        <a:buFont typeface="Wingdings" panose="05000000000000000000" pitchFamily="2" charset="2"/>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628800"/>
            <a:ext cx="8352928" cy="4896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Slide Number Placeholder 5"/>
          <p:cNvSpPr>
            <a:spLocks noGrp="1"/>
          </p:cNvSpPr>
          <p:nvPr>
            <p:ph type="sldNum" sz="quarter" idx="4"/>
          </p:nvPr>
        </p:nvSpPr>
        <p:spPr>
          <a:xfrm>
            <a:off x="0" y="6611779"/>
            <a:ext cx="1043608" cy="246221"/>
          </a:xfrm>
          <a:prstGeom prst="rect">
            <a:avLst/>
          </a:prstGeom>
        </p:spPr>
        <p:txBody>
          <a:bodyPr vert="horz" lIns="91440" tIns="45720" rIns="91440" bIns="45720" rtlCol="0" anchor="b">
            <a:spAutoFit/>
          </a:bodyPr>
          <a:lstStyle>
            <a:lvl1pPr algn="l">
              <a:defRPr sz="1000">
                <a:solidFill>
                  <a:srgbClr val="6D6E7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pPr/>
              <a:t>‹#›</a:t>
            </a:fld>
            <a:endParaRPr lang="en-GB" dirty="0"/>
          </a:p>
        </p:txBody>
      </p:sp>
      <p:sp>
        <p:nvSpPr>
          <p:cNvPr id="4" name="Title Placeholder 3"/>
          <p:cNvSpPr>
            <a:spLocks noGrp="1"/>
          </p:cNvSpPr>
          <p:nvPr>
            <p:ph type="title"/>
          </p:nvPr>
        </p:nvSpPr>
        <p:spPr>
          <a:xfrm>
            <a:off x="323528" y="548680"/>
            <a:ext cx="8352928" cy="864096"/>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92566007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Lst>
  <p:hf hdr="0" ftr="0" dt="0"/>
  <p:txStyles>
    <p:titleStyle>
      <a:lvl1pPr algn="l" defTabSz="914400" rtl="0" eaLnBrk="1" latinLnBrk="0" hangingPunct="1">
        <a:spcBef>
          <a:spcPct val="0"/>
        </a:spcBef>
        <a:buNone/>
        <a:defRPr sz="2800" b="0" kern="1200">
          <a:solidFill>
            <a:srgbClr val="1268B3"/>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FF0090"/>
        </a:buClr>
        <a:buSzPct val="100000"/>
        <a:buFont typeface="Wingdings" panose="05000000000000000000" pitchFamily="2" charset="2"/>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FF0090"/>
        </a:buClr>
        <a:buSzPct val="9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FF0090"/>
        </a:buClr>
        <a:buSzPct val="110000"/>
        <a:buFont typeface="Arial" panose="020B0604020202020204" pitchFamily="34" charset="0"/>
        <a:buChar char="•"/>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FF0090"/>
        </a:buClr>
        <a:buSzPct val="80000"/>
        <a:buFont typeface="Courier New" panose="02070309020205020404" pitchFamily="49" charset="0"/>
        <a:buChar char="o"/>
        <a:defRPr sz="1400" kern="1200">
          <a:solidFill>
            <a:srgbClr val="6D6E7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9.xml"/><Relationship Id="rId5" Type="http://schemas.openxmlformats.org/officeDocument/2006/relationships/image" Target="../media/image18.png"/><Relationship Id="rId4" Type="http://schemas.openxmlformats.org/officeDocument/2006/relationships/hyperlink" Target="http://kentandmedway.nhs.uk/west-kent/west-kent-listening-event-presentations-now-availabl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9.png"/><Relationship Id="rId2" Type="http://schemas.openxmlformats.org/officeDocument/2006/relationships/diagramData" Target="../diagrams/data1.xml"/><Relationship Id="rId1" Type="http://schemas.openxmlformats.org/officeDocument/2006/relationships/slideLayout" Target="../slideLayouts/slideLayout7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9.png"/><Relationship Id="rId2" Type="http://schemas.openxmlformats.org/officeDocument/2006/relationships/diagramData" Target="../diagrams/data2.xml"/><Relationship Id="rId1" Type="http://schemas.openxmlformats.org/officeDocument/2006/relationships/slideLayout" Target="../slideLayouts/slideLayout7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14.png"/><Relationship Id="rId4" Type="http://schemas.openxmlformats.org/officeDocument/2006/relationships/hyperlink" Target="http://kentandmedway.nhs.uk/stp"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1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0.png"/><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1.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1.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1.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1.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0.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0.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2.png"/><Relationship Id="rId2" Type="http://schemas.openxmlformats.org/officeDocument/2006/relationships/diagramData" Target="../diagrams/data4.xml"/><Relationship Id="rId1" Type="http://schemas.openxmlformats.org/officeDocument/2006/relationships/slideLayout" Target="../slideLayouts/slideLayout1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2.png"/><Relationship Id="rId2" Type="http://schemas.openxmlformats.org/officeDocument/2006/relationships/diagramData" Target="../diagrams/data5.xml"/><Relationship Id="rId1" Type="http://schemas.openxmlformats.org/officeDocument/2006/relationships/slideLayout" Target="../slideLayouts/slideLayout1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2.png"/><Relationship Id="rId2" Type="http://schemas.openxmlformats.org/officeDocument/2006/relationships/diagramData" Target="../diagrams/data6.xml"/><Relationship Id="rId1" Type="http://schemas.openxmlformats.org/officeDocument/2006/relationships/slideLayout" Target="../slideLayouts/slideLayout1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5.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1.xml"/></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1.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1.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1.xml"/></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1.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7.xml"/></Relationships>
</file>

<file path=ppt/slides/_rels/slide5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56.png"/><Relationship Id="rId1" Type="http://schemas.openxmlformats.org/officeDocument/2006/relationships/slideLayout" Target="../slideLayouts/slideLayout6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5.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61.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61.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1.xml"/></Relationships>
</file>

<file path=ppt/slides/_rels/slide6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61.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7.xml"/></Relationships>
</file>

<file path=ppt/slides/_rels/slide6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61.xml"/><Relationship Id="rId4" Type="http://schemas.openxmlformats.org/officeDocument/2006/relationships/image" Target="../media/image38.png"/></Relationships>
</file>

<file path=ppt/slides/_rels/slide6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61.xml"/></Relationships>
</file>

<file path=ppt/slides/_rels/slide6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61.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1.xml"/></Relationships>
</file>

<file path=ppt/slides/_rels/slide6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61.xml"/></Relationships>
</file>

<file path=ppt/slides/_rels/slide6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1.xml"/></Relationships>
</file>

<file path=ppt/slides/_rels/slide6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1.xml"/></Relationships>
</file>

<file path=ppt/slides/_rels/slide7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xml"/><Relationship Id="rId5" Type="http://schemas.openxmlformats.org/officeDocument/2006/relationships/hyperlink" Target="http://ricercadimercatoinghilterra.it/" TargetMode="External"/><Relationship Id="rId4" Type="http://schemas.openxmlformats.org/officeDocument/2006/relationships/hyperlink" Target="http://etudesmarketingangleterre.fr/"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9.xml"/><Relationship Id="rId6" Type="http://schemas.openxmlformats.org/officeDocument/2006/relationships/image" Target="../media/image21.png"/><Relationship Id="rId5" Type="http://schemas.openxmlformats.org/officeDocument/2006/relationships/hyperlink" Target="http://eastkent.nhs.uk/programme-overview/resources/" TargetMode="Externa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8" name="Picture 17" descr="Untitled-1.p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471827" y="0"/>
            <a:ext cx="2669795" cy="2296583"/>
          </a:xfrm>
          <a:prstGeom prst="rect">
            <a:avLst/>
          </a:prstGeom>
        </p:spPr>
      </p:pic>
      <p:pic>
        <p:nvPicPr>
          <p:cNvPr id="20" name="Picture 19" descr="DJS_RESEARCH_LOGO_RGB_SCREE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5163" y="476250"/>
            <a:ext cx="1481293" cy="889422"/>
          </a:xfrm>
          <a:prstGeom prst="rect">
            <a:avLst/>
          </a:prstGeom>
        </p:spPr>
      </p:pic>
      <p:sp>
        <p:nvSpPr>
          <p:cNvPr id="23" name="TextBox 22"/>
          <p:cNvSpPr txBox="1"/>
          <p:nvPr/>
        </p:nvSpPr>
        <p:spPr>
          <a:xfrm>
            <a:off x="395536" y="2444695"/>
            <a:ext cx="403244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srgbClr val="FFFFFF"/>
                </a:solidFill>
                <a:latin typeface="Verdana"/>
              </a:rPr>
              <a:t>L</a:t>
            </a:r>
            <a:r>
              <a:rPr kumimoji="0" lang="en-GB" sz="3600" b="1" i="0" u="none" strike="noStrike" kern="1200" cap="none" spc="0" normalizeH="0" baseline="0" noProof="0" dirty="0" err="1">
                <a:ln>
                  <a:noFill/>
                </a:ln>
                <a:solidFill>
                  <a:srgbClr val="FFFFFF"/>
                </a:solidFill>
                <a:effectLst/>
                <a:uLnTx/>
                <a:uFillTx/>
                <a:latin typeface="Verdana"/>
                <a:ea typeface="+mn-ea"/>
                <a:cs typeface="+mn-cs"/>
              </a:rPr>
              <a:t>istening</a:t>
            </a:r>
            <a:r>
              <a:rPr kumimoji="0" lang="en-GB" sz="3600" b="1" i="0" u="none" strike="noStrike" kern="1200" cap="none" spc="0" normalizeH="0" baseline="0" noProof="0" dirty="0">
                <a:ln>
                  <a:noFill/>
                </a:ln>
                <a:solidFill>
                  <a:srgbClr val="FFFFFF"/>
                </a:solidFill>
                <a:effectLst/>
                <a:uLnTx/>
                <a:uFillTx/>
                <a:latin typeface="Verdana"/>
                <a:ea typeface="+mn-ea"/>
                <a:cs typeface="+mn-cs"/>
              </a:rPr>
              <a:t> Events</a:t>
            </a:r>
          </a:p>
        </p:txBody>
      </p:sp>
      <p:sp>
        <p:nvSpPr>
          <p:cNvPr id="27" name="TextBox 26"/>
          <p:cNvSpPr txBox="1"/>
          <p:nvPr/>
        </p:nvSpPr>
        <p:spPr>
          <a:xfrm>
            <a:off x="3923928" y="366718"/>
            <a:ext cx="2808312" cy="18517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Verdana"/>
                <a:ea typeface="+mn-ea"/>
                <a:cs typeface="Verdana"/>
              </a:rPr>
              <a:t>Alasdair Gleed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Verdana"/>
                <a:ea typeface="+mn-ea"/>
                <a:cs typeface="Verdana"/>
              </a:rPr>
              <a:t>Research Director</a:t>
            </a:r>
            <a:br>
              <a:rPr kumimoji="0" lang="en-GB" sz="1200" b="1" i="0" u="none" strike="noStrike" kern="1200" cap="none" spc="0" normalizeH="0" baseline="0" noProof="0" dirty="0">
                <a:ln>
                  <a:noFill/>
                </a:ln>
                <a:solidFill>
                  <a:prstClr val="white"/>
                </a:solidFill>
                <a:effectLst/>
                <a:uLnTx/>
                <a:uFillTx/>
                <a:latin typeface="Verdana"/>
                <a:ea typeface="+mn-ea"/>
                <a:cs typeface="Verdana"/>
              </a:rPr>
            </a:br>
            <a:r>
              <a:rPr kumimoji="0" lang="en-GB" sz="1200" b="0" i="0" u="none" strike="noStrike" kern="1200" cap="none" spc="0" normalizeH="0" baseline="0" noProof="0" dirty="0">
                <a:ln>
                  <a:noFill/>
                </a:ln>
                <a:solidFill>
                  <a:srgbClr val="FFFFFF"/>
                </a:solidFill>
                <a:effectLst/>
                <a:uLnTx/>
                <a:uFillTx/>
                <a:latin typeface="Verdana"/>
                <a:ea typeface="+mn-ea"/>
                <a:cs typeface="Verdana"/>
              </a:rPr>
              <a:t>agleed@djsresearch.com</a:t>
            </a:r>
          </a:p>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Verdana"/>
                <a:ea typeface="+mn-ea"/>
                <a:cs typeface="+mn-cs"/>
              </a:rPr>
              <a:t>Gayle Higginson</a:t>
            </a:r>
            <a:br>
              <a:rPr kumimoji="0" lang="en-GB" sz="1200" b="1" i="0" u="none" strike="noStrike" kern="1200" cap="none" spc="0" normalizeH="0" baseline="0" noProof="0" dirty="0">
                <a:ln>
                  <a:noFill/>
                </a:ln>
                <a:solidFill>
                  <a:srgbClr val="FFFFFF"/>
                </a:solidFill>
                <a:effectLst/>
                <a:uLnTx/>
                <a:uFillTx/>
                <a:latin typeface="Verdana"/>
                <a:ea typeface="+mn-ea"/>
                <a:cs typeface="+mn-cs"/>
              </a:rPr>
            </a:br>
            <a:r>
              <a:rPr lang="en-GB" sz="1200" dirty="0">
                <a:solidFill>
                  <a:srgbClr val="FFFFFF"/>
                </a:solidFill>
                <a:latin typeface="Verdana"/>
              </a:rPr>
              <a:t>R</a:t>
            </a:r>
            <a:r>
              <a:rPr kumimoji="0" lang="en-GB" sz="1200" b="0" i="0" u="none" strike="noStrike" kern="1200" cap="none" spc="0" normalizeH="0" baseline="0" noProof="0" dirty="0">
                <a:ln>
                  <a:noFill/>
                </a:ln>
                <a:solidFill>
                  <a:srgbClr val="FFFFFF"/>
                </a:solidFill>
                <a:effectLst/>
                <a:uLnTx/>
                <a:uFillTx/>
                <a:latin typeface="Verdana"/>
                <a:ea typeface="+mn-ea"/>
                <a:cs typeface="+mn-cs"/>
              </a:rPr>
              <a:t>esearch Manager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Verdana"/>
                <a:ea typeface="+mn-ea"/>
                <a:cs typeface="Verdana"/>
              </a:rPr>
              <a:t>3 Pavilion Lane, Strines, </a:t>
            </a:r>
            <a:br>
              <a:rPr kumimoji="0" lang="en-GB" sz="1000" b="0" i="0" u="none" strike="noStrike" kern="1200" cap="none" spc="0" normalizeH="0" baseline="0" noProof="0" dirty="0">
                <a:ln>
                  <a:noFill/>
                </a:ln>
                <a:solidFill>
                  <a:prstClr val="white"/>
                </a:solidFill>
                <a:effectLst/>
                <a:uLnTx/>
                <a:uFillTx/>
                <a:latin typeface="Verdana"/>
                <a:ea typeface="+mn-ea"/>
                <a:cs typeface="Verdana"/>
              </a:rPr>
            </a:br>
            <a:r>
              <a:rPr kumimoji="0" lang="en-GB" sz="1000" b="0" i="0" u="none" strike="noStrike" kern="1200" cap="none" spc="0" normalizeH="0" baseline="0" noProof="0" dirty="0">
                <a:ln>
                  <a:noFill/>
                </a:ln>
                <a:solidFill>
                  <a:prstClr val="white"/>
                </a:solidFill>
                <a:effectLst/>
                <a:uLnTx/>
                <a:uFillTx/>
                <a:latin typeface="Verdana"/>
                <a:ea typeface="+mn-ea"/>
                <a:cs typeface="Verdana"/>
              </a:rPr>
              <a:t>Stockport, Cheshire, SK6 7GH</a:t>
            </a:r>
            <a:endParaRPr kumimoji="0" lang="en-GB" sz="1000" b="1" i="0" u="none" strike="noStrike" kern="1200" cap="none" spc="0" normalizeH="0" baseline="0" noProof="0" dirty="0">
              <a:ln>
                <a:noFill/>
              </a:ln>
              <a:solidFill>
                <a:prstClr val="white"/>
              </a:solidFill>
              <a:effectLst/>
              <a:uLnTx/>
              <a:uFillTx/>
              <a:latin typeface="Verdana"/>
              <a:ea typeface="+mn-ea"/>
              <a:cs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Verdana"/>
                <a:ea typeface="+mn-ea"/>
                <a:cs typeface="Verdana"/>
              </a:rPr>
              <a:t>+44 (0)1663 767 857</a:t>
            </a:r>
            <a:br>
              <a:rPr kumimoji="0" lang="en-US" sz="1000" b="1" i="0" u="none" strike="noStrike" kern="1200" cap="none" spc="0" normalizeH="0" baseline="0" noProof="0" dirty="0">
                <a:ln>
                  <a:noFill/>
                </a:ln>
                <a:solidFill>
                  <a:prstClr val="white"/>
                </a:solidFill>
                <a:effectLst/>
                <a:uLnTx/>
                <a:uFillTx/>
                <a:latin typeface="Verdana"/>
                <a:ea typeface="+mn-ea"/>
                <a:cs typeface="Verdana"/>
              </a:rPr>
            </a:br>
            <a:r>
              <a:rPr kumimoji="0" lang="en-US" sz="1000" b="1" i="0" u="none" strike="noStrike" kern="1200" cap="none" spc="0" normalizeH="0" baseline="0" noProof="0" dirty="0">
                <a:ln>
                  <a:noFill/>
                </a:ln>
                <a:solidFill>
                  <a:prstClr val="white"/>
                </a:solidFill>
                <a:effectLst/>
                <a:uLnTx/>
                <a:uFillTx/>
                <a:latin typeface="Verdana"/>
                <a:ea typeface="+mn-ea"/>
                <a:cs typeface="Verdana"/>
              </a:rPr>
              <a:t>djsresearch.co.uk</a:t>
            </a:r>
            <a:endParaRPr kumimoji="0" lang="en-US" sz="1000" b="0" i="0" u="none" strike="noStrike" kern="1200" cap="none" spc="0" normalizeH="0" baseline="0" noProof="0" dirty="0">
              <a:ln>
                <a:noFill/>
              </a:ln>
              <a:solidFill>
                <a:prstClr val="white"/>
              </a:solidFill>
              <a:effectLst/>
              <a:uLnTx/>
              <a:uFillTx/>
              <a:latin typeface="Verdana"/>
              <a:ea typeface="+mn-ea"/>
              <a:cs typeface="Verdana"/>
            </a:endParaRPr>
          </a:p>
        </p:txBody>
      </p:sp>
      <p:pic>
        <p:nvPicPr>
          <p:cNvPr id="31" name="Picture 30" descr="DJS_social-media-whit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48830" y="2247450"/>
            <a:ext cx="2112943" cy="389462"/>
          </a:xfrm>
          <a:prstGeom prst="rect">
            <a:avLst/>
          </a:prstGeom>
        </p:spPr>
      </p:pic>
      <p:grpSp>
        <p:nvGrpSpPr>
          <p:cNvPr id="10" name="Group 9"/>
          <p:cNvGrpSpPr/>
          <p:nvPr/>
        </p:nvGrpSpPr>
        <p:grpSpPr>
          <a:xfrm>
            <a:off x="467544" y="2132856"/>
            <a:ext cx="2952327" cy="1872208"/>
            <a:chOff x="395537" y="1124744"/>
            <a:chExt cx="2448272" cy="1880369"/>
          </a:xfrm>
        </p:grpSpPr>
        <p:cxnSp>
          <p:nvCxnSpPr>
            <p:cNvPr id="26" name="Straight Connector 25"/>
            <p:cNvCxnSpPr/>
            <p:nvPr/>
          </p:nvCxnSpPr>
          <p:spPr>
            <a:xfrm>
              <a:off x="395537" y="1124744"/>
              <a:ext cx="244827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395537" y="3005113"/>
              <a:ext cx="244827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1" name="TextBox 10"/>
          <p:cNvSpPr txBox="1"/>
          <p:nvPr/>
        </p:nvSpPr>
        <p:spPr>
          <a:xfrm>
            <a:off x="395536" y="4293096"/>
            <a:ext cx="3456384" cy="576064"/>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Verdana"/>
                <a:ea typeface="+mn-ea"/>
                <a:cs typeface="+mn-cs"/>
              </a:rPr>
              <a:t>Report on Key Themes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solidFill>
                  <a:srgbClr val="FFFFFF"/>
                </a:solidFill>
                <a:latin typeface="Verdana"/>
              </a:rPr>
              <a:t>October </a:t>
            </a:r>
            <a:r>
              <a:rPr kumimoji="0" lang="en-US" sz="1400" b="0" i="1" u="none" strike="noStrike" kern="1200" cap="none" spc="0" normalizeH="0" baseline="0" noProof="0" dirty="0">
                <a:ln>
                  <a:noFill/>
                </a:ln>
                <a:solidFill>
                  <a:srgbClr val="FFFFFF"/>
                </a:solidFill>
                <a:effectLst/>
                <a:uLnTx/>
                <a:uFillTx/>
                <a:latin typeface="Verdana"/>
                <a:ea typeface="+mn-ea"/>
                <a:cs typeface="+mn-cs"/>
              </a:rPr>
              <a:t>2017</a:t>
            </a:r>
          </a:p>
        </p:txBody>
      </p:sp>
      <p:pic>
        <p:nvPicPr>
          <p:cNvPr id="13" name="Picture 12">
            <a:extLst>
              <a:ext uri="{FF2B5EF4-FFF2-40B4-BE49-F238E27FC236}">
                <a16:creationId xmlns:a16="http://schemas.microsoft.com/office/drawing/2014/main" xmlns="" id="{9579B5B3-71D7-4462-85DE-49C3D3813E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5623" y="2924944"/>
            <a:ext cx="3672408" cy="3672408"/>
          </a:xfrm>
          <a:prstGeom prst="rect">
            <a:avLst/>
          </a:prstGeom>
        </p:spPr>
      </p:pic>
      <p:pic>
        <p:nvPicPr>
          <p:cNvPr id="1026" name="Picture 2" descr="Image result for Kent and medway stp">
            <a:extLst>
              <a:ext uri="{FF2B5EF4-FFF2-40B4-BE49-F238E27FC236}">
                <a16:creationId xmlns:a16="http://schemas.microsoft.com/office/drawing/2014/main" xmlns="" id="{C66367D6-99BE-4C82-8E8B-4E66FA6C92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200514"/>
            <a:ext cx="1512168" cy="1729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603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A4C18273-3B06-4AC5-BD96-A00D2AA2E2E6}" type="slidenum">
              <a:rPr lang="en-GB" smtClean="0"/>
              <a:pPr/>
              <a:t>10</a:t>
            </a:fld>
            <a:endParaRPr lang="en-GB" dirty="0"/>
          </a:p>
        </p:txBody>
      </p:sp>
      <p:sp>
        <p:nvSpPr>
          <p:cNvPr id="5" name="Rectangle 4"/>
          <p:cNvSpPr/>
          <p:nvPr/>
        </p:nvSpPr>
        <p:spPr>
          <a:xfrm>
            <a:off x="0" y="188640"/>
            <a:ext cx="9144000" cy="1538883"/>
          </a:xfrm>
          <a:prstGeom prst="rect">
            <a:avLst/>
          </a:prstGeom>
        </p:spPr>
        <p:txBody>
          <a:bodyPr wrap="square">
            <a:spAutoFit/>
          </a:bodyPr>
          <a:lstStyle/>
          <a:p>
            <a:r>
              <a:rPr lang="en-GB" sz="2600" b="1" dirty="0">
                <a:solidFill>
                  <a:srgbClr val="6D6E71"/>
                </a:solidFill>
              </a:rPr>
              <a:t>…</a:t>
            </a:r>
            <a:r>
              <a:rPr lang="en-GB" sz="2400" b="1" dirty="0">
                <a:solidFill>
                  <a:srgbClr val="6D6E71"/>
                </a:solidFill>
              </a:rPr>
              <a:t>whereas in West Kent, more detailed information focused on </a:t>
            </a:r>
            <a:r>
              <a:rPr lang="en-GB" sz="2400" b="1" i="1" dirty="0">
                <a:solidFill>
                  <a:srgbClr val="6D6E71"/>
                </a:solidFill>
              </a:rPr>
              <a:t>local care </a:t>
            </a:r>
            <a:r>
              <a:rPr lang="en-GB" sz="2400" b="1" dirty="0">
                <a:solidFill>
                  <a:srgbClr val="6D6E71"/>
                </a:solidFill>
              </a:rPr>
              <a:t>plans and </a:t>
            </a:r>
            <a:r>
              <a:rPr lang="en-GB" sz="2400" b="1" i="1" dirty="0">
                <a:solidFill>
                  <a:srgbClr val="6D6E71"/>
                </a:solidFill>
              </a:rPr>
              <a:t>integrating urgent care</a:t>
            </a:r>
            <a:r>
              <a:rPr lang="en-GB" sz="2400" b="1" dirty="0">
                <a:solidFill>
                  <a:srgbClr val="6D6E71"/>
                </a:solidFill>
              </a:rPr>
              <a:t> were shared with attendees.</a:t>
            </a:r>
            <a:r>
              <a:rPr lang="en-GB" sz="2000" dirty="0">
                <a:solidFill>
                  <a:srgbClr val="6D6E71"/>
                </a:solidFill>
              </a:rPr>
              <a:t> </a:t>
            </a:r>
            <a:r>
              <a:rPr lang="en-GB" sz="2000" i="1" dirty="0">
                <a:solidFill>
                  <a:srgbClr val="6D6E71"/>
                </a:solidFill>
              </a:rPr>
              <a:t>Mental health </a:t>
            </a:r>
            <a:r>
              <a:rPr lang="en-GB" sz="2000" dirty="0">
                <a:solidFill>
                  <a:srgbClr val="6D6E71"/>
                </a:solidFill>
              </a:rPr>
              <a:t>and </a:t>
            </a:r>
            <a:r>
              <a:rPr lang="en-GB" sz="2000" i="1" dirty="0">
                <a:solidFill>
                  <a:srgbClr val="6D6E71"/>
                </a:solidFill>
              </a:rPr>
              <a:t>prevention</a:t>
            </a:r>
            <a:r>
              <a:rPr lang="en-GB" sz="2000" dirty="0">
                <a:solidFill>
                  <a:srgbClr val="6D6E71"/>
                </a:solidFill>
              </a:rPr>
              <a:t> were again discussed as part of overall planning. </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365" r="57533" b="15410"/>
          <a:stretch/>
        </p:blipFill>
        <p:spPr bwMode="auto">
          <a:xfrm rot="679886">
            <a:off x="5986821" y="3663864"/>
            <a:ext cx="2798337" cy="2103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89" r="57371" b="14734"/>
          <a:stretch/>
        </p:blipFill>
        <p:spPr bwMode="auto">
          <a:xfrm rot="20885577">
            <a:off x="4385081" y="2085696"/>
            <a:ext cx="2858115" cy="2168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xmlns="" id="{7EE10CFA-C5E6-41B7-A567-B54ECDBB4AB9}"/>
              </a:ext>
            </a:extLst>
          </p:cNvPr>
          <p:cNvSpPr txBox="1"/>
          <p:nvPr/>
        </p:nvSpPr>
        <p:spPr>
          <a:xfrm>
            <a:off x="4138963" y="6021288"/>
            <a:ext cx="4392488" cy="648072"/>
          </a:xfrm>
          <a:prstGeom prst="rect">
            <a:avLst/>
          </a:prstGeom>
        </p:spPr>
        <p:txBody>
          <a:bodyPr vert="horz" wrap="square" lIns="91440" tIns="45720" rIns="91440" bIns="45720" rtlCol="0" anchor="ctr">
            <a:normAutofit fontScale="85000" lnSpcReduction="20000"/>
          </a:bodyPr>
          <a:lstStyle/>
          <a:p>
            <a:pPr algn="just">
              <a:lnSpc>
                <a:spcPct val="120000"/>
              </a:lnSpc>
              <a:spcBef>
                <a:spcPts val="600"/>
              </a:spcBef>
              <a:spcAft>
                <a:spcPts val="600"/>
              </a:spcAft>
            </a:pPr>
            <a:r>
              <a:rPr lang="en-GB" sz="1400" dirty="0">
                <a:solidFill>
                  <a:schemeClr val="tx2"/>
                </a:solidFill>
              </a:rPr>
              <a:t>To see the presentations given in West Kent visit: </a:t>
            </a:r>
            <a:r>
              <a:rPr lang="en-GB" sz="1400" dirty="0">
                <a:solidFill>
                  <a:schemeClr val="tx2"/>
                </a:solidFill>
                <a:hlinkClick r:id="rId4"/>
              </a:rPr>
              <a:t>http://kentandmedway.nhs.uk/west-kent/west-kent-listening-event-presentations-now-available/</a:t>
            </a:r>
            <a:r>
              <a:rPr lang="en-GB" sz="1400" dirty="0">
                <a:solidFill>
                  <a:schemeClr val="tx2"/>
                </a:solidFill>
              </a:rPr>
              <a:t> </a:t>
            </a:r>
          </a:p>
        </p:txBody>
      </p:sp>
      <p:sp>
        <p:nvSpPr>
          <p:cNvPr id="17" name="TextBox 16">
            <a:extLst>
              <a:ext uri="{FF2B5EF4-FFF2-40B4-BE49-F238E27FC236}">
                <a16:creationId xmlns:a16="http://schemas.microsoft.com/office/drawing/2014/main" xmlns="" id="{7540A9D3-6B39-477F-B404-036F8EC24A1D}"/>
              </a:ext>
            </a:extLst>
          </p:cNvPr>
          <p:cNvSpPr txBox="1"/>
          <p:nvPr/>
        </p:nvSpPr>
        <p:spPr>
          <a:xfrm>
            <a:off x="654657" y="4674567"/>
            <a:ext cx="2856515" cy="1877437"/>
          </a:xfrm>
          <a:prstGeom prst="rect">
            <a:avLst/>
          </a:prstGeom>
          <a:noFill/>
        </p:spPr>
        <p:txBody>
          <a:bodyPr wrap="square" rtlCol="0">
            <a:spAutoFit/>
          </a:bodyPr>
          <a:lstStyle/>
          <a:p>
            <a:pPr marL="285750" marR="0" lvl="0" indent="-285750" algn="l" defTabSz="914400" rtl="0" eaLnBrk="1" fontAlgn="auto" latinLnBrk="0" hangingPunct="1">
              <a:lnSpc>
                <a:spcPct val="120000"/>
              </a:lnSpc>
              <a:spcBef>
                <a:spcPts val="0"/>
              </a:spcBef>
              <a:spcAft>
                <a:spcPts val="600"/>
              </a:spcAft>
              <a:buClrTx/>
              <a:buSzTx/>
              <a:buFont typeface="Wingdings" panose="05000000000000000000" pitchFamily="2" charset="2"/>
              <a:buChar char="ü"/>
              <a:tabLst/>
              <a:defRPr/>
            </a:pPr>
            <a:r>
              <a:rPr kumimoji="0" lang="en-GB" sz="1600" b="1" i="0" u="none" strike="noStrike" kern="1200" cap="none" spc="0" normalizeH="0" baseline="0" noProof="0" dirty="0">
                <a:ln>
                  <a:noFill/>
                </a:ln>
                <a:solidFill>
                  <a:schemeClr val="tx2"/>
                </a:solidFill>
                <a:effectLst/>
                <a:uLnTx/>
                <a:uFillTx/>
                <a:latin typeface="Verdana"/>
                <a:ea typeface="+mn-ea"/>
                <a:cs typeface="+mn-cs"/>
              </a:rPr>
              <a:t>Maidstone</a:t>
            </a:r>
          </a:p>
          <a:p>
            <a:pPr marL="285750" marR="0" lvl="0" indent="-285750" algn="l" defTabSz="914400" rtl="0" eaLnBrk="1" fontAlgn="auto" latinLnBrk="0" hangingPunct="1">
              <a:lnSpc>
                <a:spcPct val="120000"/>
              </a:lnSpc>
              <a:spcBef>
                <a:spcPts val="0"/>
              </a:spcBef>
              <a:spcAft>
                <a:spcPts val="600"/>
              </a:spcAft>
              <a:buClrTx/>
              <a:buSzTx/>
              <a:buFont typeface="Wingdings" panose="05000000000000000000" pitchFamily="2" charset="2"/>
              <a:buChar char="ü"/>
              <a:tabLst/>
              <a:defRPr/>
            </a:pPr>
            <a:r>
              <a:rPr lang="en-GB" sz="1600" b="1" dirty="0">
                <a:solidFill>
                  <a:schemeClr val="tx2"/>
                </a:solidFill>
                <a:latin typeface="Verdana"/>
              </a:rPr>
              <a:t>Sevenoaks</a:t>
            </a:r>
          </a:p>
          <a:p>
            <a:pPr marL="285750" marR="0" lvl="0" indent="-285750" algn="l" defTabSz="914400" rtl="0" eaLnBrk="1" fontAlgn="auto" latinLnBrk="0" hangingPunct="1">
              <a:lnSpc>
                <a:spcPct val="120000"/>
              </a:lnSpc>
              <a:spcBef>
                <a:spcPts val="0"/>
              </a:spcBef>
              <a:spcAft>
                <a:spcPts val="600"/>
              </a:spcAft>
              <a:buClrTx/>
              <a:buSzTx/>
              <a:buFont typeface="Wingdings" panose="05000000000000000000" pitchFamily="2" charset="2"/>
              <a:buChar char="ü"/>
              <a:tabLst/>
              <a:defRPr/>
            </a:pPr>
            <a:r>
              <a:rPr kumimoji="0" lang="en-GB" sz="1600" b="1" i="0" u="none" strike="noStrike" kern="1200" cap="none" spc="0" normalizeH="0" baseline="0" noProof="0" dirty="0">
                <a:ln>
                  <a:noFill/>
                </a:ln>
                <a:solidFill>
                  <a:schemeClr val="tx2"/>
                </a:solidFill>
                <a:effectLst/>
                <a:uLnTx/>
                <a:uFillTx/>
                <a:latin typeface="Verdana"/>
                <a:ea typeface="+mn-ea"/>
                <a:cs typeface="+mn-cs"/>
              </a:rPr>
              <a:t>Tonbridge</a:t>
            </a:r>
          </a:p>
          <a:p>
            <a:pPr marL="285750" marR="0" lvl="0" indent="-285750" algn="l" defTabSz="914400" rtl="0" eaLnBrk="1" fontAlgn="auto" latinLnBrk="0" hangingPunct="1">
              <a:lnSpc>
                <a:spcPct val="120000"/>
              </a:lnSpc>
              <a:spcBef>
                <a:spcPts val="0"/>
              </a:spcBef>
              <a:spcAft>
                <a:spcPts val="600"/>
              </a:spcAft>
              <a:buClrTx/>
              <a:buSzTx/>
              <a:buFont typeface="Wingdings" panose="05000000000000000000" pitchFamily="2" charset="2"/>
              <a:buChar char="ü"/>
              <a:tabLst/>
              <a:defRPr/>
            </a:pPr>
            <a:r>
              <a:rPr lang="en-GB" sz="1600" b="1" dirty="0">
                <a:solidFill>
                  <a:schemeClr val="tx2"/>
                </a:solidFill>
                <a:latin typeface="Verdana"/>
              </a:rPr>
              <a:t>Weald (</a:t>
            </a:r>
            <a:r>
              <a:rPr lang="en-GB" sz="1600" b="1" dirty="0" err="1">
                <a:solidFill>
                  <a:schemeClr val="tx2"/>
                </a:solidFill>
                <a:latin typeface="Verdana"/>
              </a:rPr>
              <a:t>Kilndown</a:t>
            </a:r>
            <a:r>
              <a:rPr lang="en-GB" sz="1600" b="1" dirty="0">
                <a:solidFill>
                  <a:schemeClr val="tx2"/>
                </a:solidFill>
                <a:latin typeface="Verdana"/>
              </a:rPr>
              <a:t>)</a:t>
            </a:r>
          </a:p>
          <a:p>
            <a:pPr marL="285750" marR="0" lvl="0" indent="-285750" algn="l" defTabSz="914400" rtl="0" eaLnBrk="1" fontAlgn="auto" latinLnBrk="0" hangingPunct="1">
              <a:lnSpc>
                <a:spcPct val="120000"/>
              </a:lnSpc>
              <a:spcBef>
                <a:spcPts val="0"/>
              </a:spcBef>
              <a:spcAft>
                <a:spcPts val="600"/>
              </a:spcAft>
              <a:buClrTx/>
              <a:buSzTx/>
              <a:buFont typeface="Wingdings" panose="05000000000000000000" pitchFamily="2" charset="2"/>
              <a:buChar char="ü"/>
              <a:tabLst/>
              <a:defRPr/>
            </a:pPr>
            <a:r>
              <a:rPr kumimoji="0" lang="en-GB" sz="1600" b="1" i="0" u="none" strike="noStrike" kern="1200" cap="none" spc="0" normalizeH="0" baseline="0" noProof="0" dirty="0">
                <a:ln>
                  <a:noFill/>
                </a:ln>
                <a:solidFill>
                  <a:schemeClr val="tx2"/>
                </a:solidFill>
                <a:effectLst/>
                <a:uLnTx/>
                <a:uFillTx/>
                <a:latin typeface="Verdana"/>
                <a:ea typeface="+mn-ea"/>
                <a:cs typeface="+mn-cs"/>
              </a:rPr>
              <a:t>Tunbridge Wells</a:t>
            </a:r>
          </a:p>
        </p:txBody>
      </p:sp>
      <p:pic>
        <p:nvPicPr>
          <p:cNvPr id="9" name="Picture 8" descr="A close up of a map&#10;&#10;Description generated with high confidence">
            <a:extLst>
              <a:ext uri="{FF2B5EF4-FFF2-40B4-BE49-F238E27FC236}">
                <a16:creationId xmlns:a16="http://schemas.microsoft.com/office/drawing/2014/main" xmlns="" id="{5BF2883A-A35A-4417-BFB7-AF980FC2950E}"/>
              </a:ext>
            </a:extLst>
          </p:cNvPr>
          <p:cNvPicPr>
            <a:picLocks noChangeAspect="1"/>
          </p:cNvPicPr>
          <p:nvPr/>
        </p:nvPicPr>
        <p:blipFill rotWithShape="1">
          <a:blip r:embed="rId5"/>
          <a:srcRect t="6669"/>
          <a:stretch/>
        </p:blipFill>
        <p:spPr>
          <a:xfrm>
            <a:off x="251520" y="1988840"/>
            <a:ext cx="3808570" cy="2598041"/>
          </a:xfrm>
          <a:prstGeom prst="rect">
            <a:avLst/>
          </a:prstGeom>
        </p:spPr>
      </p:pic>
    </p:spTree>
    <p:extLst>
      <p:ext uri="{BB962C8B-B14F-4D97-AF65-F5344CB8AC3E}">
        <p14:creationId xmlns:p14="http://schemas.microsoft.com/office/powerpoint/2010/main" val="1418377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A4C18273-3B06-4AC5-BD96-A00D2AA2E2E6}" type="slidenum">
              <a:rPr lang="en-GB" smtClean="0"/>
              <a:pPr/>
              <a:t>11</a:t>
            </a:fld>
            <a:endParaRPr lang="en-GB" dirty="0"/>
          </a:p>
        </p:txBody>
      </p:sp>
      <p:sp>
        <p:nvSpPr>
          <p:cNvPr id="5" name="Rectangle 4"/>
          <p:cNvSpPr/>
          <p:nvPr/>
        </p:nvSpPr>
        <p:spPr>
          <a:xfrm>
            <a:off x="179512" y="188640"/>
            <a:ext cx="8856984" cy="1231106"/>
          </a:xfrm>
          <a:prstGeom prst="rect">
            <a:avLst/>
          </a:prstGeom>
        </p:spPr>
        <p:txBody>
          <a:bodyPr wrap="square">
            <a:spAutoFit/>
          </a:bodyPr>
          <a:lstStyle/>
          <a:p>
            <a:r>
              <a:rPr lang="en-GB" sz="2600" b="1" dirty="0">
                <a:solidFill>
                  <a:srgbClr val="6D6E71"/>
                </a:solidFill>
              </a:rPr>
              <a:t>…</a:t>
            </a:r>
            <a:r>
              <a:rPr lang="en-GB" sz="2400" b="1" dirty="0">
                <a:solidFill>
                  <a:srgbClr val="6D6E71"/>
                </a:solidFill>
              </a:rPr>
              <a:t>and in Medway feedback on both the local care model (described here as the ‘Medway model’) and the Urgent Care Centre was gathered.</a:t>
            </a:r>
            <a:endParaRPr lang="en-GB" sz="2000" dirty="0">
              <a:solidFill>
                <a:srgbClr val="6D6E71"/>
              </a:solidFill>
            </a:endParaRPr>
          </a:p>
        </p:txBody>
      </p:sp>
      <p:sp>
        <p:nvSpPr>
          <p:cNvPr id="2" name="Rectangle 1">
            <a:extLst>
              <a:ext uri="{FF2B5EF4-FFF2-40B4-BE49-F238E27FC236}">
                <a16:creationId xmlns:a16="http://schemas.microsoft.com/office/drawing/2014/main" xmlns="" id="{B9D7BDC4-8DB5-4421-8F02-79AD0D24F1C6}"/>
              </a:ext>
            </a:extLst>
          </p:cNvPr>
          <p:cNvSpPr/>
          <p:nvPr/>
        </p:nvSpPr>
        <p:spPr>
          <a:xfrm>
            <a:off x="4355977" y="1556792"/>
            <a:ext cx="4680520" cy="1754326"/>
          </a:xfrm>
          <a:prstGeom prst="rect">
            <a:avLst/>
          </a:prstGeom>
        </p:spPr>
        <p:txBody>
          <a:bodyPr wrap="square">
            <a:spAutoFit/>
          </a:bodyPr>
          <a:lstStyle/>
          <a:p>
            <a:r>
              <a:rPr lang="en-GB" dirty="0">
                <a:solidFill>
                  <a:srgbClr val="6D6E71"/>
                </a:solidFill>
              </a:rPr>
              <a:t>Although many themes from all regions are similar, given that different information was shared and questions asked during table discussions differed, this report details findings from the three areas separately.</a:t>
            </a:r>
            <a:endParaRPr lang="en-GB" dirty="0"/>
          </a:p>
        </p:txBody>
      </p:sp>
      <p:sp>
        <p:nvSpPr>
          <p:cNvPr id="12" name="TextBox 11">
            <a:extLst>
              <a:ext uri="{FF2B5EF4-FFF2-40B4-BE49-F238E27FC236}">
                <a16:creationId xmlns:a16="http://schemas.microsoft.com/office/drawing/2014/main" xmlns="" id="{7EE10CFA-C5E6-41B7-A567-B54ECDBB4AB9}"/>
              </a:ext>
            </a:extLst>
          </p:cNvPr>
          <p:cNvSpPr txBox="1"/>
          <p:nvPr/>
        </p:nvSpPr>
        <p:spPr>
          <a:xfrm>
            <a:off x="395536" y="6021288"/>
            <a:ext cx="8424936" cy="648072"/>
          </a:xfrm>
          <a:prstGeom prst="rect">
            <a:avLst/>
          </a:prstGeom>
        </p:spPr>
        <p:txBody>
          <a:bodyPr vert="horz" wrap="square" lIns="91440" tIns="45720" rIns="91440" bIns="45720" rtlCol="0" anchor="ctr">
            <a:noAutofit/>
          </a:bodyPr>
          <a:lstStyle/>
          <a:p>
            <a:pPr algn="just">
              <a:lnSpc>
                <a:spcPct val="120000"/>
              </a:lnSpc>
              <a:spcBef>
                <a:spcPts val="600"/>
              </a:spcBef>
              <a:spcAft>
                <a:spcPts val="600"/>
              </a:spcAft>
            </a:pPr>
            <a:r>
              <a:rPr lang="en-GB" sz="1200" dirty="0">
                <a:solidFill>
                  <a:schemeClr val="tx2"/>
                </a:solidFill>
              </a:rPr>
              <a:t>To see the presentations given in Medway visit: http://www.medwayccg.nhs.uk/wp-content/uploads/2017/09/Medway-Model-13-September-FINAL.pdf</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30410">
            <a:off x="3327167" y="3859102"/>
            <a:ext cx="2565914" cy="1924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99640">
            <a:off x="6303024" y="3458191"/>
            <a:ext cx="2554204" cy="191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xmlns="" id="{FCD1B1E7-CB50-41FC-9B71-A5D5B9E2455D}"/>
              </a:ext>
            </a:extLst>
          </p:cNvPr>
          <p:cNvSpPr txBox="1"/>
          <p:nvPr/>
        </p:nvSpPr>
        <p:spPr>
          <a:xfrm>
            <a:off x="467544" y="3861048"/>
            <a:ext cx="3142167" cy="1877437"/>
          </a:xfrm>
          <a:prstGeom prst="rect">
            <a:avLst/>
          </a:prstGeom>
          <a:noFill/>
        </p:spPr>
        <p:txBody>
          <a:bodyPr wrap="square" rtlCol="0">
            <a:spAutoFit/>
          </a:bodyPr>
          <a:lstStyle/>
          <a:p>
            <a:pPr marL="285750" marR="0" lvl="0" indent="-285750" algn="l" defTabSz="914400" rtl="0" eaLnBrk="1" fontAlgn="auto" latinLnBrk="0" hangingPunct="1">
              <a:lnSpc>
                <a:spcPct val="120000"/>
              </a:lnSpc>
              <a:spcBef>
                <a:spcPts val="0"/>
              </a:spcBef>
              <a:spcAft>
                <a:spcPts val="600"/>
              </a:spcAft>
              <a:buClrTx/>
              <a:buSzTx/>
              <a:buFont typeface="Wingdings" panose="05000000000000000000" pitchFamily="2" charset="2"/>
              <a:buChar char="ü"/>
              <a:tabLst/>
              <a:defRPr/>
            </a:pPr>
            <a:r>
              <a:rPr kumimoji="0" lang="en-GB" sz="1600" b="1" i="0" u="none" strike="noStrike" kern="1200" cap="none" spc="0" normalizeH="0" baseline="0" noProof="0" dirty="0">
                <a:ln>
                  <a:noFill/>
                </a:ln>
                <a:solidFill>
                  <a:schemeClr val="tx2"/>
                </a:solidFill>
                <a:effectLst/>
                <a:uLnTx/>
                <a:uFillTx/>
                <a:latin typeface="Verdana"/>
                <a:ea typeface="+mn-ea"/>
                <a:cs typeface="+mn-cs"/>
              </a:rPr>
              <a:t>Medway</a:t>
            </a:r>
          </a:p>
          <a:p>
            <a:pPr marL="285750" marR="0" lvl="0" indent="-285750" algn="l" defTabSz="914400" rtl="0" eaLnBrk="1" fontAlgn="auto" latinLnBrk="0" hangingPunct="1">
              <a:lnSpc>
                <a:spcPct val="120000"/>
              </a:lnSpc>
              <a:spcBef>
                <a:spcPts val="0"/>
              </a:spcBef>
              <a:spcAft>
                <a:spcPts val="600"/>
              </a:spcAft>
              <a:buClrTx/>
              <a:buSzTx/>
              <a:buFont typeface="Wingdings" panose="05000000000000000000" pitchFamily="2" charset="2"/>
              <a:buChar char="ü"/>
              <a:tabLst/>
              <a:defRPr/>
            </a:pPr>
            <a:r>
              <a:rPr lang="en-GB" sz="1600" b="1" dirty="0">
                <a:solidFill>
                  <a:schemeClr val="tx2"/>
                </a:solidFill>
                <a:latin typeface="Verdana"/>
              </a:rPr>
              <a:t>Swale</a:t>
            </a:r>
          </a:p>
          <a:p>
            <a:pPr marL="285750" marR="0" lvl="0" indent="-285750" algn="l" defTabSz="914400" rtl="0" eaLnBrk="1" fontAlgn="auto" latinLnBrk="0" hangingPunct="1">
              <a:lnSpc>
                <a:spcPct val="120000"/>
              </a:lnSpc>
              <a:spcBef>
                <a:spcPts val="0"/>
              </a:spcBef>
              <a:spcAft>
                <a:spcPts val="600"/>
              </a:spcAft>
              <a:buClrTx/>
              <a:buSzTx/>
              <a:buFont typeface="Wingdings" panose="05000000000000000000" pitchFamily="2" charset="2"/>
              <a:buChar char="ü"/>
              <a:tabLst/>
              <a:defRPr/>
            </a:pPr>
            <a:r>
              <a:rPr kumimoji="0" lang="en-GB" sz="1600" b="1" i="0" u="none" strike="noStrike" kern="1200" cap="none" spc="0" normalizeH="0" baseline="0" noProof="0" dirty="0">
                <a:ln>
                  <a:noFill/>
                </a:ln>
                <a:solidFill>
                  <a:schemeClr val="tx2"/>
                </a:solidFill>
                <a:effectLst/>
                <a:uLnTx/>
                <a:uFillTx/>
                <a:latin typeface="Verdana"/>
                <a:ea typeface="+mn-ea"/>
                <a:cs typeface="+mn-cs"/>
              </a:rPr>
              <a:t>Rochester</a:t>
            </a:r>
          </a:p>
          <a:p>
            <a:pPr marL="285750" marR="0" lvl="0" indent="-285750" algn="l" defTabSz="914400" rtl="0" eaLnBrk="1" fontAlgn="auto" latinLnBrk="0" hangingPunct="1">
              <a:lnSpc>
                <a:spcPct val="120000"/>
              </a:lnSpc>
              <a:spcBef>
                <a:spcPts val="0"/>
              </a:spcBef>
              <a:spcAft>
                <a:spcPts val="600"/>
              </a:spcAft>
              <a:buClrTx/>
              <a:buSzTx/>
              <a:buFont typeface="Wingdings" panose="05000000000000000000" pitchFamily="2" charset="2"/>
              <a:buChar char="ü"/>
              <a:tabLst/>
              <a:defRPr/>
            </a:pPr>
            <a:r>
              <a:rPr lang="en-GB" sz="1600" b="1" dirty="0" err="1">
                <a:solidFill>
                  <a:schemeClr val="tx2"/>
                </a:solidFill>
                <a:latin typeface="Verdana"/>
              </a:rPr>
              <a:t>Priestfield</a:t>
            </a:r>
            <a:endParaRPr lang="en-GB" sz="1600" b="1" dirty="0">
              <a:solidFill>
                <a:schemeClr val="tx2"/>
              </a:solidFill>
              <a:latin typeface="Verdana"/>
            </a:endParaRPr>
          </a:p>
          <a:p>
            <a:pPr marL="285750" marR="0" lvl="0" indent="-285750" algn="l" defTabSz="914400" rtl="0" eaLnBrk="1" fontAlgn="auto" latinLnBrk="0" hangingPunct="1">
              <a:lnSpc>
                <a:spcPct val="120000"/>
              </a:lnSpc>
              <a:spcBef>
                <a:spcPts val="0"/>
              </a:spcBef>
              <a:spcAft>
                <a:spcPts val="600"/>
              </a:spcAft>
              <a:buClrTx/>
              <a:buSzTx/>
              <a:buFont typeface="Wingdings" panose="05000000000000000000" pitchFamily="2" charset="2"/>
              <a:buChar char="ü"/>
              <a:tabLst/>
              <a:defRPr/>
            </a:pPr>
            <a:r>
              <a:rPr lang="en-GB" sz="1600" b="1" dirty="0">
                <a:solidFill>
                  <a:schemeClr val="tx2"/>
                </a:solidFill>
                <a:latin typeface="Verdana"/>
              </a:rPr>
              <a:t>Community events</a:t>
            </a:r>
            <a:endParaRPr kumimoji="0" lang="en-GB" sz="1600" b="1" i="0" u="none" strike="noStrike" kern="1200" cap="none" spc="0" normalizeH="0" baseline="0" noProof="0" dirty="0">
              <a:ln>
                <a:noFill/>
              </a:ln>
              <a:solidFill>
                <a:schemeClr val="tx2"/>
              </a:solidFill>
              <a:effectLst/>
              <a:uLnTx/>
              <a:uFillTx/>
              <a:latin typeface="Verdana"/>
              <a:ea typeface="+mn-ea"/>
              <a:cs typeface="+mn-cs"/>
            </a:endParaRPr>
          </a:p>
        </p:txBody>
      </p:sp>
      <p:pic>
        <p:nvPicPr>
          <p:cNvPr id="14" name="Picture 13" descr="A close up of a map&#10;&#10;Description generated with high confidence">
            <a:extLst>
              <a:ext uri="{FF2B5EF4-FFF2-40B4-BE49-F238E27FC236}">
                <a16:creationId xmlns:a16="http://schemas.microsoft.com/office/drawing/2014/main" xmlns="" id="{53306952-711C-4F04-B08E-A68188B9F434}"/>
              </a:ext>
            </a:extLst>
          </p:cNvPr>
          <p:cNvPicPr>
            <a:picLocks noChangeAspect="1"/>
          </p:cNvPicPr>
          <p:nvPr/>
        </p:nvPicPr>
        <p:blipFill rotWithShape="1">
          <a:blip r:embed="rId4"/>
          <a:srcRect t="6669"/>
          <a:stretch/>
        </p:blipFill>
        <p:spPr>
          <a:xfrm>
            <a:off x="251520" y="1484784"/>
            <a:ext cx="3808570" cy="2598041"/>
          </a:xfrm>
          <a:prstGeom prst="rect">
            <a:avLst/>
          </a:prstGeom>
        </p:spPr>
      </p:pic>
    </p:spTree>
    <p:extLst>
      <p:ext uri="{BB962C8B-B14F-4D97-AF65-F5344CB8AC3E}">
        <p14:creationId xmlns:p14="http://schemas.microsoft.com/office/powerpoint/2010/main" val="1652205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27384"/>
            <a:ext cx="9214746" cy="6885384"/>
          </a:xfrm>
          <a:prstGeom prst="rect">
            <a:avLst/>
          </a:prstGeom>
          <a:solidFill>
            <a:schemeClr val="tx2"/>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9" name="AutoShape 5" descr="http://djs.thethinkingshed.com/secureasset/28834/0/prepare?thumb=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6D6E71"/>
              </a:solidFill>
            </a:endParaRPr>
          </a:p>
        </p:txBody>
      </p:sp>
      <p:sp>
        <p:nvSpPr>
          <p:cNvPr id="7" name="TextBox 6"/>
          <p:cNvSpPr txBox="1"/>
          <p:nvPr/>
        </p:nvSpPr>
        <p:spPr>
          <a:xfrm>
            <a:off x="3852936" y="3877885"/>
            <a:ext cx="5111552" cy="2431435"/>
          </a:xfrm>
          <a:prstGeom prst="rect">
            <a:avLst/>
          </a:prstGeom>
          <a:noFill/>
        </p:spPr>
        <p:txBody>
          <a:bodyPr wrap="square" rtlCol="0">
            <a:spAutoFit/>
          </a:bodyPr>
          <a:lstStyle/>
          <a:p>
            <a:r>
              <a:rPr lang="en-GB" sz="3200" b="1" dirty="0">
                <a:solidFill>
                  <a:prstClr val="white"/>
                </a:solidFill>
                <a:ea typeface="5yearsoldfont" panose="02000603000000000000" pitchFamily="2" charset="0"/>
              </a:rPr>
              <a:t>Structure:</a:t>
            </a:r>
          </a:p>
          <a:p>
            <a:pPr marL="571500" indent="-571500">
              <a:buFont typeface="Arial" panose="020B0604020202020204" pitchFamily="34" charset="0"/>
              <a:buChar char="•"/>
            </a:pPr>
            <a:r>
              <a:rPr lang="en-GB" sz="2000" b="1" dirty="0">
                <a:solidFill>
                  <a:prstClr val="white"/>
                </a:solidFill>
                <a:ea typeface="5yearsoldfont" panose="02000603000000000000" pitchFamily="2" charset="0"/>
              </a:rPr>
              <a:t>Initial reactions</a:t>
            </a:r>
          </a:p>
          <a:p>
            <a:pPr marL="571500" indent="-571500">
              <a:buFont typeface="Arial" panose="020B0604020202020204" pitchFamily="34" charset="0"/>
              <a:buChar char="•"/>
            </a:pPr>
            <a:r>
              <a:rPr lang="en-GB" sz="2000" b="1" dirty="0">
                <a:solidFill>
                  <a:prstClr val="white"/>
                </a:solidFill>
                <a:ea typeface="5yearsoldfont" panose="02000603000000000000" pitchFamily="2" charset="0"/>
              </a:rPr>
              <a:t>Perceived benefits</a:t>
            </a:r>
          </a:p>
          <a:p>
            <a:pPr marL="571500" indent="-571500">
              <a:buFont typeface="Arial" panose="020B0604020202020204" pitchFamily="34" charset="0"/>
              <a:buChar char="•"/>
            </a:pPr>
            <a:r>
              <a:rPr lang="en-GB" sz="2000" b="1" dirty="0">
                <a:solidFill>
                  <a:prstClr val="white"/>
                </a:solidFill>
                <a:ea typeface="5yearsoldfont" panose="02000603000000000000" pitchFamily="2" charset="0"/>
              </a:rPr>
              <a:t>Areas of concern/gaps</a:t>
            </a:r>
          </a:p>
          <a:p>
            <a:pPr marL="571500" indent="-571500">
              <a:buFont typeface="Arial" panose="020B0604020202020204" pitchFamily="34" charset="0"/>
              <a:buChar char="•"/>
            </a:pPr>
            <a:r>
              <a:rPr lang="en-GB" sz="2000" b="1" dirty="0">
                <a:solidFill>
                  <a:prstClr val="white"/>
                </a:solidFill>
                <a:ea typeface="5yearsoldfont" panose="02000603000000000000" pitchFamily="2" charset="0"/>
              </a:rPr>
              <a:t>Desired outcomes</a:t>
            </a:r>
          </a:p>
          <a:p>
            <a:pPr marL="571500" indent="-571500">
              <a:buFont typeface="Arial" panose="020B0604020202020204" pitchFamily="34" charset="0"/>
              <a:buChar char="•"/>
            </a:pPr>
            <a:r>
              <a:rPr lang="en-GB" sz="2000" b="1" dirty="0">
                <a:solidFill>
                  <a:prstClr val="white"/>
                </a:solidFill>
                <a:ea typeface="5yearsoldfont" panose="02000603000000000000" pitchFamily="2" charset="0"/>
              </a:rPr>
              <a:t>Other comments</a:t>
            </a:r>
          </a:p>
          <a:p>
            <a:pPr marL="571500" indent="-571500">
              <a:buFont typeface="Arial" panose="020B0604020202020204" pitchFamily="34" charset="0"/>
              <a:buChar char="•"/>
            </a:pPr>
            <a:r>
              <a:rPr lang="en-GB" sz="2000" b="1" dirty="0">
                <a:solidFill>
                  <a:prstClr val="white"/>
                </a:solidFill>
                <a:ea typeface="5yearsoldfont" panose="02000603000000000000" pitchFamily="2" charset="0"/>
              </a:rPr>
              <a:t>Prevention and Mental Health</a:t>
            </a:r>
          </a:p>
        </p:txBody>
      </p:sp>
      <p:sp>
        <p:nvSpPr>
          <p:cNvPr id="9" name="Slide Number Placeholder 3"/>
          <p:cNvSpPr txBox="1">
            <a:spLocks/>
          </p:cNvSpPr>
          <p:nvPr/>
        </p:nvSpPr>
        <p:spPr>
          <a:xfrm>
            <a:off x="180349"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4C18273-3B06-4AC5-BD96-A00D2AA2E2E6}" type="slidenum">
              <a:rPr lang="en-GB" smtClean="0">
                <a:solidFill>
                  <a:prstClr val="white"/>
                </a:solidFill>
              </a:rPr>
              <a:pPr algn="l"/>
              <a:t>12</a:t>
            </a:fld>
            <a:endParaRPr lang="en-GB" dirty="0">
              <a:solidFill>
                <a:prstClr val="white"/>
              </a:solidFill>
            </a:endParaRPr>
          </a:p>
        </p:txBody>
      </p:sp>
      <p:sp>
        <p:nvSpPr>
          <p:cNvPr id="8" name="TextBox 7"/>
          <p:cNvSpPr txBox="1"/>
          <p:nvPr/>
        </p:nvSpPr>
        <p:spPr>
          <a:xfrm>
            <a:off x="307975" y="255618"/>
            <a:ext cx="4968565" cy="2123658"/>
          </a:xfrm>
          <a:prstGeom prst="rect">
            <a:avLst/>
          </a:prstGeom>
          <a:noFill/>
        </p:spPr>
        <p:txBody>
          <a:bodyPr wrap="square" rtlCol="0">
            <a:spAutoFit/>
          </a:bodyPr>
          <a:lstStyle/>
          <a:p>
            <a:r>
              <a:rPr lang="en-GB" sz="3200" b="1" dirty="0">
                <a:solidFill>
                  <a:prstClr val="white"/>
                </a:solidFill>
                <a:ea typeface="5yearsoldfont" panose="02000603000000000000" pitchFamily="2" charset="0"/>
              </a:rPr>
              <a:t>East Kent feedback:</a:t>
            </a:r>
          </a:p>
          <a:p>
            <a:pPr marL="571500" indent="-571500">
              <a:buFont typeface="Arial" panose="020B0604020202020204" pitchFamily="34" charset="0"/>
              <a:buChar char="•"/>
            </a:pPr>
            <a:r>
              <a:rPr lang="en-GB" sz="2000" b="1" dirty="0">
                <a:solidFill>
                  <a:prstClr val="white"/>
                </a:solidFill>
                <a:ea typeface="5yearsoldfont" panose="02000603000000000000" pitchFamily="2" charset="0"/>
              </a:rPr>
              <a:t>Ashford</a:t>
            </a:r>
          </a:p>
          <a:p>
            <a:pPr marL="571500" indent="-571500">
              <a:buFont typeface="Arial" panose="020B0604020202020204" pitchFamily="34" charset="0"/>
              <a:buChar char="•"/>
            </a:pPr>
            <a:r>
              <a:rPr lang="en-GB" sz="2000" b="1" dirty="0">
                <a:solidFill>
                  <a:prstClr val="white"/>
                </a:solidFill>
                <a:ea typeface="5yearsoldfont" panose="02000603000000000000" pitchFamily="2" charset="0"/>
              </a:rPr>
              <a:t>Canterbury (twice)</a:t>
            </a:r>
          </a:p>
          <a:p>
            <a:pPr marL="571500" indent="-571500">
              <a:buFont typeface="Arial" panose="020B0604020202020204" pitchFamily="34" charset="0"/>
              <a:buChar char="•"/>
            </a:pPr>
            <a:r>
              <a:rPr lang="en-GB" sz="2000" b="1" dirty="0">
                <a:solidFill>
                  <a:prstClr val="white"/>
                </a:solidFill>
                <a:ea typeface="5yearsoldfont" panose="02000603000000000000" pitchFamily="2" charset="0"/>
              </a:rPr>
              <a:t>Deal</a:t>
            </a:r>
          </a:p>
          <a:p>
            <a:pPr marL="571500" indent="-571500">
              <a:buFont typeface="Arial" panose="020B0604020202020204" pitchFamily="34" charset="0"/>
              <a:buChar char="•"/>
            </a:pPr>
            <a:r>
              <a:rPr lang="en-GB" sz="2000" b="1" dirty="0">
                <a:solidFill>
                  <a:prstClr val="white"/>
                </a:solidFill>
                <a:ea typeface="5yearsoldfont" panose="02000603000000000000" pitchFamily="2" charset="0"/>
              </a:rPr>
              <a:t>New Romney</a:t>
            </a:r>
          </a:p>
          <a:p>
            <a:pPr marL="571500" indent="-571500">
              <a:buFont typeface="Arial" panose="020B0604020202020204" pitchFamily="34" charset="0"/>
              <a:buChar char="•"/>
            </a:pPr>
            <a:r>
              <a:rPr lang="en-GB" sz="2000" b="1" dirty="0">
                <a:solidFill>
                  <a:prstClr val="white"/>
                </a:solidFill>
                <a:ea typeface="5yearsoldfont" panose="02000603000000000000" pitchFamily="2" charset="0"/>
              </a:rPr>
              <a:t>Thanet (Broadstairs)</a:t>
            </a:r>
          </a:p>
        </p:txBody>
      </p:sp>
    </p:spTree>
    <p:extLst>
      <p:ext uri="{BB962C8B-B14F-4D97-AF65-F5344CB8AC3E}">
        <p14:creationId xmlns:p14="http://schemas.microsoft.com/office/powerpoint/2010/main" val="3445524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27384"/>
            <a:ext cx="9214746" cy="6885384"/>
          </a:xfrm>
          <a:prstGeom prst="rect">
            <a:avLst/>
          </a:prstGeom>
          <a:solidFill>
            <a:schemeClr val="tx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9" name="AutoShape 5" descr="http://djs.thethinkingshed.com/secureasset/28834/0/prepare?thumb=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6D6E71"/>
              </a:solidFill>
            </a:endParaRPr>
          </a:p>
        </p:txBody>
      </p:sp>
      <p:sp>
        <p:nvSpPr>
          <p:cNvPr id="6" name="TextBox 5"/>
          <p:cNvSpPr txBox="1"/>
          <p:nvPr/>
        </p:nvSpPr>
        <p:spPr>
          <a:xfrm>
            <a:off x="540568" y="4365104"/>
            <a:ext cx="7992888" cy="1754326"/>
          </a:xfrm>
          <a:prstGeom prst="rect">
            <a:avLst/>
          </a:prstGeom>
          <a:noFill/>
        </p:spPr>
        <p:txBody>
          <a:bodyPr wrap="square" rtlCol="0">
            <a:spAutoFit/>
          </a:bodyPr>
          <a:lstStyle/>
          <a:p>
            <a:r>
              <a:rPr lang="en-GB" dirty="0">
                <a:solidFill>
                  <a:prstClr val="white"/>
                </a:solidFill>
                <a:ea typeface="5yearsoldfont" panose="02000603000000000000" pitchFamily="2" charset="0"/>
              </a:rPr>
              <a:t>Initial reactions/questions were </a:t>
            </a:r>
            <a:r>
              <a:rPr lang="en-GB" b="1" dirty="0">
                <a:solidFill>
                  <a:prstClr val="white"/>
                </a:solidFill>
                <a:ea typeface="5yearsoldfont" panose="02000603000000000000" pitchFamily="2" charset="0"/>
              </a:rPr>
              <a:t>mixed</a:t>
            </a:r>
            <a:r>
              <a:rPr lang="en-GB" dirty="0">
                <a:solidFill>
                  <a:prstClr val="white"/>
                </a:solidFill>
                <a:ea typeface="5yearsoldfont" panose="02000603000000000000" pitchFamily="2" charset="0"/>
              </a:rPr>
              <a:t>. Several events were initially attended by protestors who raised specific concerns.   Concerns raised focussed around increased travel times, staffing and the difficulties of co-ordinating different services in one place. Whilst many felt the strategy is a good one, but had concerns over how it would be delivered. </a:t>
            </a:r>
          </a:p>
        </p:txBody>
      </p:sp>
      <p:sp>
        <p:nvSpPr>
          <p:cNvPr id="7" name="TextBox 6"/>
          <p:cNvSpPr txBox="1"/>
          <p:nvPr/>
        </p:nvSpPr>
        <p:spPr>
          <a:xfrm>
            <a:off x="540568" y="3717032"/>
            <a:ext cx="8063880" cy="646331"/>
          </a:xfrm>
          <a:prstGeom prst="rect">
            <a:avLst/>
          </a:prstGeom>
          <a:noFill/>
        </p:spPr>
        <p:txBody>
          <a:bodyPr wrap="square" rtlCol="0">
            <a:spAutoFit/>
          </a:bodyPr>
          <a:lstStyle/>
          <a:p>
            <a:r>
              <a:rPr lang="en-GB" sz="3600" b="1" dirty="0">
                <a:solidFill>
                  <a:prstClr val="white"/>
                </a:solidFill>
                <a:ea typeface="5yearsoldfont" panose="02000603000000000000" pitchFamily="2" charset="0"/>
              </a:rPr>
              <a:t>Initial reactions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560" y="476672"/>
            <a:ext cx="2520000" cy="2520000"/>
          </a:xfrm>
          <a:prstGeom prst="rect">
            <a:avLst/>
          </a:prstGeom>
        </p:spPr>
      </p:pic>
      <p:sp>
        <p:nvSpPr>
          <p:cNvPr id="9" name="Slide Number Placeholder 3"/>
          <p:cNvSpPr txBox="1">
            <a:spLocks/>
          </p:cNvSpPr>
          <p:nvPr/>
        </p:nvSpPr>
        <p:spPr>
          <a:xfrm>
            <a:off x="180349"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4C18273-3B06-4AC5-BD96-A00D2AA2E2E6}" type="slidenum">
              <a:rPr lang="en-GB" smtClean="0">
                <a:solidFill>
                  <a:prstClr val="white"/>
                </a:solidFill>
              </a:rPr>
              <a:pPr algn="l"/>
              <a:t>13</a:t>
            </a:fld>
            <a:endParaRPr lang="en-GB" dirty="0">
              <a:solidFill>
                <a:prstClr val="white"/>
              </a:solidFill>
            </a:endParaRPr>
          </a:p>
        </p:txBody>
      </p:sp>
    </p:spTree>
    <p:extLst>
      <p:ext uri="{BB962C8B-B14F-4D97-AF65-F5344CB8AC3E}">
        <p14:creationId xmlns:p14="http://schemas.microsoft.com/office/powerpoint/2010/main" val="2550329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7" name="Rectangle 16"/>
          <p:cNvSpPr/>
          <p:nvPr/>
        </p:nvSpPr>
        <p:spPr>
          <a:xfrm>
            <a:off x="395536" y="4040518"/>
            <a:ext cx="8352928" cy="2484826"/>
          </a:xfrm>
          <a:prstGeom prst="rect">
            <a:avLst/>
          </a:prstGeom>
          <a:solidFill>
            <a:schemeClr val="bg1">
              <a:lumMod val="50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323528" y="332656"/>
            <a:ext cx="7510611" cy="523220"/>
          </a:xfrm>
          <a:prstGeom prst="rect">
            <a:avLst/>
          </a:prstGeom>
          <a:noFill/>
        </p:spPr>
        <p:txBody>
          <a:bodyPr wrap="square" rtlCol="0">
            <a:spAutoFit/>
          </a:bodyPr>
          <a:lstStyle>
            <a:defPPr>
              <a:defRPr lang="en-US"/>
            </a:defPPr>
            <a:lvl1pPr>
              <a:defRPr sz="4000" b="1" baseline="30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GB" sz="2800" baseline="0" dirty="0">
                <a:solidFill>
                  <a:prstClr val="white"/>
                </a:solidFill>
              </a:rPr>
              <a:t>Good idea in principle</a:t>
            </a:r>
            <a:endParaRPr lang="en-US" sz="2800" baseline="0" dirty="0">
              <a:solidFill>
                <a:prstClr val="white"/>
              </a:solidFill>
            </a:endParaRPr>
          </a:p>
        </p:txBody>
      </p:sp>
      <p:sp>
        <p:nvSpPr>
          <p:cNvPr id="4"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solidFill>
                  <a:prstClr val="white"/>
                </a:solidFill>
              </a:rPr>
              <a:pPr/>
              <a:t>14</a:t>
            </a:fld>
            <a:endParaRPr lang="en-GB" dirty="0">
              <a:solidFill>
                <a:prstClr val="white"/>
              </a:solidFill>
            </a:endParaRPr>
          </a:p>
        </p:txBody>
      </p:sp>
      <p:sp>
        <p:nvSpPr>
          <p:cNvPr id="5" name="Rectangle 4"/>
          <p:cNvSpPr/>
          <p:nvPr/>
        </p:nvSpPr>
        <p:spPr>
          <a:xfrm>
            <a:off x="323528" y="1052736"/>
            <a:ext cx="4896544" cy="1310615"/>
          </a:xfrm>
          <a:prstGeom prst="rect">
            <a:avLst/>
          </a:prstGeom>
        </p:spPr>
        <p:txBody>
          <a:bodyPr wrap="square">
            <a:spAutoFit/>
          </a:bodyPr>
          <a:lstStyle/>
          <a:p>
            <a:pPr>
              <a:lnSpc>
                <a:spcPts val="1920"/>
              </a:lnSpc>
              <a:spcAft>
                <a:spcPts val="600"/>
              </a:spcAft>
              <a:buClr>
                <a:srgbClr val="FF3399"/>
              </a:buClr>
              <a:buSzPct val="125000"/>
            </a:pPr>
            <a:r>
              <a:rPr lang="en-GB" sz="1600" dirty="0">
                <a:solidFill>
                  <a:prstClr val="white"/>
                </a:solidFill>
              </a:rPr>
              <a:t>Many attendees in all areas expressed the view that the proposed strategy is good, and the correct way forward, however there were concerns about how it would be delivered in reality.</a:t>
            </a:r>
          </a:p>
        </p:txBody>
      </p:sp>
      <p:sp>
        <p:nvSpPr>
          <p:cNvPr id="2" name="Rectangle 1"/>
          <p:cNvSpPr/>
          <p:nvPr/>
        </p:nvSpPr>
        <p:spPr>
          <a:xfrm rot="21220785">
            <a:off x="6110895" y="1536458"/>
            <a:ext cx="2341226" cy="1089529"/>
          </a:xfrm>
          <a:prstGeom prst="rect">
            <a:avLst/>
          </a:prstGeom>
          <a:solidFill>
            <a:schemeClr val="bg1">
              <a:lumMod val="85000"/>
            </a:schemeClr>
          </a:solidFill>
          <a:effectLst>
            <a:outerShdw blurRad="50800" dist="38100" dir="2700000" algn="tl" rotWithShape="0">
              <a:srgbClr val="000000">
                <a:alpha val="43000"/>
              </a:srgbClr>
            </a:outerShdw>
          </a:effectLst>
        </p:spPr>
        <p:txBody>
          <a:bodyPr wrap="square">
            <a:spAutoFit/>
          </a:bodyPr>
          <a:lstStyle/>
          <a:p>
            <a:pPr algn="ctr">
              <a:lnSpc>
                <a:spcPct val="120000"/>
              </a:lnSpc>
            </a:pPr>
            <a:r>
              <a:rPr lang="en-GB" dirty="0">
                <a:solidFill>
                  <a:srgbClr val="6D6E71"/>
                </a:solidFill>
              </a:rPr>
              <a:t>…</a:t>
            </a:r>
            <a:r>
              <a:rPr lang="en-GB" b="1" dirty="0">
                <a:solidFill>
                  <a:srgbClr val="6D6E71"/>
                </a:solidFill>
                <a:ea typeface="Verdana" panose="020B0604030504040204" pitchFamily="34" charset="0"/>
                <a:cs typeface="Verdana" panose="020B0604030504040204" pitchFamily="34" charset="0"/>
              </a:rPr>
              <a:t>but concerns over delivery in practice</a:t>
            </a:r>
          </a:p>
        </p:txBody>
      </p:sp>
      <p:sp>
        <p:nvSpPr>
          <p:cNvPr id="14" name="Rounded Rectangular Callout 13"/>
          <p:cNvSpPr/>
          <p:nvPr/>
        </p:nvSpPr>
        <p:spPr>
          <a:xfrm>
            <a:off x="251520" y="2678927"/>
            <a:ext cx="1944216" cy="1080120"/>
          </a:xfrm>
          <a:prstGeom prst="wedgeRoundRectCallout">
            <a:avLst>
              <a:gd name="adj1" fmla="val 7908"/>
              <a:gd name="adj2" fmla="val 67641"/>
              <a:gd name="adj3" fmla="val 16667"/>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pPr>
            <a:r>
              <a:rPr lang="en-GB" sz="1050" dirty="0">
                <a:solidFill>
                  <a:srgbClr val="6D6E71"/>
                </a:solidFill>
                <a:ea typeface="Verdana" panose="020B0604030504040204" pitchFamily="34" charset="0"/>
                <a:cs typeface="Verdana" panose="020B0604030504040204" pitchFamily="34" charset="0"/>
              </a:rPr>
              <a:t>The plans are correct, but now we need to overcome the geographical challenges.</a:t>
            </a:r>
            <a:endParaRPr lang="en-GB" sz="1400" dirty="0">
              <a:solidFill>
                <a:srgbClr val="6D6E71"/>
              </a:solidFill>
              <a:ea typeface="Verdana" panose="020B0604030504040204" pitchFamily="34" charset="0"/>
              <a:cs typeface="Verdana" panose="020B0604030504040204" pitchFamily="34" charset="0"/>
            </a:endParaRPr>
          </a:p>
          <a:p>
            <a:pPr algn="ctr">
              <a:lnSpc>
                <a:spcPct val="120000"/>
              </a:lnSpc>
            </a:pPr>
            <a:r>
              <a:rPr lang="en-GB" sz="1050" b="1" dirty="0">
                <a:solidFill>
                  <a:srgbClr val="6D6E71"/>
                </a:solidFill>
                <a:ea typeface="Verdana" panose="020B0604030504040204" pitchFamily="34" charset="0"/>
                <a:cs typeface="Verdana" panose="020B0604030504040204" pitchFamily="34" charset="0"/>
              </a:rPr>
              <a:t>Ashford</a:t>
            </a:r>
            <a:endParaRPr lang="en-GB" sz="1400" b="1" dirty="0">
              <a:solidFill>
                <a:srgbClr val="6D6E71"/>
              </a:solidFill>
              <a:ea typeface="Verdana" panose="020B0604030504040204" pitchFamily="34" charset="0"/>
              <a:cs typeface="Verdana" panose="020B0604030504040204" pitchFamily="34" charset="0"/>
            </a:endParaRPr>
          </a:p>
        </p:txBody>
      </p:sp>
      <p:sp>
        <p:nvSpPr>
          <p:cNvPr id="15" name="Rectangle 14"/>
          <p:cNvSpPr/>
          <p:nvPr/>
        </p:nvSpPr>
        <p:spPr>
          <a:xfrm>
            <a:off x="467544" y="4077072"/>
            <a:ext cx="8280920" cy="2677656"/>
          </a:xfrm>
          <a:prstGeom prst="rect">
            <a:avLst/>
          </a:prstGeom>
        </p:spPr>
        <p:txBody>
          <a:bodyPr wrap="square">
            <a:spAutoFit/>
          </a:bodyPr>
          <a:lstStyle/>
          <a:p>
            <a:pPr>
              <a:lnSpc>
                <a:spcPct val="120000"/>
              </a:lnSpc>
            </a:pPr>
            <a:r>
              <a:rPr lang="en-GB" sz="1400" dirty="0">
                <a:solidFill>
                  <a:prstClr val="white"/>
                </a:solidFill>
              </a:rPr>
              <a:t>There was some initial concerns over the </a:t>
            </a:r>
            <a:r>
              <a:rPr lang="en-GB" sz="1400" b="1" dirty="0">
                <a:solidFill>
                  <a:prstClr val="white"/>
                </a:solidFill>
              </a:rPr>
              <a:t>centralisation </a:t>
            </a:r>
            <a:r>
              <a:rPr lang="en-GB" sz="1400" dirty="0">
                <a:solidFill>
                  <a:prstClr val="white"/>
                </a:solidFill>
              </a:rPr>
              <a:t>of services: </a:t>
            </a:r>
          </a:p>
          <a:p>
            <a:pPr marL="285750" indent="-285750">
              <a:lnSpc>
                <a:spcPct val="120000"/>
              </a:lnSpc>
              <a:buFont typeface="Arial" panose="020B0604020202020204" pitchFamily="34" charset="0"/>
              <a:buChar char="•"/>
            </a:pPr>
            <a:r>
              <a:rPr lang="en-GB" sz="1400" dirty="0">
                <a:solidFill>
                  <a:prstClr val="white"/>
                </a:solidFill>
              </a:rPr>
              <a:t>Makes clinical sense, but may not be best for </a:t>
            </a:r>
            <a:r>
              <a:rPr lang="en-GB" sz="1400" b="1" dirty="0">
                <a:solidFill>
                  <a:prstClr val="white"/>
                </a:solidFill>
              </a:rPr>
              <a:t>individuals</a:t>
            </a:r>
            <a:endParaRPr lang="en-GB" sz="1400" dirty="0">
              <a:solidFill>
                <a:prstClr val="white"/>
              </a:solidFill>
            </a:endParaRPr>
          </a:p>
          <a:p>
            <a:pPr marL="285750" indent="-285750">
              <a:lnSpc>
                <a:spcPct val="120000"/>
              </a:lnSpc>
              <a:buFont typeface="Arial" panose="020B0604020202020204" pitchFamily="34" charset="0"/>
              <a:buChar char="•"/>
            </a:pPr>
            <a:r>
              <a:rPr lang="en-GB" sz="1400" dirty="0">
                <a:solidFill>
                  <a:prstClr val="white"/>
                </a:solidFill>
              </a:rPr>
              <a:t>Increased travel times and transport issues</a:t>
            </a:r>
          </a:p>
          <a:p>
            <a:pPr>
              <a:lnSpc>
                <a:spcPct val="120000"/>
              </a:lnSpc>
            </a:pPr>
            <a:endParaRPr lang="en-GB" sz="1400" dirty="0">
              <a:solidFill>
                <a:prstClr val="white"/>
              </a:solidFill>
            </a:endParaRPr>
          </a:p>
          <a:p>
            <a:pPr>
              <a:lnSpc>
                <a:spcPct val="120000"/>
              </a:lnSpc>
            </a:pPr>
            <a:r>
              <a:rPr lang="en-GB" sz="1400" dirty="0">
                <a:solidFill>
                  <a:prstClr val="white"/>
                </a:solidFill>
              </a:rPr>
              <a:t>Reaction to moving more services into the community was positive but questions were raised over:</a:t>
            </a:r>
          </a:p>
          <a:p>
            <a:pPr marL="285750" indent="-285750">
              <a:lnSpc>
                <a:spcPct val="120000"/>
              </a:lnSpc>
              <a:buFont typeface="Arial" panose="020B0604020202020204" pitchFamily="34" charset="0"/>
              <a:buChar char="•"/>
            </a:pPr>
            <a:r>
              <a:rPr lang="en-GB" sz="1400" dirty="0">
                <a:solidFill>
                  <a:prstClr val="white"/>
                </a:solidFill>
              </a:rPr>
              <a:t>Cost/funding</a:t>
            </a:r>
          </a:p>
          <a:p>
            <a:pPr marL="285750" indent="-285750">
              <a:lnSpc>
                <a:spcPct val="120000"/>
              </a:lnSpc>
              <a:buFont typeface="Arial" panose="020B0604020202020204" pitchFamily="34" charset="0"/>
              <a:buChar char="•"/>
            </a:pPr>
            <a:r>
              <a:rPr lang="en-GB" sz="1400" dirty="0">
                <a:solidFill>
                  <a:prstClr val="white"/>
                </a:solidFill>
              </a:rPr>
              <a:t>Staffing</a:t>
            </a:r>
          </a:p>
          <a:p>
            <a:pPr marL="285750" indent="-285750">
              <a:lnSpc>
                <a:spcPct val="120000"/>
              </a:lnSpc>
              <a:buFont typeface="Arial" panose="020B0604020202020204" pitchFamily="34" charset="0"/>
              <a:buChar char="•"/>
            </a:pPr>
            <a:r>
              <a:rPr lang="en-GB" sz="1400" dirty="0">
                <a:solidFill>
                  <a:prstClr val="white"/>
                </a:solidFill>
              </a:rPr>
              <a:t>Difficulties in co-ordinating various services in one place</a:t>
            </a:r>
          </a:p>
          <a:p>
            <a:pPr marL="285750" indent="-285750">
              <a:lnSpc>
                <a:spcPct val="120000"/>
              </a:lnSpc>
              <a:buFont typeface="Arial" panose="020B0604020202020204" pitchFamily="34" charset="0"/>
              <a:buChar char="•"/>
            </a:pPr>
            <a:endParaRPr lang="en-GB" sz="1400" dirty="0">
              <a:solidFill>
                <a:prstClr val="white"/>
              </a:solidFill>
            </a:endParaRPr>
          </a:p>
        </p:txBody>
      </p:sp>
      <p:pic>
        <p:nvPicPr>
          <p:cNvPr id="18" name="Picture 17" descr="Light-bulb-idea.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1830" y="219989"/>
            <a:ext cx="1492418" cy="2128891"/>
          </a:xfrm>
          <a:prstGeom prst="rect">
            <a:avLst/>
          </a:prstGeom>
        </p:spPr>
      </p:pic>
      <p:sp>
        <p:nvSpPr>
          <p:cNvPr id="19" name="Rounded Rectangular Callout 18"/>
          <p:cNvSpPr/>
          <p:nvPr/>
        </p:nvSpPr>
        <p:spPr>
          <a:xfrm>
            <a:off x="2370214" y="2678927"/>
            <a:ext cx="1913754" cy="1080120"/>
          </a:xfrm>
          <a:prstGeom prst="wedgeRoundRectCallout">
            <a:avLst>
              <a:gd name="adj1" fmla="val 7908"/>
              <a:gd name="adj2" fmla="val 67641"/>
              <a:gd name="adj3" fmla="val 16667"/>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pPr>
            <a:r>
              <a:rPr lang="en-GB" sz="1050" dirty="0">
                <a:solidFill>
                  <a:srgbClr val="6D6E71"/>
                </a:solidFill>
                <a:ea typeface="Verdana" panose="020B0604030504040204" pitchFamily="34" charset="0"/>
                <a:cs typeface="Verdana" panose="020B0604030504040204" pitchFamily="34" charset="0"/>
              </a:rPr>
              <a:t>The principle is good, but we are concerned about how it can be delivered.</a:t>
            </a:r>
            <a:endParaRPr lang="en-GB" sz="1400" dirty="0">
              <a:solidFill>
                <a:srgbClr val="6D6E71"/>
              </a:solidFill>
              <a:ea typeface="Verdana" panose="020B0604030504040204" pitchFamily="34" charset="0"/>
              <a:cs typeface="Verdana" panose="020B0604030504040204" pitchFamily="34" charset="0"/>
            </a:endParaRPr>
          </a:p>
          <a:p>
            <a:pPr algn="ctr">
              <a:lnSpc>
                <a:spcPct val="120000"/>
              </a:lnSpc>
            </a:pPr>
            <a:r>
              <a:rPr lang="en-GB" sz="1050" b="1" dirty="0">
                <a:solidFill>
                  <a:srgbClr val="6D6E71"/>
                </a:solidFill>
                <a:ea typeface="Verdana" panose="020B0604030504040204" pitchFamily="34" charset="0"/>
                <a:cs typeface="Verdana" panose="020B0604030504040204" pitchFamily="34" charset="0"/>
              </a:rPr>
              <a:t>Deal</a:t>
            </a:r>
            <a:endParaRPr lang="en-GB" sz="1400" b="1" dirty="0">
              <a:solidFill>
                <a:srgbClr val="6D6E71"/>
              </a:solidFill>
              <a:ea typeface="Verdana" panose="020B0604030504040204" pitchFamily="34" charset="0"/>
              <a:cs typeface="Verdana" panose="020B0604030504040204" pitchFamily="34" charset="0"/>
            </a:endParaRPr>
          </a:p>
        </p:txBody>
      </p:sp>
      <p:sp>
        <p:nvSpPr>
          <p:cNvPr id="20" name="Rounded Rectangular Callout 19"/>
          <p:cNvSpPr/>
          <p:nvPr/>
        </p:nvSpPr>
        <p:spPr>
          <a:xfrm>
            <a:off x="4427984" y="2678927"/>
            <a:ext cx="2304255" cy="1080120"/>
          </a:xfrm>
          <a:prstGeom prst="wedgeRoundRectCallout">
            <a:avLst>
              <a:gd name="adj1" fmla="val 7908"/>
              <a:gd name="adj2" fmla="val 67641"/>
              <a:gd name="adj3" fmla="val 16667"/>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pPr>
            <a:r>
              <a:rPr lang="en-GB" sz="1050" dirty="0">
                <a:solidFill>
                  <a:srgbClr val="6D6E71"/>
                </a:solidFill>
                <a:ea typeface="Verdana" panose="020B0604030504040204" pitchFamily="34" charset="0"/>
                <a:cs typeface="Verdana" panose="020B0604030504040204" pitchFamily="34" charset="0"/>
              </a:rPr>
              <a:t>People think some of the ideas are excellent, but it has got to be funded and I don’t believe the funding is there.</a:t>
            </a:r>
          </a:p>
          <a:p>
            <a:pPr algn="ctr">
              <a:lnSpc>
                <a:spcPct val="120000"/>
              </a:lnSpc>
            </a:pPr>
            <a:r>
              <a:rPr lang="en-GB" sz="1050" b="1" dirty="0">
                <a:solidFill>
                  <a:srgbClr val="6D6E71"/>
                </a:solidFill>
                <a:ea typeface="Verdana" panose="020B0604030504040204" pitchFamily="34" charset="0"/>
                <a:cs typeface="Verdana" panose="020B0604030504040204" pitchFamily="34" charset="0"/>
              </a:rPr>
              <a:t>Thanet</a:t>
            </a:r>
            <a:endParaRPr lang="en-GB" sz="1400" b="1" dirty="0">
              <a:solidFill>
                <a:srgbClr val="6D6E71"/>
              </a:solidFill>
              <a:ea typeface="Verdana" panose="020B0604030504040204" pitchFamily="34" charset="0"/>
              <a:cs typeface="Verdana" panose="020B0604030504040204" pitchFamily="34" charset="0"/>
            </a:endParaRPr>
          </a:p>
        </p:txBody>
      </p:sp>
      <p:sp>
        <p:nvSpPr>
          <p:cNvPr id="12" name="Rounded Rectangular Callout 19">
            <a:extLst>
              <a:ext uri="{FF2B5EF4-FFF2-40B4-BE49-F238E27FC236}">
                <a16:creationId xmlns:a16="http://schemas.microsoft.com/office/drawing/2014/main" xmlns="" id="{E59E6A2E-1AFC-4168-B7D8-2C64A917E2C1}"/>
              </a:ext>
            </a:extLst>
          </p:cNvPr>
          <p:cNvSpPr/>
          <p:nvPr/>
        </p:nvSpPr>
        <p:spPr>
          <a:xfrm>
            <a:off x="6891301" y="2708920"/>
            <a:ext cx="2145195" cy="1080120"/>
          </a:xfrm>
          <a:prstGeom prst="wedgeRoundRectCallout">
            <a:avLst>
              <a:gd name="adj1" fmla="val 7908"/>
              <a:gd name="adj2" fmla="val 67641"/>
              <a:gd name="adj3" fmla="val 16667"/>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pPr>
            <a:r>
              <a:rPr lang="en-GB" sz="1050" dirty="0">
                <a:solidFill>
                  <a:srgbClr val="6D6E71"/>
                </a:solidFill>
                <a:ea typeface="Verdana" panose="020B0604030504040204" pitchFamily="34" charset="0"/>
                <a:cs typeface="Verdana" panose="020B0604030504040204" pitchFamily="34" charset="0"/>
              </a:rPr>
              <a:t>Good idea but needs communication – I want to know more, communication is key. </a:t>
            </a:r>
          </a:p>
          <a:p>
            <a:pPr algn="ctr">
              <a:lnSpc>
                <a:spcPct val="120000"/>
              </a:lnSpc>
            </a:pPr>
            <a:r>
              <a:rPr lang="en-GB" sz="1050" b="1" dirty="0">
                <a:solidFill>
                  <a:srgbClr val="6D6E71"/>
                </a:solidFill>
                <a:ea typeface="Verdana" panose="020B0604030504040204" pitchFamily="34" charset="0"/>
                <a:cs typeface="Verdana" panose="020B0604030504040204" pitchFamily="34" charset="0"/>
              </a:rPr>
              <a:t>Canterbury</a:t>
            </a:r>
            <a:endParaRPr lang="en-GB" sz="1400" b="1" dirty="0">
              <a:solidFill>
                <a:srgbClr val="6D6E7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07323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AutoShape 5" descr="http://djs.thethinkingshed.com/secureasset/28834/0/prepare?thumb=1"/>
          <p:cNvSpPr>
            <a:spLocks noChangeAspect="1" noChangeArrowheads="1"/>
          </p:cNvSpPr>
          <p:nvPr/>
        </p:nvSpPr>
        <p:spPr bwMode="auto">
          <a:xfrm>
            <a:off x="10704239"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6D6E71"/>
              </a:solidFill>
            </a:endParaRPr>
          </a:p>
        </p:txBody>
      </p:sp>
      <p:sp>
        <p:nvSpPr>
          <p:cNvPr id="9" name="AutoShape 5" descr="http://djs.thethinkingshed.com/secureasset/28834/0/prepare?thumb=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6D6E71"/>
              </a:solidFill>
            </a:endParaRPr>
          </a:p>
        </p:txBody>
      </p:sp>
      <p:sp>
        <p:nvSpPr>
          <p:cNvPr id="10" name="TextBox 9"/>
          <p:cNvSpPr txBox="1"/>
          <p:nvPr/>
        </p:nvSpPr>
        <p:spPr>
          <a:xfrm>
            <a:off x="468560" y="4077072"/>
            <a:ext cx="8424936" cy="1477328"/>
          </a:xfrm>
          <a:prstGeom prst="rect">
            <a:avLst/>
          </a:prstGeom>
          <a:noFill/>
        </p:spPr>
        <p:txBody>
          <a:bodyPr wrap="square" rtlCol="0">
            <a:spAutoFit/>
          </a:bodyPr>
          <a:lstStyle/>
          <a:p>
            <a:r>
              <a:rPr lang="en-GB" dirty="0">
                <a:solidFill>
                  <a:prstClr val="white"/>
                </a:solidFill>
                <a:ea typeface="5yearsoldfont" panose="02000603000000000000" pitchFamily="2" charset="0"/>
              </a:rPr>
              <a:t>Whilst attendees tended to focus more on their concerns about both the current system and the new plans, there was consensus that the key benefits of the Sustainability and Transformation Partnership would be the move towards more </a:t>
            </a:r>
            <a:r>
              <a:rPr lang="en-GB" b="1" dirty="0">
                <a:solidFill>
                  <a:prstClr val="white"/>
                </a:solidFill>
                <a:ea typeface="5yearsoldfont" panose="02000603000000000000" pitchFamily="2" charset="0"/>
              </a:rPr>
              <a:t>specialist</a:t>
            </a:r>
            <a:r>
              <a:rPr lang="en-GB" dirty="0">
                <a:solidFill>
                  <a:prstClr val="white"/>
                </a:solidFill>
                <a:ea typeface="5yearsoldfont" panose="02000603000000000000" pitchFamily="2" charset="0"/>
              </a:rPr>
              <a:t> centres, separate </a:t>
            </a:r>
            <a:r>
              <a:rPr lang="en-GB" b="1" dirty="0">
                <a:solidFill>
                  <a:prstClr val="white"/>
                </a:solidFill>
                <a:ea typeface="5yearsoldfont" panose="02000603000000000000" pitchFamily="2" charset="0"/>
              </a:rPr>
              <a:t>planned</a:t>
            </a:r>
            <a:r>
              <a:rPr lang="en-GB" dirty="0">
                <a:solidFill>
                  <a:prstClr val="white"/>
                </a:solidFill>
                <a:ea typeface="5yearsoldfont" panose="02000603000000000000" pitchFamily="2" charset="0"/>
              </a:rPr>
              <a:t> care and a move towards more care in the </a:t>
            </a:r>
            <a:r>
              <a:rPr lang="en-GB" b="1" dirty="0">
                <a:solidFill>
                  <a:prstClr val="white"/>
                </a:solidFill>
                <a:ea typeface="5yearsoldfont" panose="02000603000000000000" pitchFamily="2" charset="0"/>
              </a:rPr>
              <a:t>community</a:t>
            </a:r>
            <a:r>
              <a:rPr lang="en-GB" dirty="0">
                <a:solidFill>
                  <a:prstClr val="white"/>
                </a:solidFill>
                <a:ea typeface="5yearsoldfont" panose="02000603000000000000" pitchFamily="2" charset="0"/>
              </a:rPr>
              <a:t> and at home.</a:t>
            </a:r>
          </a:p>
        </p:txBody>
      </p:sp>
      <p:sp>
        <p:nvSpPr>
          <p:cNvPr id="11" name="TextBox 10"/>
          <p:cNvSpPr txBox="1"/>
          <p:nvPr/>
        </p:nvSpPr>
        <p:spPr>
          <a:xfrm>
            <a:off x="468560" y="3140968"/>
            <a:ext cx="8351912" cy="707886"/>
          </a:xfrm>
          <a:prstGeom prst="rect">
            <a:avLst/>
          </a:prstGeom>
          <a:noFill/>
        </p:spPr>
        <p:txBody>
          <a:bodyPr wrap="square" rtlCol="0">
            <a:spAutoFit/>
          </a:bodyPr>
          <a:lstStyle/>
          <a:p>
            <a:r>
              <a:rPr lang="en-GB" sz="4000" b="1" dirty="0">
                <a:solidFill>
                  <a:prstClr val="white"/>
                </a:solidFill>
                <a:ea typeface="5yearsoldfont" panose="02000603000000000000" pitchFamily="2" charset="0"/>
              </a:rPr>
              <a:t>Benefits</a:t>
            </a:r>
          </a:p>
        </p:txBody>
      </p:sp>
      <p:sp>
        <p:nvSpPr>
          <p:cNvPr id="13" name="Slide Number Placeholder 3"/>
          <p:cNvSpPr txBox="1">
            <a:spLocks/>
          </p:cNvSpPr>
          <p:nvPr/>
        </p:nvSpPr>
        <p:spPr>
          <a:xfrm>
            <a:off x="180349"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4C18273-3B06-4AC5-BD96-A00D2AA2E2E6}" type="slidenum">
              <a:rPr lang="en-GB" smtClean="0">
                <a:solidFill>
                  <a:prstClr val="white"/>
                </a:solidFill>
              </a:rPr>
              <a:pPr algn="l"/>
              <a:t>15</a:t>
            </a:fld>
            <a:endParaRPr lang="en-GB" dirty="0">
              <a:solidFill>
                <a:prstClr val="white"/>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04664"/>
            <a:ext cx="2520000" cy="2520000"/>
          </a:xfrm>
          <a:prstGeom prst="rect">
            <a:avLst/>
          </a:prstGeom>
        </p:spPr>
      </p:pic>
    </p:spTree>
    <p:extLst>
      <p:ext uri="{BB962C8B-B14F-4D97-AF65-F5344CB8AC3E}">
        <p14:creationId xmlns:p14="http://schemas.microsoft.com/office/powerpoint/2010/main" val="2757975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sp>
        <p:nvSpPr>
          <p:cNvPr id="27" name="Oval 26"/>
          <p:cNvSpPr/>
          <p:nvPr/>
        </p:nvSpPr>
        <p:spPr>
          <a:xfrm>
            <a:off x="485800" y="2071396"/>
            <a:ext cx="4190316" cy="4093908"/>
          </a:xfrm>
          <a:prstGeom prst="ellipse">
            <a:avLst/>
          </a:prstGeom>
          <a:solidFill>
            <a:schemeClr val="bg2"/>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2" name="Slide Number Placeholder 2"/>
          <p:cNvSpPr txBox="1">
            <a:spLocks/>
          </p:cNvSpPr>
          <p:nvPr/>
        </p:nvSpPr>
        <p:spPr>
          <a:xfrm>
            <a:off x="144016" y="6453336"/>
            <a:ext cx="683568" cy="2880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4C18273-3B06-4AC5-BD96-A00D2AA2E2E6}" type="slidenum">
              <a:rPr lang="en-GB" sz="1200" smtClean="0">
                <a:solidFill>
                  <a:srgbClr val="6D6E71"/>
                </a:solidFill>
              </a:rPr>
              <a:pPr>
                <a:defRPr/>
              </a:pPr>
              <a:t>16</a:t>
            </a:fld>
            <a:endParaRPr lang="en-GB" sz="1200" dirty="0">
              <a:solidFill>
                <a:srgbClr val="6D6E71"/>
              </a:solidFill>
            </a:endParaRPr>
          </a:p>
        </p:txBody>
      </p:sp>
      <p:graphicFrame>
        <p:nvGraphicFramePr>
          <p:cNvPr id="24" name="Diagram 23"/>
          <p:cNvGraphicFramePr/>
          <p:nvPr>
            <p:extLst>
              <p:ext uri="{D42A27DB-BD31-4B8C-83A1-F6EECF244321}">
                <p14:modId xmlns:p14="http://schemas.microsoft.com/office/powerpoint/2010/main" val="288872119"/>
              </p:ext>
            </p:extLst>
          </p:nvPr>
        </p:nvGraphicFramePr>
        <p:xfrm>
          <a:off x="384714" y="2802388"/>
          <a:ext cx="4392488" cy="3092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Text Box 38"/>
          <p:cNvSpPr txBox="1">
            <a:spLocks noChangeArrowheads="1"/>
          </p:cNvSpPr>
          <p:nvPr/>
        </p:nvSpPr>
        <p:spPr bwMode="auto">
          <a:xfrm rot="21303990">
            <a:off x="1415895" y="2151416"/>
            <a:ext cx="1961835" cy="369332"/>
          </a:xfrm>
          <a:prstGeom prst="rect">
            <a:avLst/>
          </a:prstGeom>
          <a:solidFill>
            <a:schemeClr val="bg1">
              <a:lumMod val="50000"/>
            </a:schemeClr>
          </a:solidFill>
          <a:ln>
            <a:noFill/>
          </a:ln>
          <a:effectLst>
            <a:outerShdw blurRad="50800" dist="38100" dir="2700000" algn="tl" rotWithShape="0">
              <a:srgbClr val="000000">
                <a:alpha val="43000"/>
              </a:srgbClr>
            </a:outerShdw>
          </a:effectLs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defRPr/>
            </a:pPr>
            <a:r>
              <a:rPr lang="en-GB" b="1" dirty="0">
                <a:solidFill>
                  <a:prstClr val="white"/>
                </a:solidFill>
                <a:latin typeface="Verdana"/>
                <a:cs typeface="Verdana"/>
              </a:rPr>
              <a:t>Key benefits</a:t>
            </a:r>
            <a:endParaRPr lang="en-GB" sz="160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Rectangle 28"/>
          <p:cNvSpPr/>
          <p:nvPr/>
        </p:nvSpPr>
        <p:spPr>
          <a:xfrm>
            <a:off x="179512" y="116632"/>
            <a:ext cx="7488832" cy="1631216"/>
          </a:xfrm>
          <a:prstGeom prst="rect">
            <a:avLst/>
          </a:prstGeom>
          <a:noFill/>
        </p:spPr>
        <p:txBody>
          <a:bodyPr wrap="square">
            <a:spAutoFit/>
          </a:bodyPr>
          <a:lstStyle/>
          <a:p>
            <a:r>
              <a:rPr lang="en-GB" sz="2800" b="1" dirty="0">
                <a:solidFill>
                  <a:srgbClr val="6D6E71"/>
                </a:solidFill>
              </a:rPr>
              <a:t>Perceived benefits of new plan</a:t>
            </a:r>
          </a:p>
          <a:p>
            <a:r>
              <a:rPr lang="en-GB" dirty="0">
                <a:solidFill>
                  <a:srgbClr val="6D6E71"/>
                </a:solidFill>
              </a:rPr>
              <a:t>In all areas, the key benefits of the new plan are considered to be the separating of planned and unplanned care, having specialist centres and the focus on care in the home/community.</a:t>
            </a:r>
          </a:p>
        </p:txBody>
      </p:sp>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83152" y="-243408"/>
            <a:ext cx="1751448" cy="1751448"/>
          </a:xfrm>
          <a:prstGeom prst="rect">
            <a:avLst/>
          </a:prstGeom>
        </p:spPr>
      </p:pic>
      <p:sp>
        <p:nvSpPr>
          <p:cNvPr id="8" name="Rectangular Callout 7"/>
          <p:cNvSpPr/>
          <p:nvPr/>
        </p:nvSpPr>
        <p:spPr>
          <a:xfrm>
            <a:off x="5678556" y="1567340"/>
            <a:ext cx="2880320" cy="1069572"/>
          </a:xfrm>
          <a:prstGeom prst="wedgeRectCallout">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tx1"/>
                </a:solidFill>
              </a:rPr>
              <a:t>Specialist hospitals are a great idea, and a pure ‘planned’ hospital – excellent to plan for operations.</a:t>
            </a:r>
          </a:p>
          <a:p>
            <a:pPr algn="ctr"/>
            <a:r>
              <a:rPr lang="en-GB" sz="1100" dirty="0">
                <a:solidFill>
                  <a:schemeClr val="tx1"/>
                </a:solidFill>
              </a:rPr>
              <a:t>Ashford</a:t>
            </a:r>
          </a:p>
        </p:txBody>
      </p:sp>
      <p:sp>
        <p:nvSpPr>
          <p:cNvPr id="32" name="Rectangular Callout 31"/>
          <p:cNvSpPr/>
          <p:nvPr/>
        </p:nvSpPr>
        <p:spPr>
          <a:xfrm>
            <a:off x="5678556" y="2802388"/>
            <a:ext cx="2880320" cy="1069572"/>
          </a:xfrm>
          <a:prstGeom prst="wedgeRectCallout">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tx1"/>
                </a:solidFill>
              </a:rPr>
              <a:t>Care in the community is good, but not necessarily cheap.</a:t>
            </a:r>
          </a:p>
          <a:p>
            <a:pPr algn="ctr"/>
            <a:r>
              <a:rPr lang="en-GB" sz="1100" dirty="0">
                <a:solidFill>
                  <a:schemeClr val="tx1"/>
                </a:solidFill>
              </a:rPr>
              <a:t>Canterbury</a:t>
            </a:r>
          </a:p>
        </p:txBody>
      </p:sp>
      <p:sp>
        <p:nvSpPr>
          <p:cNvPr id="33" name="Rectangular Callout 32"/>
          <p:cNvSpPr/>
          <p:nvPr/>
        </p:nvSpPr>
        <p:spPr>
          <a:xfrm>
            <a:off x="5678556" y="4037436"/>
            <a:ext cx="2880320" cy="1069572"/>
          </a:xfrm>
          <a:prstGeom prst="wedgeRectCallout">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tx1"/>
                </a:solidFill>
              </a:rPr>
              <a:t>Highly specialised elective care totally separated from urgent emergency care.</a:t>
            </a:r>
          </a:p>
          <a:p>
            <a:pPr algn="ctr"/>
            <a:r>
              <a:rPr lang="en-GB" sz="1100" dirty="0">
                <a:solidFill>
                  <a:schemeClr val="tx1"/>
                </a:solidFill>
              </a:rPr>
              <a:t>Ashford</a:t>
            </a:r>
          </a:p>
        </p:txBody>
      </p:sp>
      <p:sp>
        <p:nvSpPr>
          <p:cNvPr id="34" name="Rectangular Callout 33"/>
          <p:cNvSpPr/>
          <p:nvPr/>
        </p:nvSpPr>
        <p:spPr>
          <a:xfrm>
            <a:off x="5652120" y="5272484"/>
            <a:ext cx="2880320" cy="1069572"/>
          </a:xfrm>
          <a:prstGeom prst="wedgeRectCallout">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tx1"/>
                </a:solidFill>
              </a:rPr>
              <a:t>More local care closer to home.</a:t>
            </a:r>
          </a:p>
          <a:p>
            <a:pPr algn="ctr"/>
            <a:r>
              <a:rPr lang="en-GB" sz="1100" dirty="0">
                <a:solidFill>
                  <a:schemeClr val="tx1"/>
                </a:solidFill>
              </a:rPr>
              <a:t>Deal</a:t>
            </a:r>
          </a:p>
        </p:txBody>
      </p:sp>
      <p:sp>
        <p:nvSpPr>
          <p:cNvPr id="35" name="Rectangular Callout 34"/>
          <p:cNvSpPr/>
          <p:nvPr/>
        </p:nvSpPr>
        <p:spPr>
          <a:xfrm>
            <a:off x="5704992" y="1567340"/>
            <a:ext cx="2880320" cy="1069572"/>
          </a:xfrm>
          <a:prstGeom prst="wedgeRectCallout">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tx1"/>
                </a:solidFill>
              </a:rPr>
              <a:t>Specialist hospitals are a great idea, and a pure ‘planned’ hospital – excellent to plan for operations.</a:t>
            </a:r>
          </a:p>
          <a:p>
            <a:pPr algn="ctr"/>
            <a:r>
              <a:rPr lang="en-GB" sz="1100" dirty="0">
                <a:solidFill>
                  <a:schemeClr val="tx1"/>
                </a:solidFill>
              </a:rPr>
              <a:t>Ashford</a:t>
            </a:r>
          </a:p>
        </p:txBody>
      </p:sp>
      <p:sp>
        <p:nvSpPr>
          <p:cNvPr id="36" name="Rectangular Callout 35"/>
          <p:cNvSpPr/>
          <p:nvPr/>
        </p:nvSpPr>
        <p:spPr>
          <a:xfrm>
            <a:off x="5704992" y="2802388"/>
            <a:ext cx="2880320" cy="1069572"/>
          </a:xfrm>
          <a:prstGeom prst="wedgeRectCallout">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tx1"/>
                </a:solidFill>
              </a:rPr>
              <a:t>Care in the community is good, but not necessarily cheap.</a:t>
            </a:r>
          </a:p>
          <a:p>
            <a:pPr algn="ctr"/>
            <a:r>
              <a:rPr lang="en-GB" sz="1100" dirty="0">
                <a:solidFill>
                  <a:schemeClr val="tx1"/>
                </a:solidFill>
              </a:rPr>
              <a:t>Canterbury</a:t>
            </a:r>
          </a:p>
        </p:txBody>
      </p:sp>
      <p:sp>
        <p:nvSpPr>
          <p:cNvPr id="37" name="Rectangular Callout 36"/>
          <p:cNvSpPr/>
          <p:nvPr/>
        </p:nvSpPr>
        <p:spPr>
          <a:xfrm>
            <a:off x="5704992" y="4037436"/>
            <a:ext cx="2880320" cy="1069572"/>
          </a:xfrm>
          <a:prstGeom prst="wedgeRectCallout">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tx1"/>
                </a:solidFill>
              </a:rPr>
              <a:t>Highly specialised elective care totally separated from urgent emergency care.</a:t>
            </a:r>
          </a:p>
          <a:p>
            <a:pPr algn="ctr"/>
            <a:r>
              <a:rPr lang="en-GB" sz="1100" dirty="0">
                <a:solidFill>
                  <a:schemeClr val="tx1"/>
                </a:solidFill>
              </a:rPr>
              <a:t>Ashford</a:t>
            </a:r>
          </a:p>
        </p:txBody>
      </p:sp>
      <p:sp>
        <p:nvSpPr>
          <p:cNvPr id="38" name="Rectangular Callout 37"/>
          <p:cNvSpPr/>
          <p:nvPr/>
        </p:nvSpPr>
        <p:spPr>
          <a:xfrm>
            <a:off x="5678556" y="5272484"/>
            <a:ext cx="2880320" cy="1069572"/>
          </a:xfrm>
          <a:prstGeom prst="wedgeRectCallout">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tx1"/>
                </a:solidFill>
              </a:rPr>
              <a:t>There are vast numbers in hospital that should be home - right direction but where is the support in the community?</a:t>
            </a:r>
          </a:p>
          <a:p>
            <a:pPr algn="ctr"/>
            <a:r>
              <a:rPr lang="en-GB" sz="1100" dirty="0">
                <a:solidFill>
                  <a:schemeClr val="tx1"/>
                </a:solidFill>
              </a:rPr>
              <a:t>Thanet</a:t>
            </a:r>
          </a:p>
        </p:txBody>
      </p:sp>
    </p:spTree>
    <p:extLst>
      <p:ext uri="{BB962C8B-B14F-4D97-AF65-F5344CB8AC3E}">
        <p14:creationId xmlns:p14="http://schemas.microsoft.com/office/powerpoint/2010/main" val="1159144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sp>
        <p:nvSpPr>
          <p:cNvPr id="20" name="Oval 19"/>
          <p:cNvSpPr/>
          <p:nvPr/>
        </p:nvSpPr>
        <p:spPr>
          <a:xfrm>
            <a:off x="1167326" y="1968542"/>
            <a:ext cx="3764714" cy="3764714"/>
          </a:xfrm>
          <a:prstGeom prst="ellipse">
            <a:avLst/>
          </a:prstGeom>
          <a:solidFill>
            <a:schemeClr val="tx2"/>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12" name="Slide Number Placeholder 2"/>
          <p:cNvSpPr txBox="1">
            <a:spLocks/>
          </p:cNvSpPr>
          <p:nvPr/>
        </p:nvSpPr>
        <p:spPr>
          <a:xfrm>
            <a:off x="144016" y="6453336"/>
            <a:ext cx="683568" cy="2880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4C18273-3B06-4AC5-BD96-A00D2AA2E2E6}" type="slidenum">
              <a:rPr lang="en-GB" sz="1200" smtClean="0">
                <a:solidFill>
                  <a:srgbClr val="6D6E71"/>
                </a:solidFill>
              </a:rPr>
              <a:pPr>
                <a:defRPr/>
              </a:pPr>
              <a:t>17</a:t>
            </a:fld>
            <a:endParaRPr lang="en-GB" sz="1200" dirty="0">
              <a:solidFill>
                <a:srgbClr val="6D6E71"/>
              </a:solidFill>
            </a:endParaRPr>
          </a:p>
        </p:txBody>
      </p:sp>
      <p:graphicFrame>
        <p:nvGraphicFramePr>
          <p:cNvPr id="23" name="Diagram 22"/>
          <p:cNvGraphicFramePr/>
          <p:nvPr>
            <p:extLst>
              <p:ext uri="{D42A27DB-BD31-4B8C-83A1-F6EECF244321}">
                <p14:modId xmlns:p14="http://schemas.microsoft.com/office/powerpoint/2010/main" val="2797588101"/>
              </p:ext>
            </p:extLst>
          </p:nvPr>
        </p:nvGraphicFramePr>
        <p:xfrm>
          <a:off x="1325823" y="2755954"/>
          <a:ext cx="3390992" cy="2362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Text Box 38"/>
          <p:cNvSpPr txBox="1">
            <a:spLocks noChangeArrowheads="1"/>
          </p:cNvSpPr>
          <p:nvPr/>
        </p:nvSpPr>
        <p:spPr bwMode="auto">
          <a:xfrm rot="21303990">
            <a:off x="2095635" y="2051630"/>
            <a:ext cx="1714016" cy="584775"/>
          </a:xfrm>
          <a:prstGeom prst="rect">
            <a:avLst/>
          </a:prstGeom>
          <a:solidFill>
            <a:schemeClr val="bg1">
              <a:lumMod val="50000"/>
            </a:schemeClr>
          </a:solidFill>
          <a:ln>
            <a:noFill/>
          </a:ln>
          <a:effectLst>
            <a:outerShdw blurRad="50800" dist="38100" dir="2700000" algn="tl" rotWithShape="0">
              <a:srgbClr val="000000">
                <a:alpha val="43000"/>
              </a:srgbClr>
            </a:outerShdw>
          </a:effectLs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defRPr/>
            </a:pPr>
            <a:r>
              <a:rPr lang="en-GB" sz="1600" b="1" dirty="0">
                <a:solidFill>
                  <a:prstClr val="white"/>
                </a:solidFill>
                <a:latin typeface="Verdana"/>
                <a:cs typeface="Verdana"/>
              </a:rPr>
              <a:t>Other benefits</a:t>
            </a:r>
            <a:endParaRPr lang="en-GB" sz="140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Rectangle 28"/>
          <p:cNvSpPr/>
          <p:nvPr/>
        </p:nvSpPr>
        <p:spPr>
          <a:xfrm>
            <a:off x="179512" y="116632"/>
            <a:ext cx="7488832" cy="1354217"/>
          </a:xfrm>
          <a:prstGeom prst="rect">
            <a:avLst/>
          </a:prstGeom>
          <a:noFill/>
        </p:spPr>
        <p:txBody>
          <a:bodyPr wrap="square">
            <a:spAutoFit/>
          </a:bodyPr>
          <a:lstStyle/>
          <a:p>
            <a:r>
              <a:rPr lang="en-GB" sz="2800" b="1" dirty="0">
                <a:solidFill>
                  <a:srgbClr val="6D6E71"/>
                </a:solidFill>
              </a:rPr>
              <a:t>Other benefits of new plan</a:t>
            </a:r>
          </a:p>
          <a:p>
            <a:r>
              <a:rPr lang="en-GB" dirty="0">
                <a:solidFill>
                  <a:srgbClr val="6D6E71"/>
                </a:solidFill>
              </a:rPr>
              <a:t>Other benefits mentioned by some attendees include the potential better delivery of care through getting care in the right place and at the right time.</a:t>
            </a:r>
          </a:p>
        </p:txBody>
      </p:sp>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8344" y="-243408"/>
            <a:ext cx="1751448" cy="1751448"/>
          </a:xfrm>
          <a:prstGeom prst="rect">
            <a:avLst/>
          </a:prstGeom>
        </p:spPr>
      </p:pic>
      <p:sp>
        <p:nvSpPr>
          <p:cNvPr id="11" name="Rectangular Callout 10"/>
          <p:cNvSpPr/>
          <p:nvPr/>
        </p:nvSpPr>
        <p:spPr>
          <a:xfrm>
            <a:off x="5704992" y="1567340"/>
            <a:ext cx="2880320" cy="1069572"/>
          </a:xfrm>
          <a:prstGeom prst="wedgeRectCallout">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tx1"/>
                </a:solidFill>
              </a:rPr>
              <a:t>Seven days a week specialist service is good.</a:t>
            </a:r>
          </a:p>
          <a:p>
            <a:pPr algn="ctr"/>
            <a:r>
              <a:rPr lang="en-GB" sz="1100" dirty="0">
                <a:solidFill>
                  <a:schemeClr val="tx1"/>
                </a:solidFill>
              </a:rPr>
              <a:t>Ashford</a:t>
            </a:r>
          </a:p>
        </p:txBody>
      </p:sp>
      <p:sp>
        <p:nvSpPr>
          <p:cNvPr id="13" name="Rectangular Callout 12"/>
          <p:cNvSpPr/>
          <p:nvPr/>
        </p:nvSpPr>
        <p:spPr>
          <a:xfrm>
            <a:off x="5704992" y="2802388"/>
            <a:ext cx="2880320" cy="1069572"/>
          </a:xfrm>
          <a:prstGeom prst="wedgeRectCallout">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tx1"/>
                </a:solidFill>
              </a:rPr>
              <a:t>Prevention is better – early help key.</a:t>
            </a:r>
          </a:p>
          <a:p>
            <a:pPr algn="ctr"/>
            <a:r>
              <a:rPr lang="en-GB" sz="1100" dirty="0">
                <a:solidFill>
                  <a:schemeClr val="tx1"/>
                </a:solidFill>
              </a:rPr>
              <a:t>Canterbury</a:t>
            </a:r>
          </a:p>
        </p:txBody>
      </p:sp>
      <p:sp>
        <p:nvSpPr>
          <p:cNvPr id="14" name="Rectangular Callout 13"/>
          <p:cNvSpPr/>
          <p:nvPr/>
        </p:nvSpPr>
        <p:spPr>
          <a:xfrm>
            <a:off x="5704992" y="4037436"/>
            <a:ext cx="2880320" cy="1069572"/>
          </a:xfrm>
          <a:prstGeom prst="wedgeRectCallout">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tx1"/>
                </a:solidFill>
              </a:rPr>
              <a:t>I understand or know that stroke services like this have better outcomes.  It is a sad compromise that travel may be necessary.</a:t>
            </a:r>
          </a:p>
          <a:p>
            <a:pPr algn="ctr"/>
            <a:r>
              <a:rPr lang="en-GB" sz="1100" dirty="0">
                <a:solidFill>
                  <a:schemeClr val="tx1"/>
                </a:solidFill>
              </a:rPr>
              <a:t>Deal</a:t>
            </a:r>
          </a:p>
        </p:txBody>
      </p:sp>
      <p:sp>
        <p:nvSpPr>
          <p:cNvPr id="15" name="Rectangular Callout 14"/>
          <p:cNvSpPr/>
          <p:nvPr/>
        </p:nvSpPr>
        <p:spPr>
          <a:xfrm>
            <a:off x="5678556" y="5272484"/>
            <a:ext cx="2880320" cy="1069572"/>
          </a:xfrm>
          <a:prstGeom prst="wedgeRectCallout">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tx1"/>
                </a:solidFill>
              </a:rPr>
              <a:t>For long-term conditions, it could work very well.  Could take the pressure off.</a:t>
            </a:r>
          </a:p>
          <a:p>
            <a:pPr algn="ctr"/>
            <a:r>
              <a:rPr lang="en-GB" sz="1100" dirty="0">
                <a:solidFill>
                  <a:schemeClr val="tx1"/>
                </a:solidFill>
              </a:rPr>
              <a:t>New Romney</a:t>
            </a:r>
          </a:p>
        </p:txBody>
      </p:sp>
    </p:spTree>
    <p:extLst>
      <p:ext uri="{BB962C8B-B14F-4D97-AF65-F5344CB8AC3E}">
        <p14:creationId xmlns:p14="http://schemas.microsoft.com/office/powerpoint/2010/main" val="2042434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9" name="AutoShape 5" descr="http://djs.thethinkingshed.com/secureasset/28834/0/prepare?thumb=1"/>
          <p:cNvSpPr>
            <a:spLocks noChangeAspect="1" noChangeArrowheads="1"/>
          </p:cNvSpPr>
          <p:nvPr/>
        </p:nvSpPr>
        <p:spPr bwMode="auto">
          <a:xfrm>
            <a:off x="10704239"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6D6E71"/>
              </a:solidFill>
            </a:endParaRPr>
          </a:p>
        </p:txBody>
      </p:sp>
      <p:sp>
        <p:nvSpPr>
          <p:cNvPr id="9" name="AutoShape 5" descr="http://djs.thethinkingshed.com/secureasset/28834/0/prepare?thumb=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6D6E71"/>
              </a:solidFill>
            </a:endParaRPr>
          </a:p>
        </p:txBody>
      </p:sp>
      <p:sp>
        <p:nvSpPr>
          <p:cNvPr id="10" name="TextBox 9"/>
          <p:cNvSpPr txBox="1"/>
          <p:nvPr/>
        </p:nvSpPr>
        <p:spPr>
          <a:xfrm>
            <a:off x="468560" y="4581448"/>
            <a:ext cx="8424936" cy="1323439"/>
          </a:xfrm>
          <a:prstGeom prst="rect">
            <a:avLst/>
          </a:prstGeom>
          <a:noFill/>
        </p:spPr>
        <p:txBody>
          <a:bodyPr wrap="square" rtlCol="0">
            <a:spAutoFit/>
          </a:bodyPr>
          <a:lstStyle/>
          <a:p>
            <a:r>
              <a:rPr lang="en-GB" sz="2000" dirty="0">
                <a:solidFill>
                  <a:prstClr val="white"/>
                </a:solidFill>
                <a:ea typeface="5yearsoldfont" panose="02000603000000000000" pitchFamily="2" charset="0"/>
              </a:rPr>
              <a:t>Across all events, the three key areas of concern were the lack of transport solutions and the impact of increased travel times, the ability to recruit and fund the additional workforce required and how the plan would be funded and resourced.</a:t>
            </a:r>
          </a:p>
        </p:txBody>
      </p:sp>
      <p:sp>
        <p:nvSpPr>
          <p:cNvPr id="11" name="TextBox 10"/>
          <p:cNvSpPr txBox="1"/>
          <p:nvPr/>
        </p:nvSpPr>
        <p:spPr>
          <a:xfrm>
            <a:off x="468560" y="3801234"/>
            <a:ext cx="8351912" cy="707886"/>
          </a:xfrm>
          <a:prstGeom prst="rect">
            <a:avLst/>
          </a:prstGeom>
          <a:noFill/>
        </p:spPr>
        <p:txBody>
          <a:bodyPr wrap="square" rtlCol="0">
            <a:spAutoFit/>
          </a:bodyPr>
          <a:lstStyle/>
          <a:p>
            <a:r>
              <a:rPr lang="en-GB" sz="4000" b="1" dirty="0">
                <a:solidFill>
                  <a:prstClr val="white"/>
                </a:solidFill>
                <a:ea typeface="5yearsoldfont" panose="02000603000000000000" pitchFamily="2" charset="0"/>
              </a:rPr>
              <a:t>Areas of concerns/gaps</a:t>
            </a:r>
          </a:p>
        </p:txBody>
      </p:sp>
      <p:sp>
        <p:nvSpPr>
          <p:cNvPr id="13" name="Slide Number Placeholder 3"/>
          <p:cNvSpPr txBox="1">
            <a:spLocks/>
          </p:cNvSpPr>
          <p:nvPr/>
        </p:nvSpPr>
        <p:spPr>
          <a:xfrm>
            <a:off x="180349"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4C18273-3B06-4AC5-BD96-A00D2AA2E2E6}" type="slidenum">
              <a:rPr lang="en-GB" smtClean="0">
                <a:solidFill>
                  <a:prstClr val="white"/>
                </a:solidFill>
              </a:rPr>
              <a:pPr algn="l"/>
              <a:t>18</a:t>
            </a:fld>
            <a:endParaRPr lang="en-GB" dirty="0">
              <a:solidFill>
                <a:prstClr val="white"/>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04664"/>
            <a:ext cx="2520000" cy="2520000"/>
          </a:xfrm>
          <a:prstGeom prst="rect">
            <a:avLst/>
          </a:prstGeom>
        </p:spPr>
      </p:pic>
    </p:spTree>
    <p:extLst>
      <p:ext uri="{BB962C8B-B14F-4D97-AF65-F5344CB8AC3E}">
        <p14:creationId xmlns:p14="http://schemas.microsoft.com/office/powerpoint/2010/main" val="2796198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116632"/>
            <a:ext cx="8424936" cy="1354217"/>
          </a:xfrm>
          <a:prstGeom prst="rect">
            <a:avLst/>
          </a:prstGeom>
          <a:noFill/>
        </p:spPr>
        <p:txBody>
          <a:bodyPr wrap="square">
            <a:spAutoFit/>
          </a:bodyPr>
          <a:lstStyle/>
          <a:p>
            <a:r>
              <a:rPr lang="en-GB" sz="2800" b="1" dirty="0">
                <a:solidFill>
                  <a:srgbClr val="6D6E71"/>
                </a:solidFill>
              </a:rPr>
              <a:t>Key areas of concern</a:t>
            </a:r>
          </a:p>
          <a:p>
            <a:r>
              <a:rPr lang="en-GB" u="sng" dirty="0">
                <a:solidFill>
                  <a:srgbClr val="6D6E71"/>
                </a:solidFill>
              </a:rPr>
              <a:t>Key</a:t>
            </a:r>
            <a:r>
              <a:rPr lang="en-GB" dirty="0">
                <a:solidFill>
                  <a:srgbClr val="6D6E71"/>
                </a:solidFill>
              </a:rPr>
              <a:t> concerns were the same in all areas.  The three most often mentioned areas of concerns were the impact on </a:t>
            </a:r>
            <a:r>
              <a:rPr lang="en-GB" b="1" dirty="0">
                <a:solidFill>
                  <a:srgbClr val="6D6E71"/>
                </a:solidFill>
              </a:rPr>
              <a:t>travel</a:t>
            </a:r>
            <a:r>
              <a:rPr lang="en-GB" dirty="0">
                <a:solidFill>
                  <a:srgbClr val="6D6E71"/>
                </a:solidFill>
              </a:rPr>
              <a:t> and transport, the </a:t>
            </a:r>
            <a:r>
              <a:rPr lang="en-GB" b="1" dirty="0">
                <a:solidFill>
                  <a:srgbClr val="6D6E71"/>
                </a:solidFill>
              </a:rPr>
              <a:t>workforce</a:t>
            </a:r>
            <a:r>
              <a:rPr lang="en-GB" dirty="0">
                <a:solidFill>
                  <a:srgbClr val="6D6E71"/>
                </a:solidFill>
              </a:rPr>
              <a:t> required and how this would be </a:t>
            </a:r>
            <a:r>
              <a:rPr lang="en-GB" b="1" dirty="0">
                <a:solidFill>
                  <a:srgbClr val="6D6E71"/>
                </a:solidFill>
              </a:rPr>
              <a:t>funded</a:t>
            </a:r>
            <a:r>
              <a:rPr lang="en-GB" dirty="0">
                <a:solidFill>
                  <a:srgbClr val="6D6E71"/>
                </a:solidFill>
              </a:rPr>
              <a:t>.</a:t>
            </a:r>
          </a:p>
        </p:txBody>
      </p:sp>
      <p:sp>
        <p:nvSpPr>
          <p:cNvPr id="23" name="Oval 22"/>
          <p:cNvSpPr/>
          <p:nvPr/>
        </p:nvSpPr>
        <p:spPr>
          <a:xfrm>
            <a:off x="1377935" y="1556792"/>
            <a:ext cx="3208479" cy="3096344"/>
          </a:xfrm>
          <a:prstGeom prst="ellipse">
            <a:avLst/>
          </a:prstGeom>
          <a:solidFill>
            <a:srgbClr val="6D6E71"/>
          </a:solidFill>
          <a:ln w="9525" cap="flat" cmpd="sng" algn="ctr">
            <a:noFill/>
            <a:prstDash val="solid"/>
          </a:ln>
          <a:effectLst>
            <a:outerShdw blurRad="50800" dist="38100" dir="2700000" algn="tl" rotWithShape="0">
              <a:srgbClr val="000000">
                <a:alpha val="43000"/>
              </a:srgbClr>
            </a:outerShdw>
          </a:effectLst>
        </p:spPr>
        <p:txBody>
          <a:bodyPr rtlCol="0" anchor="ctr"/>
          <a:lstStyle/>
          <a:p>
            <a:pPr algn="ctr"/>
            <a:r>
              <a:rPr lang="en-GB" sz="2800" b="1" dirty="0">
                <a:solidFill>
                  <a:srgbClr val="FFFFFF"/>
                </a:solidFill>
              </a:rPr>
              <a:t>Transport, travel</a:t>
            </a:r>
            <a:endParaRPr lang="en-GB" sz="1600" b="1" dirty="0">
              <a:solidFill>
                <a:srgbClr val="FFFFFF"/>
              </a:solidFill>
            </a:endParaRPr>
          </a:p>
        </p:txBody>
      </p:sp>
      <p:sp>
        <p:nvSpPr>
          <p:cNvPr id="12" name="Slide Number Placeholder 5"/>
          <p:cNvSpPr>
            <a:spLocks noGrp="1"/>
          </p:cNvSpPr>
          <p:nvPr>
            <p:ph type="sldNum" sz="quarter" idx="4294967295"/>
          </p:nvPr>
        </p:nvSpPr>
        <p:spPr>
          <a:xfrm>
            <a:off x="107504" y="6495147"/>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solidFill>
                  <a:srgbClr val="6D6E71"/>
                </a:solidFill>
              </a:rPr>
              <a:pPr/>
              <a:t>19</a:t>
            </a:fld>
            <a:endParaRPr lang="en-GB" dirty="0">
              <a:solidFill>
                <a:srgbClr val="6D6E71"/>
              </a:solidFill>
            </a:endParaRPr>
          </a:p>
        </p:txBody>
      </p:sp>
      <p:sp>
        <p:nvSpPr>
          <p:cNvPr id="16" name="Oval 15"/>
          <p:cNvSpPr/>
          <p:nvPr/>
        </p:nvSpPr>
        <p:spPr>
          <a:xfrm>
            <a:off x="3822610" y="2704076"/>
            <a:ext cx="3208479" cy="3096344"/>
          </a:xfrm>
          <a:prstGeom prst="ellipse">
            <a:avLst/>
          </a:prstGeom>
          <a:solidFill>
            <a:schemeClr val="bg2"/>
          </a:solidFill>
          <a:ln w="9525" cap="flat" cmpd="sng" algn="ctr">
            <a:noFill/>
            <a:prstDash val="solid"/>
          </a:ln>
          <a:effectLst>
            <a:outerShdw blurRad="50800" dist="38100" dir="2700000" algn="tl" rotWithShape="0">
              <a:srgbClr val="000000">
                <a:alpha val="43000"/>
              </a:srgbClr>
            </a:outerShdw>
          </a:effectLst>
        </p:spPr>
        <p:txBody>
          <a:bodyPr rtlCol="0" anchor="ctr"/>
          <a:lstStyle/>
          <a:p>
            <a:pPr algn="ctr"/>
            <a:r>
              <a:rPr lang="en-GB" sz="2800" b="1" dirty="0">
                <a:solidFill>
                  <a:schemeClr val="bg1"/>
                </a:solidFill>
              </a:rPr>
              <a:t>Workforce</a:t>
            </a:r>
            <a:endParaRPr lang="en-GB" sz="1600" b="1" dirty="0">
              <a:solidFill>
                <a:schemeClr val="bg1"/>
              </a:solidFill>
            </a:endParaRPr>
          </a:p>
        </p:txBody>
      </p:sp>
      <p:sp>
        <p:nvSpPr>
          <p:cNvPr id="17" name="Oval 16"/>
          <p:cNvSpPr/>
          <p:nvPr/>
        </p:nvSpPr>
        <p:spPr>
          <a:xfrm>
            <a:off x="6064104" y="1237498"/>
            <a:ext cx="3208479" cy="3096344"/>
          </a:xfrm>
          <a:prstGeom prst="ellipse">
            <a:avLst/>
          </a:prstGeom>
          <a:solidFill>
            <a:schemeClr val="tx2"/>
          </a:solidFill>
          <a:ln w="9525" cap="flat" cmpd="sng" algn="ctr">
            <a:noFill/>
            <a:prstDash val="solid"/>
          </a:ln>
          <a:effectLst>
            <a:outerShdw blurRad="50800" dist="38100" dir="2700000" algn="tl" rotWithShape="0">
              <a:srgbClr val="000000">
                <a:alpha val="43000"/>
              </a:srgbClr>
            </a:outerShdw>
          </a:effectLst>
        </p:spPr>
        <p:txBody>
          <a:bodyPr rtlCol="0" anchor="ctr"/>
          <a:lstStyle/>
          <a:p>
            <a:pPr algn="ctr"/>
            <a:r>
              <a:rPr lang="en-GB" sz="2800" b="1" dirty="0">
                <a:solidFill>
                  <a:schemeClr val="bg1"/>
                </a:solidFill>
              </a:rPr>
              <a:t>Funding</a:t>
            </a:r>
            <a:endParaRPr lang="en-GB" sz="1600" b="1" dirty="0">
              <a:solidFill>
                <a:schemeClr val="bg1"/>
              </a:solidFill>
            </a:endParaRPr>
          </a:p>
        </p:txBody>
      </p:sp>
      <p:pic>
        <p:nvPicPr>
          <p:cNvPr id="2" name="Picture 1" descr="Man, dont know.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1018" y="4019038"/>
            <a:ext cx="3945518" cy="2884427"/>
          </a:xfrm>
          <a:prstGeom prst="rect">
            <a:avLst/>
          </a:prstGeom>
        </p:spPr>
      </p:pic>
      <p:sp>
        <p:nvSpPr>
          <p:cNvPr id="18" name="Oval 17"/>
          <p:cNvSpPr/>
          <p:nvPr/>
        </p:nvSpPr>
        <p:spPr>
          <a:xfrm>
            <a:off x="111667" y="3645024"/>
            <a:ext cx="2282517" cy="2232248"/>
          </a:xfrm>
          <a:prstGeom prst="ellipse">
            <a:avLst/>
          </a:prstGeom>
          <a:solidFill>
            <a:schemeClr val="bg2"/>
          </a:solidFill>
          <a:ln w="9525" cap="flat" cmpd="sng" algn="ctr">
            <a:noFill/>
            <a:prstDash val="solid"/>
          </a:ln>
          <a:effectLst>
            <a:outerShdw blurRad="50800" dist="38100" dir="2700000" algn="tl" rotWithShape="0">
              <a:srgbClr val="000000">
                <a:alpha val="43000"/>
              </a:srgbClr>
            </a:outerShdw>
          </a:effectLst>
        </p:spPr>
        <p:txBody>
          <a:bodyPr rtlCol="0" anchor="ctr"/>
          <a:lstStyle/>
          <a:p>
            <a:pPr algn="ctr"/>
            <a:r>
              <a:rPr lang="en-GB" sz="1600" b="1" dirty="0">
                <a:solidFill>
                  <a:srgbClr val="FFFFFF"/>
                </a:solidFill>
              </a:rPr>
              <a:t>What about other services/ wider context?</a:t>
            </a:r>
          </a:p>
        </p:txBody>
      </p:sp>
      <p:sp>
        <p:nvSpPr>
          <p:cNvPr id="19" name="Oval 18"/>
          <p:cNvSpPr/>
          <p:nvPr/>
        </p:nvSpPr>
        <p:spPr>
          <a:xfrm>
            <a:off x="2267744" y="3933057"/>
            <a:ext cx="2016224" cy="1944215"/>
          </a:xfrm>
          <a:prstGeom prst="ellipse">
            <a:avLst/>
          </a:prstGeom>
          <a:solidFill>
            <a:schemeClr val="tx2"/>
          </a:solidFill>
          <a:ln w="9525" cap="flat" cmpd="sng" algn="ctr">
            <a:noFill/>
            <a:prstDash val="solid"/>
          </a:ln>
          <a:effectLst>
            <a:outerShdw blurRad="50800" dist="38100" dir="2700000" algn="tl" rotWithShape="0">
              <a:srgbClr val="000000">
                <a:alpha val="43000"/>
              </a:srgbClr>
            </a:outerShdw>
          </a:effectLst>
        </p:spPr>
        <p:txBody>
          <a:bodyPr rtlCol="0" anchor="ctr"/>
          <a:lstStyle/>
          <a:p>
            <a:pPr algn="ctr"/>
            <a:r>
              <a:rPr lang="en-GB" sz="1600" b="1" dirty="0">
                <a:solidFill>
                  <a:srgbClr val="FFFFFF"/>
                </a:solidFill>
              </a:rPr>
              <a:t>Too short-term</a:t>
            </a:r>
          </a:p>
        </p:txBody>
      </p:sp>
      <p:sp>
        <p:nvSpPr>
          <p:cNvPr id="20" name="Oval 19"/>
          <p:cNvSpPr/>
          <p:nvPr/>
        </p:nvSpPr>
        <p:spPr>
          <a:xfrm>
            <a:off x="3542855" y="4815465"/>
            <a:ext cx="2087117" cy="2088000"/>
          </a:xfrm>
          <a:prstGeom prst="ellipse">
            <a:avLst/>
          </a:prstGeom>
          <a:solidFill>
            <a:schemeClr val="tx1"/>
          </a:solidFill>
          <a:ln w="9525" cap="flat" cmpd="sng" algn="ctr">
            <a:noFill/>
            <a:prstDash val="solid"/>
          </a:ln>
          <a:effectLst>
            <a:outerShdw blurRad="50800" dist="38100" dir="2700000" algn="tl" rotWithShape="0">
              <a:srgbClr val="000000">
                <a:alpha val="43000"/>
              </a:srgbClr>
            </a:outerShdw>
          </a:effectLst>
        </p:spPr>
        <p:txBody>
          <a:bodyPr rtlCol="0" anchor="ctr"/>
          <a:lstStyle/>
          <a:p>
            <a:pPr algn="ctr"/>
            <a:r>
              <a:rPr lang="en-GB" sz="1600" b="1" dirty="0">
                <a:solidFill>
                  <a:srgbClr val="FFFFFF"/>
                </a:solidFill>
              </a:rPr>
              <a:t>Is it achievable in reality?</a:t>
            </a:r>
          </a:p>
        </p:txBody>
      </p:sp>
      <p:sp>
        <p:nvSpPr>
          <p:cNvPr id="26" name="Oval 25"/>
          <p:cNvSpPr/>
          <p:nvPr/>
        </p:nvSpPr>
        <p:spPr>
          <a:xfrm>
            <a:off x="1547664" y="5172554"/>
            <a:ext cx="2016224" cy="1944215"/>
          </a:xfrm>
          <a:prstGeom prst="ellipse">
            <a:avLst/>
          </a:prstGeom>
          <a:solidFill>
            <a:schemeClr val="bg2"/>
          </a:solidFill>
          <a:ln w="9525" cap="flat" cmpd="sng" algn="ctr">
            <a:noFill/>
            <a:prstDash val="solid"/>
          </a:ln>
          <a:effectLst>
            <a:outerShdw blurRad="50800" dist="38100" dir="2700000" algn="tl" rotWithShape="0">
              <a:srgbClr val="000000">
                <a:alpha val="43000"/>
              </a:srgbClr>
            </a:outerShdw>
          </a:effectLst>
        </p:spPr>
        <p:txBody>
          <a:bodyPr rtlCol="0" anchor="ctr"/>
          <a:lstStyle/>
          <a:p>
            <a:pPr algn="ctr"/>
            <a:r>
              <a:rPr lang="en-GB" sz="1600" b="1" dirty="0">
                <a:solidFill>
                  <a:srgbClr val="FFFFFF"/>
                </a:solidFill>
              </a:rPr>
              <a:t>Hospital/ service closures</a:t>
            </a:r>
          </a:p>
        </p:txBody>
      </p:sp>
    </p:spTree>
    <p:extLst>
      <p:ext uri="{BB962C8B-B14F-4D97-AF65-F5344CB8AC3E}">
        <p14:creationId xmlns:p14="http://schemas.microsoft.com/office/powerpoint/2010/main" val="3833928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Untitled-42 copy-.png"/>
          <p:cNvPicPr>
            <a:picLocks noChangeAspect="1"/>
          </p:cNvPicPr>
          <p:nvPr/>
        </p:nvPicPr>
        <p:blipFill rotWithShape="1">
          <a:blip r:embed="rId3" cstate="print">
            <a:extLst>
              <a:ext uri="{28A0092B-C50C-407E-A947-70E740481C1C}">
                <a14:useLocalDpi xmlns:a14="http://schemas.microsoft.com/office/drawing/2010/main" val="0"/>
              </a:ext>
            </a:extLst>
          </a:blip>
          <a:srcRect l="689" t="11559" r="174" b="10137"/>
          <a:stretch/>
        </p:blipFill>
        <p:spPr>
          <a:xfrm rot="16200000">
            <a:off x="171905" y="2527886"/>
            <a:ext cx="6856412" cy="1800637"/>
          </a:xfrm>
          <a:prstGeom prst="rect">
            <a:avLst/>
          </a:prstGeom>
        </p:spPr>
      </p:pic>
      <p:sp>
        <p:nvSpPr>
          <p:cNvPr id="6" name="Rectangle 5"/>
          <p:cNvSpPr/>
          <p:nvPr/>
        </p:nvSpPr>
        <p:spPr>
          <a:xfrm>
            <a:off x="0" y="0"/>
            <a:ext cx="3779912" cy="6858000"/>
          </a:xfrm>
          <a:prstGeom prst="rect">
            <a:avLst/>
          </a:prstGeom>
          <a:solidFill>
            <a:schemeClr val="bg1"/>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itle 1"/>
          <p:cNvSpPr txBox="1">
            <a:spLocks/>
          </p:cNvSpPr>
          <p:nvPr/>
        </p:nvSpPr>
        <p:spPr>
          <a:xfrm>
            <a:off x="395536" y="2996953"/>
            <a:ext cx="3456384" cy="21602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b="1" dirty="0">
                <a:solidFill>
                  <a:srgbClr val="6D6E71"/>
                </a:solidFill>
                <a:ea typeface="5yearsoldfont" panose="02000603000000000000" pitchFamily="2" charset="0"/>
                <a:cs typeface="Verdana" panose="020B0604030504040204" pitchFamily="34" charset="0"/>
              </a:rPr>
              <a:t>This document</a:t>
            </a:r>
            <a:br>
              <a:rPr lang="en-GB" sz="1800" b="1" dirty="0">
                <a:solidFill>
                  <a:srgbClr val="6D6E71"/>
                </a:solidFill>
                <a:ea typeface="5yearsoldfont" panose="02000603000000000000" pitchFamily="2" charset="0"/>
                <a:cs typeface="Verdana" panose="020B0604030504040204" pitchFamily="34" charset="0"/>
              </a:rPr>
            </a:br>
            <a:r>
              <a:rPr lang="en-GB" sz="1800" b="1" dirty="0">
                <a:solidFill>
                  <a:srgbClr val="6D6E71"/>
                </a:solidFill>
                <a:ea typeface="5yearsoldfont" panose="02000603000000000000" pitchFamily="2" charset="0"/>
                <a:cs typeface="Verdana" panose="020B0604030504040204" pitchFamily="34" charset="0"/>
              </a:rPr>
              <a:t>provides a thematic summary of findings </a:t>
            </a:r>
            <a:br>
              <a:rPr lang="en-GB" sz="1800" b="1" dirty="0">
                <a:solidFill>
                  <a:srgbClr val="6D6E71"/>
                </a:solidFill>
                <a:ea typeface="5yearsoldfont" panose="02000603000000000000" pitchFamily="2" charset="0"/>
                <a:cs typeface="Verdana" panose="020B0604030504040204" pitchFamily="34" charset="0"/>
              </a:rPr>
            </a:br>
            <a:r>
              <a:rPr lang="en-GB" sz="1800" b="1" dirty="0">
                <a:solidFill>
                  <a:srgbClr val="6D6E71"/>
                </a:solidFill>
                <a:ea typeface="5yearsoldfont" panose="02000603000000000000" pitchFamily="2" charset="0"/>
                <a:cs typeface="Verdana" panose="020B0604030504040204" pitchFamily="34" charset="0"/>
              </a:rPr>
              <a:t>from Listening Events that took place across Kent and Medway from July to October 2017 for the Kent and Medway Sustainability and Transformation Partnership </a:t>
            </a:r>
            <a:r>
              <a:rPr lang="en-GB" sz="1400" b="1" dirty="0">
                <a:solidFill>
                  <a:srgbClr val="357DBB"/>
                </a:solidFill>
                <a:ea typeface="5yearsoldfont" panose="02000603000000000000" pitchFamily="2" charset="0"/>
                <a:cs typeface="Verdana" panose="020B0604030504040204" pitchFamily="34" charset="0"/>
                <a:hlinkClick r:id="rId4"/>
              </a:rPr>
              <a:t>(www.kentandmedway.nhs.uk)</a:t>
            </a:r>
            <a:endParaRPr lang="en-GB" sz="1400" b="1" dirty="0">
              <a:solidFill>
                <a:srgbClr val="357DBB"/>
              </a:solidFill>
              <a:ea typeface="5yearsoldfont" panose="02000603000000000000" pitchFamily="2" charset="0"/>
              <a:cs typeface="Verdana" panose="020B0604030504040204" pitchFamily="34" charset="0"/>
            </a:endParaRPr>
          </a:p>
          <a:p>
            <a:endParaRPr lang="en-GB" sz="1800" b="1" dirty="0">
              <a:solidFill>
                <a:srgbClr val="6D6E71"/>
              </a:solidFill>
              <a:ea typeface="5yearsoldfont" panose="02000603000000000000" pitchFamily="2" charset="0"/>
              <a:cs typeface="Verdana" panose="020B0604030504040204" pitchFamily="34" charset="0"/>
            </a:endParaRPr>
          </a:p>
          <a:p>
            <a:endParaRPr lang="en-GB" sz="1800" b="1" dirty="0">
              <a:solidFill>
                <a:srgbClr val="6D6E71"/>
              </a:solidFill>
              <a:ea typeface="5yearsoldfont" panose="02000603000000000000" pitchFamily="2" charset="0"/>
              <a:cs typeface="Verdana" panose="020B060403050404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61108075"/>
              </p:ext>
            </p:extLst>
          </p:nvPr>
        </p:nvGraphicFramePr>
        <p:xfrm>
          <a:off x="4932040" y="2061888"/>
          <a:ext cx="3672408" cy="4088184"/>
        </p:xfrm>
        <a:graphic>
          <a:graphicData uri="http://schemas.openxmlformats.org/drawingml/2006/table">
            <a:tbl>
              <a:tblPr bandRow="1">
                <a:tableStyleId>{5C22544A-7EE6-4342-B048-85BDC9FD1C3A}</a:tableStyleId>
              </a:tblPr>
              <a:tblGrid>
                <a:gridCol w="2952328">
                  <a:extLst>
                    <a:ext uri="{9D8B030D-6E8A-4147-A177-3AD203B41FA5}">
                      <a16:colId xmlns:a16="http://schemas.microsoft.com/office/drawing/2014/main" xmlns="" val="20002"/>
                    </a:ext>
                  </a:extLst>
                </a:gridCol>
                <a:gridCol w="720080">
                  <a:extLst>
                    <a:ext uri="{9D8B030D-6E8A-4147-A177-3AD203B41FA5}">
                      <a16:colId xmlns:a16="http://schemas.microsoft.com/office/drawing/2014/main" xmlns="" val="2575592869"/>
                    </a:ext>
                  </a:extLst>
                </a:gridCol>
              </a:tblGrid>
              <a:tr h="662266">
                <a:tc>
                  <a:txBody>
                    <a:bodyPr/>
                    <a:lstStyle/>
                    <a:p>
                      <a:r>
                        <a:rPr lang="en-GB" sz="1800" b="0" dirty="0">
                          <a:solidFill>
                            <a:schemeClr val="bg1"/>
                          </a:solidFill>
                          <a:latin typeface="+mj-lt"/>
                          <a:ea typeface="5yearsoldfont" panose="02000603000000000000" pitchFamily="2" charset="0"/>
                        </a:rPr>
                        <a:t>Key similarities across</a:t>
                      </a:r>
                      <a:r>
                        <a:rPr lang="en-GB" sz="1800" b="0" baseline="0" dirty="0">
                          <a:solidFill>
                            <a:schemeClr val="bg1"/>
                          </a:solidFill>
                          <a:latin typeface="+mj-lt"/>
                          <a:ea typeface="5yearsoldfont" panose="02000603000000000000" pitchFamily="2" charset="0"/>
                        </a:rPr>
                        <a:t> areas</a:t>
                      </a:r>
                      <a:endParaRPr lang="en-GB" sz="1800" b="0" dirty="0">
                        <a:solidFill>
                          <a:schemeClr val="bg1"/>
                        </a:solidFill>
                        <a:latin typeface="+mj-lt"/>
                        <a:ea typeface="5yearsoldfont" panose="02000603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800" b="0" dirty="0">
                          <a:solidFill>
                            <a:schemeClr val="bg1"/>
                          </a:solidFill>
                          <a:latin typeface="+mj-lt"/>
                          <a:ea typeface="5yearsoldfont" panose="02000603000000000000" pitchFamily="2" charset="0"/>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7768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bg1"/>
                          </a:solidFill>
                          <a:latin typeface="+mj-lt"/>
                          <a:ea typeface="5yearsoldfont" panose="02000603000000000000" pitchFamily="2" charset="0"/>
                        </a:rPr>
                        <a:t>Key differences by</a:t>
                      </a:r>
                      <a:r>
                        <a:rPr lang="en-GB" sz="1800" b="0" baseline="0" dirty="0">
                          <a:solidFill>
                            <a:schemeClr val="bg1"/>
                          </a:solidFill>
                          <a:latin typeface="+mj-lt"/>
                          <a:ea typeface="5yearsoldfont" panose="02000603000000000000" pitchFamily="2" charset="0"/>
                        </a:rPr>
                        <a:t> area</a:t>
                      </a:r>
                      <a:endParaRPr lang="en-GB" sz="1800" b="0" dirty="0">
                        <a:solidFill>
                          <a:schemeClr val="bg1"/>
                        </a:solidFill>
                        <a:latin typeface="+mj-lt"/>
                        <a:ea typeface="5yearsoldfont" panose="02000603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bg1"/>
                          </a:solidFill>
                          <a:latin typeface="+mj-lt"/>
                          <a:ea typeface="5yearsoldfont" panose="02000603000000000000" pitchFamily="2" charset="0"/>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6622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bg1"/>
                          </a:solidFill>
                          <a:latin typeface="+mj-lt"/>
                          <a:ea typeface="5yearsoldfont" panose="02000603000000000000" pitchFamily="2" charset="0"/>
                        </a:rPr>
                        <a:t>Introduction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bg1"/>
                          </a:solidFill>
                          <a:latin typeface="+mj-lt"/>
                          <a:ea typeface="5yearsoldfont" panose="02000603000000000000" pitchFamily="2" charset="0"/>
                        </a:rPr>
                        <a:t>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6622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kern="1200" dirty="0">
                          <a:solidFill>
                            <a:schemeClr val="bg1"/>
                          </a:solidFill>
                          <a:latin typeface="+mn-lt"/>
                          <a:ea typeface="5yearsoldfont" panose="02000603000000000000" pitchFamily="2" charset="0"/>
                          <a:cs typeface="+mn-cs"/>
                        </a:rPr>
                        <a:t>East Kent feedback</a:t>
                      </a:r>
                      <a:endParaRPr lang="en-GB" sz="1800" b="0" dirty="0">
                        <a:solidFill>
                          <a:schemeClr val="bg1"/>
                        </a:solidFill>
                        <a:latin typeface="+mj-lt"/>
                        <a:ea typeface="5yearsoldfont" panose="02000603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bg1"/>
                          </a:solidFill>
                          <a:latin typeface="+mj-lt"/>
                          <a:ea typeface="5yearsoldfont" panose="02000603000000000000" pitchFamily="2" charset="0"/>
                        </a:rPr>
                        <a:t>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662266">
                <a:tc>
                  <a:txBody>
                    <a:bodyPr/>
                    <a:lstStyle/>
                    <a:p>
                      <a:r>
                        <a:rPr lang="en-GB" sz="1800" b="0" kern="1200" dirty="0">
                          <a:solidFill>
                            <a:schemeClr val="bg1"/>
                          </a:solidFill>
                          <a:latin typeface="+mn-lt"/>
                          <a:ea typeface="5yearsoldfont" panose="02000603000000000000" pitchFamily="2" charset="0"/>
                          <a:cs typeface="+mn-cs"/>
                        </a:rPr>
                        <a:t>West Kent</a:t>
                      </a:r>
                      <a:r>
                        <a:rPr lang="en-GB" sz="1800" b="0" kern="1200" baseline="0" dirty="0">
                          <a:solidFill>
                            <a:schemeClr val="bg1"/>
                          </a:solidFill>
                          <a:latin typeface="+mn-lt"/>
                          <a:ea typeface="5yearsoldfont" panose="02000603000000000000" pitchFamily="2" charset="0"/>
                          <a:cs typeface="+mn-cs"/>
                        </a:rPr>
                        <a:t> feedback</a:t>
                      </a:r>
                      <a:endParaRPr lang="en-GB" sz="1800" b="0" kern="1200" dirty="0">
                        <a:solidFill>
                          <a:schemeClr val="bg1"/>
                        </a:solidFill>
                        <a:latin typeface="+mn-lt"/>
                        <a:ea typeface="5yearsoldfont" panose="02000603000000000000" pitchFamily="2" charset="0"/>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800" b="0" kern="1200" dirty="0">
                          <a:solidFill>
                            <a:schemeClr val="bg1"/>
                          </a:solidFill>
                          <a:latin typeface="+mn-lt"/>
                          <a:ea typeface="5yearsoldfont" panose="02000603000000000000" pitchFamily="2" charset="0"/>
                          <a:cs typeface="+mn-cs"/>
                        </a:rPr>
                        <a:t>43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662266">
                <a:tc>
                  <a:txBody>
                    <a:bodyPr/>
                    <a:lstStyle/>
                    <a:p>
                      <a:r>
                        <a:rPr lang="en-GB" sz="1800" b="0" kern="1200" dirty="0">
                          <a:solidFill>
                            <a:schemeClr val="bg1"/>
                          </a:solidFill>
                          <a:latin typeface="+mn-lt"/>
                          <a:ea typeface="5yearsoldfont" panose="02000603000000000000" pitchFamily="2" charset="0"/>
                          <a:cs typeface="+mn-cs"/>
                        </a:rPr>
                        <a:t>Medway feedback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800" b="0" kern="1200" dirty="0">
                          <a:solidFill>
                            <a:schemeClr val="bg1"/>
                          </a:solidFill>
                          <a:latin typeface="+mn-lt"/>
                          <a:ea typeface="5yearsoldfont" panose="02000603000000000000" pitchFamily="2" charset="0"/>
                          <a:cs typeface="+mn-cs"/>
                        </a:rPr>
                        <a:t>56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4" name="Title 1"/>
          <p:cNvSpPr txBox="1">
            <a:spLocks/>
          </p:cNvSpPr>
          <p:nvPr/>
        </p:nvSpPr>
        <p:spPr>
          <a:xfrm>
            <a:off x="4932040" y="1268760"/>
            <a:ext cx="3363686"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prstClr val="white"/>
                </a:solidFill>
                <a:ea typeface="5yearsoldfont" panose="02000603000000000000" pitchFamily="2" charset="0"/>
                <a:cs typeface="Verdana" panose="020B0604030504040204" pitchFamily="34" charset="0"/>
              </a:rPr>
              <a:t>Contents</a:t>
            </a:r>
          </a:p>
        </p:txBody>
      </p:sp>
      <p:pic>
        <p:nvPicPr>
          <p:cNvPr id="8" name="Picture 7" descr="Focus-group_GREY - Copy.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1640" y="116632"/>
            <a:ext cx="1440160" cy="1440160"/>
          </a:xfrm>
          <a:prstGeom prst="rect">
            <a:avLst/>
          </a:prstGeom>
        </p:spPr>
      </p:pic>
    </p:spTree>
    <p:extLst>
      <p:ext uri="{BB962C8B-B14F-4D97-AF65-F5344CB8AC3E}">
        <p14:creationId xmlns:p14="http://schemas.microsoft.com/office/powerpoint/2010/main" val="567168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584" y="620688"/>
            <a:ext cx="9166861" cy="6552728"/>
          </a:xfrm>
          <a:prstGeom prst="rect">
            <a:avLst/>
          </a:prstGeom>
        </p:spPr>
      </p:pic>
      <p:sp>
        <p:nvSpPr>
          <p:cNvPr id="4" name="Rectangle 3"/>
          <p:cNvSpPr/>
          <p:nvPr/>
        </p:nvSpPr>
        <p:spPr>
          <a:xfrm>
            <a:off x="8172400" y="0"/>
            <a:ext cx="971600" cy="6858000"/>
          </a:xfrm>
          <a:prstGeom prst="rect">
            <a:avLst/>
          </a:prstGeom>
          <a:solidFill>
            <a:schemeClr val="tx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rot="5400000">
            <a:off x="5688124" y="2816932"/>
            <a:ext cx="6048672" cy="792088"/>
          </a:xfrm>
          <a:prstGeom prst="rect">
            <a:avLst/>
          </a:prstGeom>
        </p:spPr>
        <p:txBody>
          <a:bodyPr vert="horz" wrap="square" lIns="91440" tIns="45720" rIns="91440" bIns="45720" rtlCol="0" anchor="ctr">
            <a:normAutofit fontScale="92500"/>
          </a:bodyPr>
          <a:lstStyle/>
          <a:p>
            <a:pPr>
              <a:lnSpc>
                <a:spcPct val="120000"/>
              </a:lnSpc>
              <a:spcBef>
                <a:spcPts val="600"/>
              </a:spcBef>
              <a:spcAft>
                <a:spcPts val="600"/>
              </a:spcAft>
            </a:pPr>
            <a:r>
              <a:rPr lang="en-GB" sz="3000" b="1" dirty="0">
                <a:solidFill>
                  <a:prstClr val="white"/>
                </a:solidFill>
              </a:rPr>
              <a:t>Concerns: Transport &amp; Travel</a:t>
            </a:r>
            <a:endParaRPr lang="en-US" sz="1400" dirty="0">
              <a:solidFill>
                <a:srgbClr val="6D6E71"/>
              </a:solidFill>
            </a:endParaRPr>
          </a:p>
        </p:txBody>
      </p:sp>
      <p:sp>
        <p:nvSpPr>
          <p:cNvPr id="12" name="Slide Number Placeholder 2"/>
          <p:cNvSpPr txBox="1">
            <a:spLocks/>
          </p:cNvSpPr>
          <p:nvPr/>
        </p:nvSpPr>
        <p:spPr>
          <a:xfrm>
            <a:off x="144016" y="6453336"/>
            <a:ext cx="683568" cy="2880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z="1200" smtClean="0">
                <a:solidFill>
                  <a:srgbClr val="6D6E71"/>
                </a:solidFill>
              </a:rPr>
              <a:pPr/>
              <a:t>20</a:t>
            </a:fld>
            <a:endParaRPr lang="en-GB" sz="1200" dirty="0">
              <a:solidFill>
                <a:srgbClr val="6D6E71"/>
              </a:solidFill>
            </a:endParaRPr>
          </a:p>
        </p:txBody>
      </p:sp>
      <p:sp>
        <p:nvSpPr>
          <p:cNvPr id="11" name="Rectangle 10"/>
          <p:cNvSpPr/>
          <p:nvPr/>
        </p:nvSpPr>
        <p:spPr>
          <a:xfrm>
            <a:off x="35496" y="170637"/>
            <a:ext cx="8332132" cy="954107"/>
          </a:xfrm>
          <a:prstGeom prst="rect">
            <a:avLst/>
          </a:prstGeom>
          <a:noFill/>
        </p:spPr>
        <p:txBody>
          <a:bodyPr wrap="square">
            <a:spAutoFit/>
          </a:bodyPr>
          <a:lstStyle/>
          <a:p>
            <a:r>
              <a:rPr lang="en-GB" sz="2800" b="1" dirty="0">
                <a:solidFill>
                  <a:srgbClr val="6D6E71"/>
                </a:solidFill>
              </a:rPr>
              <a:t>Concern over lack of transport solutions and impact of increased travel</a:t>
            </a:r>
            <a:endParaRPr lang="en-GB" sz="2000" dirty="0">
              <a:solidFill>
                <a:srgbClr val="6D6E71"/>
              </a:solidFill>
            </a:endParaRPr>
          </a:p>
        </p:txBody>
      </p:sp>
      <p:sp>
        <p:nvSpPr>
          <p:cNvPr id="32" name="Rectangle 31"/>
          <p:cNvSpPr/>
          <p:nvPr/>
        </p:nvSpPr>
        <p:spPr>
          <a:xfrm>
            <a:off x="1429479" y="1214704"/>
            <a:ext cx="1440000" cy="900000"/>
          </a:xfrm>
          <a:prstGeom prst="rect">
            <a:avLst/>
          </a:prstGeom>
          <a:solidFill>
            <a:schemeClr val="tx2"/>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Transport solutions absent from STP</a:t>
            </a:r>
          </a:p>
        </p:txBody>
      </p:sp>
      <p:sp>
        <p:nvSpPr>
          <p:cNvPr id="33" name="Rectangle 32"/>
          <p:cNvSpPr/>
          <p:nvPr/>
        </p:nvSpPr>
        <p:spPr>
          <a:xfrm>
            <a:off x="3178846" y="1413313"/>
            <a:ext cx="1440000" cy="900000"/>
          </a:xfrm>
          <a:prstGeom prst="rect">
            <a:avLst/>
          </a:prstGeom>
          <a:solidFill>
            <a:schemeClr val="tx2"/>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No reference to funding  for improved transport units</a:t>
            </a:r>
          </a:p>
        </p:txBody>
      </p:sp>
      <p:sp>
        <p:nvSpPr>
          <p:cNvPr id="35" name="Rectangle 34"/>
          <p:cNvSpPr/>
          <p:nvPr/>
        </p:nvSpPr>
        <p:spPr>
          <a:xfrm>
            <a:off x="2206205" y="2972041"/>
            <a:ext cx="1440000" cy="900000"/>
          </a:xfrm>
          <a:prstGeom prst="rect">
            <a:avLst/>
          </a:prstGeom>
          <a:solidFill>
            <a:schemeClr val="tx2"/>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Issues with local </a:t>
            </a:r>
            <a:r>
              <a:rPr lang="en-GB" sz="1200"/>
              <a:t>roads – </a:t>
            </a:r>
            <a:r>
              <a:rPr lang="en-GB" sz="1200" dirty="0"/>
              <a:t>lorries in Dover etc..</a:t>
            </a:r>
          </a:p>
        </p:txBody>
      </p:sp>
      <p:sp>
        <p:nvSpPr>
          <p:cNvPr id="36" name="Rectangle 35"/>
          <p:cNvSpPr/>
          <p:nvPr/>
        </p:nvSpPr>
        <p:spPr>
          <a:xfrm>
            <a:off x="3779912" y="3645024"/>
            <a:ext cx="1440000" cy="900000"/>
          </a:xfrm>
          <a:prstGeom prst="rect">
            <a:avLst/>
          </a:prstGeom>
          <a:solidFill>
            <a:schemeClr val="tx2"/>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Public transport inadequate</a:t>
            </a:r>
          </a:p>
        </p:txBody>
      </p:sp>
      <p:pic>
        <p:nvPicPr>
          <p:cNvPr id="40" name="Picture 3" descr="P:\RESEARCH\RESOURCES\Imagebank\Illustrations\blue-car-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25" y="1934784"/>
            <a:ext cx="1883411" cy="86409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8975" y="4299231"/>
            <a:ext cx="1222669" cy="2298122"/>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7664" y="2817640"/>
            <a:ext cx="601815" cy="694578"/>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028389" y="1284469"/>
            <a:ext cx="568008" cy="1556792"/>
          </a:xfrm>
          <a:prstGeom prst="rect">
            <a:avLst/>
          </a:prstGeom>
        </p:spPr>
      </p:pic>
      <p:sp>
        <p:nvSpPr>
          <p:cNvPr id="42" name="Rectangle 41"/>
          <p:cNvSpPr/>
          <p:nvPr/>
        </p:nvSpPr>
        <p:spPr>
          <a:xfrm>
            <a:off x="5921676" y="4545024"/>
            <a:ext cx="1440000" cy="900000"/>
          </a:xfrm>
          <a:prstGeom prst="rect">
            <a:avLst/>
          </a:prstGeom>
          <a:solidFill>
            <a:schemeClr val="tx2">
              <a:lumMod val="40000"/>
              <a:lumOff val="60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Less positive outcomes in emergencies</a:t>
            </a:r>
          </a:p>
        </p:txBody>
      </p:sp>
      <p:sp>
        <p:nvSpPr>
          <p:cNvPr id="43" name="Rectangle 42"/>
          <p:cNvSpPr/>
          <p:nvPr/>
        </p:nvSpPr>
        <p:spPr>
          <a:xfrm>
            <a:off x="2149479" y="5328821"/>
            <a:ext cx="1440000" cy="900000"/>
          </a:xfrm>
          <a:prstGeom prst="rect">
            <a:avLst/>
          </a:prstGeom>
          <a:solidFill>
            <a:schemeClr val="tx2">
              <a:lumMod val="40000"/>
              <a:lumOff val="60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Family/carer less able to visit</a:t>
            </a:r>
          </a:p>
        </p:txBody>
      </p:sp>
      <p:sp>
        <p:nvSpPr>
          <p:cNvPr id="44" name="Rectangle 43"/>
          <p:cNvSpPr/>
          <p:nvPr/>
        </p:nvSpPr>
        <p:spPr>
          <a:xfrm>
            <a:off x="408571" y="4797352"/>
            <a:ext cx="1440000" cy="900000"/>
          </a:xfrm>
          <a:prstGeom prst="rect">
            <a:avLst/>
          </a:prstGeom>
          <a:solidFill>
            <a:schemeClr val="tx2">
              <a:lumMod val="40000"/>
              <a:lumOff val="60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Increased cost to public</a:t>
            </a:r>
          </a:p>
        </p:txBody>
      </p:sp>
      <p:sp>
        <p:nvSpPr>
          <p:cNvPr id="45" name="Rectangle 44"/>
          <p:cNvSpPr/>
          <p:nvPr/>
        </p:nvSpPr>
        <p:spPr>
          <a:xfrm>
            <a:off x="4103948" y="4789188"/>
            <a:ext cx="1440000" cy="900000"/>
          </a:xfrm>
          <a:prstGeom prst="rect">
            <a:avLst/>
          </a:prstGeom>
          <a:solidFill>
            <a:schemeClr val="tx2">
              <a:lumMod val="40000"/>
              <a:lumOff val="60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More difficult for immobile patients</a:t>
            </a:r>
          </a:p>
        </p:txBody>
      </p:sp>
      <p:sp>
        <p:nvSpPr>
          <p:cNvPr id="38" name="Rectangle 37"/>
          <p:cNvSpPr/>
          <p:nvPr/>
        </p:nvSpPr>
        <p:spPr>
          <a:xfrm>
            <a:off x="703442" y="3736635"/>
            <a:ext cx="1440000" cy="900000"/>
          </a:xfrm>
          <a:prstGeom prst="rect">
            <a:avLst/>
          </a:prstGeom>
          <a:solidFill>
            <a:schemeClr val="tx2">
              <a:lumMod val="40000"/>
              <a:lumOff val="60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Inequality in transport access</a:t>
            </a:r>
          </a:p>
        </p:txBody>
      </p:sp>
      <p:sp>
        <p:nvSpPr>
          <p:cNvPr id="37" name="Rectangle 36"/>
          <p:cNvSpPr/>
          <p:nvPr/>
        </p:nvSpPr>
        <p:spPr>
          <a:xfrm>
            <a:off x="4153664" y="2522041"/>
            <a:ext cx="1440000" cy="900000"/>
          </a:xfrm>
          <a:prstGeom prst="rect">
            <a:avLst/>
          </a:prstGeom>
          <a:solidFill>
            <a:schemeClr val="tx2"/>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Assumption that all have access to a car</a:t>
            </a:r>
          </a:p>
        </p:txBody>
      </p:sp>
      <p:pic>
        <p:nvPicPr>
          <p:cNvPr id="39" name="Picture 2" descr="P:\RESEARCH\RESOURCES\Imagebank\Illustrations\bus_0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12393" y="5827322"/>
            <a:ext cx="2473434" cy="819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775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8172400" y="0"/>
            <a:ext cx="971600" cy="6858000"/>
          </a:xfrm>
          <a:prstGeom prst="rect">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p:nvSpPr>
        <p:spPr>
          <a:xfrm rot="5400000">
            <a:off x="5616116" y="2744924"/>
            <a:ext cx="6048672" cy="792088"/>
          </a:xfrm>
          <a:prstGeom prst="rect">
            <a:avLst/>
          </a:prstGeom>
        </p:spPr>
        <p:txBody>
          <a:bodyPr vert="horz" wrap="square" lIns="91440" tIns="45720" rIns="91440" bIns="45720" rtlCol="0" anchor="ctr">
            <a:normAutofit fontScale="92500"/>
          </a:bodyPr>
          <a:lstStyle/>
          <a:p>
            <a:pPr>
              <a:lnSpc>
                <a:spcPct val="120000"/>
              </a:lnSpc>
              <a:spcBef>
                <a:spcPts val="600"/>
              </a:spcBef>
              <a:spcAft>
                <a:spcPts val="600"/>
              </a:spcAft>
            </a:pPr>
            <a:r>
              <a:rPr lang="en-GB" sz="3000" b="1" dirty="0">
                <a:solidFill>
                  <a:srgbClr val="FF0090"/>
                </a:solidFill>
              </a:rPr>
              <a:t>Concerns: Transport &amp; Travel</a:t>
            </a:r>
            <a:endParaRPr lang="en-US" sz="1400" dirty="0">
              <a:solidFill>
                <a:srgbClr val="6D6E71"/>
              </a:solidFill>
            </a:endParaRPr>
          </a:p>
        </p:txBody>
      </p:sp>
      <p:sp>
        <p:nvSpPr>
          <p:cNvPr id="15" name="Oval 14"/>
          <p:cNvSpPr>
            <a:spLocks/>
          </p:cNvSpPr>
          <p:nvPr/>
        </p:nvSpPr>
        <p:spPr>
          <a:xfrm>
            <a:off x="323528" y="260648"/>
            <a:ext cx="2880000" cy="2880320"/>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327048" y="458255"/>
            <a:ext cx="682491" cy="565727"/>
          </a:xfrm>
          <a:prstGeom prst="rect">
            <a:avLst/>
          </a:prstGeom>
        </p:spPr>
      </p:pic>
      <p:sp>
        <p:nvSpPr>
          <p:cNvPr id="20" name="Rectangle 19"/>
          <p:cNvSpPr/>
          <p:nvPr/>
        </p:nvSpPr>
        <p:spPr>
          <a:xfrm>
            <a:off x="140369" y="5611073"/>
            <a:ext cx="2592288" cy="954107"/>
          </a:xfrm>
          <a:prstGeom prst="rect">
            <a:avLst/>
          </a:prstGeom>
        </p:spPr>
        <p:txBody>
          <a:bodyPr wrap="square">
            <a:spAutoFit/>
          </a:bodyPr>
          <a:lstStyle/>
          <a:p>
            <a:r>
              <a:rPr lang="en-GB" sz="2800" b="1" dirty="0">
                <a:solidFill>
                  <a:prstClr val="white"/>
                </a:solidFill>
              </a:rPr>
              <a:t>Attendee comments</a:t>
            </a:r>
            <a:endParaRPr lang="en-GB" sz="2800" dirty="0">
              <a:solidFill>
                <a:prstClr val="white"/>
              </a:solidFill>
            </a:endParaRPr>
          </a:p>
        </p:txBody>
      </p:sp>
      <p:sp>
        <p:nvSpPr>
          <p:cNvPr id="21" name="Slide Number Placeholder 2"/>
          <p:cNvSpPr txBox="1">
            <a:spLocks/>
          </p:cNvSpPr>
          <p:nvPr/>
        </p:nvSpPr>
        <p:spPr>
          <a:xfrm>
            <a:off x="144016" y="6453336"/>
            <a:ext cx="683568" cy="2880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z="1200" smtClean="0">
                <a:solidFill>
                  <a:srgbClr val="FFFFFF"/>
                </a:solidFill>
              </a:rPr>
              <a:pPr/>
              <a:t>21</a:t>
            </a:fld>
            <a:endParaRPr lang="en-GB" sz="1200" dirty="0">
              <a:solidFill>
                <a:srgbClr val="FFFFFF"/>
              </a:solidFill>
            </a:endParaRPr>
          </a:p>
        </p:txBody>
      </p:sp>
      <p:sp>
        <p:nvSpPr>
          <p:cNvPr id="14" name="TextBox 13"/>
          <p:cNvSpPr txBox="1"/>
          <p:nvPr/>
        </p:nvSpPr>
        <p:spPr>
          <a:xfrm>
            <a:off x="539552" y="764704"/>
            <a:ext cx="2520280" cy="1600438"/>
          </a:xfrm>
          <a:prstGeom prst="rect">
            <a:avLst/>
          </a:prstGeom>
          <a:noFill/>
        </p:spPr>
        <p:txBody>
          <a:bodyPr wrap="square" rtlCol="0">
            <a:spAutoFit/>
          </a:bodyPr>
          <a:lstStyle/>
          <a:p>
            <a:pPr algn="ctr"/>
            <a:endParaRPr lang="en-GB" sz="1400" b="1" dirty="0">
              <a:solidFill>
                <a:srgbClr val="6D6E71"/>
              </a:solidFill>
            </a:endParaRPr>
          </a:p>
          <a:p>
            <a:pPr algn="ctr"/>
            <a:r>
              <a:rPr lang="en-GB" sz="1400" b="1" dirty="0">
                <a:solidFill>
                  <a:srgbClr val="6D6E71"/>
                </a:solidFill>
              </a:rPr>
              <a:t> It might be clinically appropriate but if family can’t visit easily, people’s well being will be affected. </a:t>
            </a:r>
          </a:p>
          <a:p>
            <a:pPr algn="ctr"/>
            <a:r>
              <a:rPr lang="en-GB" sz="1400" dirty="0">
                <a:solidFill>
                  <a:srgbClr val="6D6E71"/>
                </a:solidFill>
              </a:rPr>
              <a:t>Ashford</a:t>
            </a:r>
          </a:p>
        </p:txBody>
      </p:sp>
      <p:pic>
        <p:nvPicPr>
          <p:cNvPr id="30" name="Picture 29"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3061" y="2364562"/>
            <a:ext cx="682491" cy="565727"/>
          </a:xfrm>
          <a:prstGeom prst="rect">
            <a:avLst/>
          </a:prstGeom>
        </p:spPr>
      </p:pic>
      <p:sp>
        <p:nvSpPr>
          <p:cNvPr id="24" name="Oval 23"/>
          <p:cNvSpPr>
            <a:spLocks/>
          </p:cNvSpPr>
          <p:nvPr/>
        </p:nvSpPr>
        <p:spPr>
          <a:xfrm>
            <a:off x="2534072" y="3429000"/>
            <a:ext cx="2880000" cy="2880320"/>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26" name="Picture 25"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551870" y="3894056"/>
            <a:ext cx="682491" cy="565727"/>
          </a:xfrm>
          <a:prstGeom prst="rect">
            <a:avLst/>
          </a:prstGeom>
        </p:spPr>
      </p:pic>
      <p:sp>
        <p:nvSpPr>
          <p:cNvPr id="31" name="TextBox 30"/>
          <p:cNvSpPr txBox="1"/>
          <p:nvPr/>
        </p:nvSpPr>
        <p:spPr>
          <a:xfrm>
            <a:off x="2690307" y="4068941"/>
            <a:ext cx="2520280" cy="1600438"/>
          </a:xfrm>
          <a:prstGeom prst="rect">
            <a:avLst/>
          </a:prstGeom>
          <a:noFill/>
        </p:spPr>
        <p:txBody>
          <a:bodyPr wrap="square" rtlCol="0">
            <a:spAutoFit/>
          </a:bodyPr>
          <a:lstStyle/>
          <a:p>
            <a:pPr algn="ctr"/>
            <a:endParaRPr lang="en-GB" sz="1400" b="1" dirty="0">
              <a:solidFill>
                <a:srgbClr val="6D6E71"/>
              </a:solidFill>
            </a:endParaRPr>
          </a:p>
          <a:p>
            <a:pPr algn="ctr"/>
            <a:r>
              <a:rPr lang="en-GB" sz="1400" b="1" dirty="0">
                <a:solidFill>
                  <a:srgbClr val="6D6E71"/>
                </a:solidFill>
              </a:rPr>
              <a:t>Patients might not survive the journey if it is going to take 45 minutes to get to hospital.</a:t>
            </a:r>
          </a:p>
          <a:p>
            <a:pPr algn="ctr"/>
            <a:r>
              <a:rPr lang="en-GB" sz="1400" dirty="0">
                <a:solidFill>
                  <a:srgbClr val="6D6E71"/>
                </a:solidFill>
              </a:rPr>
              <a:t>Thanet</a:t>
            </a:r>
          </a:p>
        </p:txBody>
      </p:sp>
      <p:pic>
        <p:nvPicPr>
          <p:cNvPr id="32" name="Picture 31"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3605" y="5532914"/>
            <a:ext cx="682491" cy="565727"/>
          </a:xfrm>
          <a:prstGeom prst="rect">
            <a:avLst/>
          </a:prstGeom>
        </p:spPr>
      </p:pic>
      <p:sp>
        <p:nvSpPr>
          <p:cNvPr id="33" name="Oval 32"/>
          <p:cNvSpPr>
            <a:spLocks/>
          </p:cNvSpPr>
          <p:nvPr/>
        </p:nvSpPr>
        <p:spPr>
          <a:xfrm>
            <a:off x="5076915" y="260648"/>
            <a:ext cx="2880000" cy="2880320"/>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4" name="Picture 33"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5080435" y="458255"/>
            <a:ext cx="682491" cy="565727"/>
          </a:xfrm>
          <a:prstGeom prst="rect">
            <a:avLst/>
          </a:prstGeom>
        </p:spPr>
      </p:pic>
      <p:sp>
        <p:nvSpPr>
          <p:cNvPr id="35" name="TextBox 34"/>
          <p:cNvSpPr txBox="1"/>
          <p:nvPr/>
        </p:nvSpPr>
        <p:spPr>
          <a:xfrm>
            <a:off x="5261917" y="795499"/>
            <a:ext cx="2520280" cy="1815882"/>
          </a:xfrm>
          <a:prstGeom prst="rect">
            <a:avLst/>
          </a:prstGeom>
          <a:noFill/>
        </p:spPr>
        <p:txBody>
          <a:bodyPr wrap="square" rtlCol="0">
            <a:spAutoFit/>
          </a:bodyPr>
          <a:lstStyle/>
          <a:p>
            <a:pPr algn="ctr"/>
            <a:endParaRPr lang="en-GB" sz="1400" b="1" dirty="0">
              <a:solidFill>
                <a:srgbClr val="6D6E71"/>
              </a:solidFill>
            </a:endParaRPr>
          </a:p>
          <a:p>
            <a:pPr algn="ctr"/>
            <a:r>
              <a:rPr lang="en-GB" sz="1400" b="1" dirty="0">
                <a:solidFill>
                  <a:srgbClr val="6D6E71"/>
                </a:solidFill>
              </a:rPr>
              <a:t> Medically, I can see where it is coming from but what about immobile patients who are less able to access centres?</a:t>
            </a:r>
          </a:p>
          <a:p>
            <a:pPr algn="ctr"/>
            <a:r>
              <a:rPr lang="en-GB" sz="1400" dirty="0">
                <a:solidFill>
                  <a:srgbClr val="6D6E71"/>
                </a:solidFill>
              </a:rPr>
              <a:t>Deal</a:t>
            </a:r>
          </a:p>
        </p:txBody>
      </p:sp>
      <p:pic>
        <p:nvPicPr>
          <p:cNvPr id="37" name="Picture 36"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6448" y="2364562"/>
            <a:ext cx="682491" cy="565727"/>
          </a:xfrm>
          <a:prstGeom prst="rect">
            <a:avLst/>
          </a:prstGeom>
        </p:spPr>
      </p:pic>
      <p:sp>
        <p:nvSpPr>
          <p:cNvPr id="38" name="Oval 37"/>
          <p:cNvSpPr>
            <a:spLocks/>
          </p:cNvSpPr>
          <p:nvPr/>
        </p:nvSpPr>
        <p:spPr>
          <a:xfrm>
            <a:off x="5580352" y="3194559"/>
            <a:ext cx="2160000" cy="2160000"/>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9" name="Picture 38"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5494464" y="3199727"/>
            <a:ext cx="682491" cy="565727"/>
          </a:xfrm>
          <a:prstGeom prst="rect">
            <a:avLst/>
          </a:prstGeom>
        </p:spPr>
      </p:pic>
      <p:sp>
        <p:nvSpPr>
          <p:cNvPr id="40" name="TextBox 39"/>
          <p:cNvSpPr txBox="1"/>
          <p:nvPr/>
        </p:nvSpPr>
        <p:spPr>
          <a:xfrm>
            <a:off x="5652120" y="3482591"/>
            <a:ext cx="2015984" cy="1600438"/>
          </a:xfrm>
          <a:prstGeom prst="rect">
            <a:avLst/>
          </a:prstGeom>
          <a:noFill/>
        </p:spPr>
        <p:txBody>
          <a:bodyPr wrap="square" rtlCol="0">
            <a:spAutoFit/>
          </a:bodyPr>
          <a:lstStyle/>
          <a:p>
            <a:pPr algn="ctr"/>
            <a:endParaRPr lang="en-GB" sz="1400" b="1" dirty="0">
              <a:solidFill>
                <a:srgbClr val="6D6E71"/>
              </a:solidFill>
            </a:endParaRPr>
          </a:p>
          <a:p>
            <a:pPr algn="ctr"/>
            <a:r>
              <a:rPr lang="en-GB" sz="1400" b="1" dirty="0">
                <a:solidFill>
                  <a:srgbClr val="6D6E71"/>
                </a:solidFill>
              </a:rPr>
              <a:t> Patient transport in the Marsh area is not brilliant and would need to be improved. </a:t>
            </a:r>
          </a:p>
          <a:p>
            <a:pPr algn="ctr"/>
            <a:r>
              <a:rPr lang="en-GB" sz="1400" dirty="0">
                <a:solidFill>
                  <a:srgbClr val="6D6E71"/>
                </a:solidFill>
              </a:rPr>
              <a:t>New Romney</a:t>
            </a:r>
          </a:p>
        </p:txBody>
      </p:sp>
      <p:pic>
        <p:nvPicPr>
          <p:cNvPr id="41" name="Picture 40"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6391" y="4704821"/>
            <a:ext cx="682491" cy="565727"/>
          </a:xfrm>
          <a:prstGeom prst="rect">
            <a:avLst/>
          </a:prstGeom>
        </p:spPr>
      </p:pic>
      <p:sp>
        <p:nvSpPr>
          <p:cNvPr id="42" name="Oval 41"/>
          <p:cNvSpPr>
            <a:spLocks/>
          </p:cNvSpPr>
          <p:nvPr/>
        </p:nvSpPr>
        <p:spPr>
          <a:xfrm>
            <a:off x="251760" y="3068960"/>
            <a:ext cx="2160000" cy="2160000"/>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43" name="Picture 42"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36512" y="3140968"/>
            <a:ext cx="682491" cy="565727"/>
          </a:xfrm>
          <a:prstGeom prst="rect">
            <a:avLst/>
          </a:prstGeom>
        </p:spPr>
      </p:pic>
      <p:sp>
        <p:nvSpPr>
          <p:cNvPr id="44" name="TextBox 43"/>
          <p:cNvSpPr txBox="1"/>
          <p:nvPr/>
        </p:nvSpPr>
        <p:spPr>
          <a:xfrm>
            <a:off x="234380" y="3343650"/>
            <a:ext cx="2013956" cy="1384995"/>
          </a:xfrm>
          <a:prstGeom prst="rect">
            <a:avLst/>
          </a:prstGeom>
          <a:noFill/>
        </p:spPr>
        <p:txBody>
          <a:bodyPr wrap="square" rtlCol="0">
            <a:spAutoFit/>
          </a:bodyPr>
          <a:lstStyle/>
          <a:p>
            <a:pPr algn="ctr"/>
            <a:endParaRPr lang="en-GB" sz="1400" b="1" dirty="0">
              <a:solidFill>
                <a:srgbClr val="6D6E71"/>
              </a:solidFill>
            </a:endParaRPr>
          </a:p>
          <a:p>
            <a:pPr algn="ctr"/>
            <a:r>
              <a:rPr lang="en-GB" sz="1400" b="1" dirty="0">
                <a:solidFill>
                  <a:srgbClr val="6D6E71"/>
                </a:solidFill>
              </a:rPr>
              <a:t> What if there is an accident on the Ashford road and it’s closed?</a:t>
            </a:r>
          </a:p>
          <a:p>
            <a:pPr algn="ctr"/>
            <a:r>
              <a:rPr lang="en-GB" sz="1400" dirty="0">
                <a:solidFill>
                  <a:srgbClr val="6D6E71"/>
                </a:solidFill>
              </a:rPr>
              <a:t>Canterbury</a:t>
            </a:r>
          </a:p>
        </p:txBody>
      </p:sp>
      <p:pic>
        <p:nvPicPr>
          <p:cNvPr id="45" name="Picture 44"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3285" y="4591465"/>
            <a:ext cx="682491" cy="565727"/>
          </a:xfrm>
          <a:prstGeom prst="rect">
            <a:avLst/>
          </a:prstGeom>
        </p:spPr>
      </p:pic>
      <p:sp>
        <p:nvSpPr>
          <p:cNvPr id="49" name="Oval 48"/>
          <p:cNvSpPr>
            <a:spLocks/>
          </p:cNvSpPr>
          <p:nvPr/>
        </p:nvSpPr>
        <p:spPr>
          <a:xfrm>
            <a:off x="3078867" y="1196752"/>
            <a:ext cx="2160000" cy="2160000"/>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0" name="Picture 49"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944480" y="1213272"/>
            <a:ext cx="682491" cy="565727"/>
          </a:xfrm>
          <a:prstGeom prst="rect">
            <a:avLst/>
          </a:prstGeom>
        </p:spPr>
      </p:pic>
      <p:sp>
        <p:nvSpPr>
          <p:cNvPr id="51" name="TextBox 50"/>
          <p:cNvSpPr txBox="1"/>
          <p:nvPr/>
        </p:nvSpPr>
        <p:spPr>
          <a:xfrm>
            <a:off x="3091406" y="1385043"/>
            <a:ext cx="2160000" cy="1600438"/>
          </a:xfrm>
          <a:prstGeom prst="rect">
            <a:avLst/>
          </a:prstGeom>
          <a:noFill/>
        </p:spPr>
        <p:txBody>
          <a:bodyPr wrap="square" rtlCol="0">
            <a:spAutoFit/>
          </a:bodyPr>
          <a:lstStyle/>
          <a:p>
            <a:pPr algn="ctr"/>
            <a:endParaRPr lang="en-GB" sz="1400" b="1" dirty="0">
              <a:solidFill>
                <a:srgbClr val="6D6E71"/>
              </a:solidFill>
            </a:endParaRPr>
          </a:p>
          <a:p>
            <a:pPr algn="ctr"/>
            <a:r>
              <a:rPr lang="en-GB" sz="1400" b="1" dirty="0">
                <a:solidFill>
                  <a:srgbClr val="6D6E71"/>
                </a:solidFill>
              </a:rPr>
              <a:t> Transport needs improving, i.e. the A25.  Kent County Council must advise.</a:t>
            </a:r>
          </a:p>
          <a:p>
            <a:pPr algn="ctr"/>
            <a:r>
              <a:rPr lang="en-GB" sz="1400" dirty="0">
                <a:solidFill>
                  <a:srgbClr val="6D6E71"/>
                </a:solidFill>
              </a:rPr>
              <a:t>Canterbury</a:t>
            </a:r>
          </a:p>
        </p:txBody>
      </p:sp>
      <p:pic>
        <p:nvPicPr>
          <p:cNvPr id="52" name="Picture 51"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7621" y="2649496"/>
            <a:ext cx="682491" cy="565727"/>
          </a:xfrm>
          <a:prstGeom prst="rect">
            <a:avLst/>
          </a:prstGeom>
        </p:spPr>
      </p:pic>
    </p:spTree>
    <p:extLst>
      <p:ext uri="{BB962C8B-B14F-4D97-AF65-F5344CB8AC3E}">
        <p14:creationId xmlns:p14="http://schemas.microsoft.com/office/powerpoint/2010/main" val="2269769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72400" y="0"/>
            <a:ext cx="971600" cy="6858000"/>
          </a:xfrm>
          <a:prstGeom prst="rect">
            <a:avLst/>
          </a:prstGeom>
          <a:solidFill>
            <a:schemeClr val="tx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rot="5400000">
            <a:off x="5688124" y="2816932"/>
            <a:ext cx="6048672" cy="792088"/>
          </a:xfrm>
          <a:prstGeom prst="rect">
            <a:avLst/>
          </a:prstGeom>
        </p:spPr>
        <p:txBody>
          <a:bodyPr vert="horz" wrap="square" lIns="91440" tIns="45720" rIns="91440" bIns="45720" rtlCol="0" anchor="ctr">
            <a:normAutofit/>
          </a:bodyPr>
          <a:lstStyle/>
          <a:p>
            <a:pPr>
              <a:lnSpc>
                <a:spcPct val="120000"/>
              </a:lnSpc>
              <a:spcBef>
                <a:spcPts val="600"/>
              </a:spcBef>
              <a:spcAft>
                <a:spcPts val="600"/>
              </a:spcAft>
            </a:pPr>
            <a:r>
              <a:rPr lang="en-GB" sz="3000" b="1" dirty="0">
                <a:solidFill>
                  <a:prstClr val="white"/>
                </a:solidFill>
              </a:rPr>
              <a:t>Concerns: Workforce</a:t>
            </a:r>
            <a:endParaRPr lang="en-US" sz="1400" dirty="0">
              <a:solidFill>
                <a:srgbClr val="6D6E71"/>
              </a:solidFill>
            </a:endParaRPr>
          </a:p>
        </p:txBody>
      </p:sp>
      <p:sp>
        <p:nvSpPr>
          <p:cNvPr id="12" name="Slide Number Placeholder 2"/>
          <p:cNvSpPr txBox="1">
            <a:spLocks/>
          </p:cNvSpPr>
          <p:nvPr/>
        </p:nvSpPr>
        <p:spPr>
          <a:xfrm>
            <a:off x="144016" y="6453336"/>
            <a:ext cx="683568" cy="2880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z="1200" smtClean="0">
                <a:solidFill>
                  <a:srgbClr val="6D6E71"/>
                </a:solidFill>
              </a:rPr>
              <a:pPr/>
              <a:t>22</a:t>
            </a:fld>
            <a:endParaRPr lang="en-GB" sz="1200" dirty="0">
              <a:solidFill>
                <a:srgbClr val="6D6E71"/>
              </a:solidFill>
            </a:endParaRPr>
          </a:p>
        </p:txBody>
      </p:sp>
      <p:sp>
        <p:nvSpPr>
          <p:cNvPr id="11" name="Rectangle 10"/>
          <p:cNvSpPr/>
          <p:nvPr/>
        </p:nvSpPr>
        <p:spPr>
          <a:xfrm>
            <a:off x="179512" y="116632"/>
            <a:ext cx="7848872" cy="954107"/>
          </a:xfrm>
          <a:prstGeom prst="rect">
            <a:avLst/>
          </a:prstGeom>
          <a:noFill/>
        </p:spPr>
        <p:txBody>
          <a:bodyPr wrap="square">
            <a:spAutoFit/>
          </a:bodyPr>
          <a:lstStyle/>
          <a:p>
            <a:r>
              <a:rPr lang="en-GB" sz="2800" b="1" dirty="0">
                <a:solidFill>
                  <a:srgbClr val="6D6E71"/>
                </a:solidFill>
              </a:rPr>
              <a:t>Concern over the ability to recruit and retain skilled staff</a:t>
            </a:r>
          </a:p>
        </p:txBody>
      </p:sp>
      <p:sp>
        <p:nvSpPr>
          <p:cNvPr id="23" name="Rectangle 22"/>
          <p:cNvSpPr/>
          <p:nvPr/>
        </p:nvSpPr>
        <p:spPr>
          <a:xfrm>
            <a:off x="243402" y="1573800"/>
            <a:ext cx="4983568" cy="1919828"/>
          </a:xfrm>
          <a:prstGeom prst="rect">
            <a:avLst/>
          </a:prstGeom>
          <a:solidFill>
            <a:schemeClr val="bg1">
              <a:lumMod val="95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TextBox 50"/>
          <p:cNvSpPr txBox="1"/>
          <p:nvPr/>
        </p:nvSpPr>
        <p:spPr>
          <a:xfrm>
            <a:off x="243400" y="1916832"/>
            <a:ext cx="4930151" cy="1384995"/>
          </a:xfrm>
          <a:prstGeom prst="rect">
            <a:avLst/>
          </a:prstGeom>
          <a:noFill/>
        </p:spPr>
        <p:txBody>
          <a:bodyPr wrap="square" rtlCol="0">
            <a:spAutoFit/>
          </a:bodyPr>
          <a:lstStyle/>
          <a:p>
            <a:pPr marL="0" lvl="1" algn="ctr"/>
            <a:r>
              <a:rPr lang="en-GB" sz="1600" dirty="0"/>
              <a:t>There is widespread concern that success of the new plan depends on having more staff, and that there is an issue over the ability for the area to </a:t>
            </a:r>
            <a:r>
              <a:rPr lang="en-GB" b="1" dirty="0"/>
              <a:t>recruit</a:t>
            </a:r>
            <a:r>
              <a:rPr lang="en-GB" dirty="0"/>
              <a:t> </a:t>
            </a:r>
            <a:r>
              <a:rPr lang="en-GB" sz="1600" dirty="0"/>
              <a:t>and </a:t>
            </a:r>
            <a:r>
              <a:rPr lang="en-GB" b="1" dirty="0"/>
              <a:t>retain </a:t>
            </a:r>
            <a:r>
              <a:rPr lang="en-GB" sz="1600" dirty="0"/>
              <a:t>enough staff.</a:t>
            </a:r>
            <a:endParaRPr lang="en-US" sz="1600" dirty="0"/>
          </a:p>
        </p:txBody>
      </p:sp>
      <p:sp>
        <p:nvSpPr>
          <p:cNvPr id="74" name="Rectangle 73"/>
          <p:cNvSpPr/>
          <p:nvPr/>
        </p:nvSpPr>
        <p:spPr>
          <a:xfrm>
            <a:off x="253006" y="4128587"/>
            <a:ext cx="4983568" cy="1919828"/>
          </a:xfrm>
          <a:prstGeom prst="rect">
            <a:avLst/>
          </a:prstGeom>
          <a:solidFill>
            <a:schemeClr val="bg1">
              <a:lumMod val="95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8" name="TextBox 77"/>
          <p:cNvSpPr txBox="1"/>
          <p:nvPr/>
        </p:nvSpPr>
        <p:spPr>
          <a:xfrm>
            <a:off x="253004" y="4632062"/>
            <a:ext cx="4930151" cy="1107996"/>
          </a:xfrm>
          <a:prstGeom prst="rect">
            <a:avLst/>
          </a:prstGeom>
          <a:noFill/>
        </p:spPr>
        <p:txBody>
          <a:bodyPr wrap="square" rtlCol="0">
            <a:spAutoFit/>
          </a:bodyPr>
          <a:lstStyle/>
          <a:p>
            <a:pPr marL="0" lvl="1" algn="ctr"/>
            <a:r>
              <a:rPr lang="en-GB" sz="1600" dirty="0"/>
              <a:t>Concerns over staffing are not just about numbers of staff but also whether staff, particularly those in the community, will be properly </a:t>
            </a:r>
            <a:r>
              <a:rPr lang="en-GB" b="1" dirty="0"/>
              <a:t>trained </a:t>
            </a:r>
            <a:r>
              <a:rPr lang="en-GB" sz="1600" b="1" dirty="0"/>
              <a:t>and </a:t>
            </a:r>
            <a:r>
              <a:rPr lang="en-GB" b="1" dirty="0"/>
              <a:t>skilled</a:t>
            </a:r>
            <a:r>
              <a:rPr lang="en-GB" sz="1600" b="1" dirty="0"/>
              <a:t>.</a:t>
            </a:r>
            <a:endParaRPr lang="en-US" sz="1600" b="1" dirty="0"/>
          </a:p>
        </p:txBody>
      </p:sp>
      <p:sp>
        <p:nvSpPr>
          <p:cNvPr id="85" name="Rounded Rectangular Callout 84"/>
          <p:cNvSpPr/>
          <p:nvPr/>
        </p:nvSpPr>
        <p:spPr>
          <a:xfrm flipH="1">
            <a:off x="5076054" y="2616078"/>
            <a:ext cx="2895127" cy="1021556"/>
          </a:xfrm>
          <a:prstGeom prst="wedgeRoundRectCallout">
            <a:avLst>
              <a:gd name="adj1" fmla="val 59525"/>
              <a:gd name="adj2" fmla="val -21265"/>
              <a:gd name="adj3" fmla="val 16667"/>
            </a:avLst>
          </a:prstGeom>
          <a:solidFill>
            <a:schemeClr val="bg1">
              <a:lumMod val="85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i="1" dirty="0">
                <a:solidFill>
                  <a:prstClr val="white">
                    <a:lumMod val="50000"/>
                  </a:prstClr>
                </a:solidFill>
              </a:rPr>
              <a:t>Recruitment is difficult in Kent.  How do we retain staff?</a:t>
            </a:r>
          </a:p>
          <a:p>
            <a:pPr algn="ctr"/>
            <a:r>
              <a:rPr lang="en-GB" sz="1200" dirty="0">
                <a:solidFill>
                  <a:prstClr val="white">
                    <a:lumMod val="50000"/>
                  </a:prstClr>
                </a:solidFill>
              </a:rPr>
              <a:t>Ashford</a:t>
            </a:r>
          </a:p>
        </p:txBody>
      </p:sp>
      <p:sp>
        <p:nvSpPr>
          <p:cNvPr id="87" name="Rounded Rectangular Callout 86"/>
          <p:cNvSpPr/>
          <p:nvPr/>
        </p:nvSpPr>
        <p:spPr>
          <a:xfrm flipH="1">
            <a:off x="5076053" y="5388661"/>
            <a:ext cx="2895128" cy="1259919"/>
          </a:xfrm>
          <a:prstGeom prst="wedgeRoundRectCallout">
            <a:avLst>
              <a:gd name="adj1" fmla="val 63767"/>
              <a:gd name="adj2" fmla="val -14621"/>
              <a:gd name="adj3" fmla="val 16667"/>
            </a:avLst>
          </a:prstGeom>
          <a:solidFill>
            <a:schemeClr val="bg1">
              <a:lumMod val="85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i="1" dirty="0">
                <a:solidFill>
                  <a:prstClr val="white">
                    <a:lumMod val="50000"/>
                  </a:prstClr>
                </a:solidFill>
              </a:rPr>
              <a:t>We need to ensure the workforce is not based on numbers of staff but skills, support and training etc..</a:t>
            </a:r>
          </a:p>
          <a:p>
            <a:pPr algn="ctr"/>
            <a:r>
              <a:rPr lang="en-GB" sz="1200" dirty="0">
                <a:solidFill>
                  <a:prstClr val="white">
                    <a:lumMod val="50000"/>
                  </a:prstClr>
                </a:solidFill>
              </a:rPr>
              <a:t>Canterbury</a:t>
            </a:r>
          </a:p>
        </p:txBody>
      </p:sp>
      <p:sp>
        <p:nvSpPr>
          <p:cNvPr id="90" name="Text Box 38"/>
          <p:cNvSpPr txBox="1">
            <a:spLocks noChangeArrowheads="1"/>
          </p:cNvSpPr>
          <p:nvPr/>
        </p:nvSpPr>
        <p:spPr bwMode="auto">
          <a:xfrm>
            <a:off x="251520" y="1419911"/>
            <a:ext cx="4989161" cy="369332"/>
          </a:xfrm>
          <a:prstGeom prst="rect">
            <a:avLst/>
          </a:prstGeom>
          <a:solidFill>
            <a:srgbClr val="6D6E71"/>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algn="ctr"/>
            <a:r>
              <a:rPr lang="en-GB" b="1" dirty="0">
                <a:solidFill>
                  <a:srgbClr val="FFFFFF"/>
                </a:solidFill>
                <a:latin typeface="Verdana"/>
                <a:cs typeface="Verdana"/>
              </a:rPr>
              <a:t>Recruit and retain staff</a:t>
            </a:r>
            <a:endParaRPr lang="en-US" dirty="0">
              <a:solidFill>
                <a:srgbClr val="FFFFFF"/>
              </a:solidFill>
              <a:latin typeface="Verdana"/>
              <a:cs typeface="Verdana"/>
            </a:endParaRPr>
          </a:p>
        </p:txBody>
      </p:sp>
      <p:sp>
        <p:nvSpPr>
          <p:cNvPr id="83" name="Rounded Rectangular Callout 82"/>
          <p:cNvSpPr/>
          <p:nvPr/>
        </p:nvSpPr>
        <p:spPr>
          <a:xfrm flipH="1">
            <a:off x="5076055" y="1040330"/>
            <a:ext cx="2895127" cy="1498283"/>
          </a:xfrm>
          <a:prstGeom prst="wedgeRoundRectCallout">
            <a:avLst>
              <a:gd name="adj1" fmla="val 68326"/>
              <a:gd name="adj2" fmla="val -14646"/>
              <a:gd name="adj3" fmla="val 16667"/>
            </a:avLst>
          </a:prstGeom>
          <a:solidFill>
            <a:schemeClr val="bg1">
              <a:lumMod val="85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i="1" dirty="0">
                <a:solidFill>
                  <a:prstClr val="white">
                    <a:lumMod val="50000"/>
                  </a:prstClr>
                </a:solidFill>
              </a:rPr>
              <a:t>The premise is of community care instead of hospital-based care.  But is there enough staff in the community?</a:t>
            </a:r>
          </a:p>
          <a:p>
            <a:pPr algn="ctr"/>
            <a:r>
              <a:rPr lang="en-GB" sz="1200" dirty="0">
                <a:solidFill>
                  <a:prstClr val="white">
                    <a:lumMod val="50000"/>
                  </a:prstClr>
                </a:solidFill>
              </a:rPr>
              <a:t>Deal</a:t>
            </a:r>
          </a:p>
        </p:txBody>
      </p:sp>
      <p:sp>
        <p:nvSpPr>
          <p:cNvPr id="91" name="Text Box 38"/>
          <p:cNvSpPr txBox="1">
            <a:spLocks noChangeArrowheads="1"/>
          </p:cNvSpPr>
          <p:nvPr/>
        </p:nvSpPr>
        <p:spPr bwMode="auto">
          <a:xfrm>
            <a:off x="251520" y="3995772"/>
            <a:ext cx="4989161" cy="369332"/>
          </a:xfrm>
          <a:prstGeom prst="rect">
            <a:avLst/>
          </a:prstGeom>
          <a:solidFill>
            <a:srgbClr val="6D6E71"/>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algn="ctr"/>
            <a:r>
              <a:rPr lang="en-GB" b="1" dirty="0">
                <a:solidFill>
                  <a:srgbClr val="FFFFFF"/>
                </a:solidFill>
                <a:latin typeface="Verdana"/>
                <a:cs typeface="Verdana"/>
              </a:rPr>
              <a:t>Trained and skilled staff</a:t>
            </a:r>
            <a:endParaRPr lang="en-US" dirty="0">
              <a:solidFill>
                <a:srgbClr val="FFFFFF"/>
              </a:solidFill>
              <a:latin typeface="Verdana"/>
              <a:cs typeface="Verdana"/>
            </a:endParaRPr>
          </a:p>
        </p:txBody>
      </p:sp>
      <p:sp>
        <p:nvSpPr>
          <p:cNvPr id="86" name="Rounded Rectangular Callout 85"/>
          <p:cNvSpPr/>
          <p:nvPr/>
        </p:nvSpPr>
        <p:spPr>
          <a:xfrm flipH="1">
            <a:off x="5076053" y="4005064"/>
            <a:ext cx="2895127" cy="1259919"/>
          </a:xfrm>
          <a:prstGeom prst="wedgeRoundRectCallout">
            <a:avLst>
              <a:gd name="adj1" fmla="val 58110"/>
              <a:gd name="adj2" fmla="val -14621"/>
              <a:gd name="adj3" fmla="val 16667"/>
            </a:avLst>
          </a:prstGeom>
          <a:solidFill>
            <a:schemeClr val="bg1">
              <a:lumMod val="85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i="1" dirty="0">
                <a:solidFill>
                  <a:prstClr val="white">
                    <a:lumMod val="50000"/>
                  </a:prstClr>
                </a:solidFill>
              </a:rPr>
              <a:t>If it was in place and fully staffed, it would be great. But the staffing numbers just aren’t there. </a:t>
            </a:r>
          </a:p>
          <a:p>
            <a:pPr algn="ctr"/>
            <a:r>
              <a:rPr lang="en-GB" sz="1200" dirty="0">
                <a:solidFill>
                  <a:prstClr val="white">
                    <a:lumMod val="50000"/>
                  </a:prstClr>
                </a:solidFill>
              </a:rPr>
              <a:t>Thanet</a:t>
            </a:r>
          </a:p>
        </p:txBody>
      </p:sp>
      <p:pic>
        <p:nvPicPr>
          <p:cNvPr id="22" name="Picture 2" descr="P:\RESEARCH\RESOURCES\Imagebank\Illustrations\Nur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0479" y="4128586"/>
            <a:ext cx="947721" cy="2612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169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107503" y="116632"/>
            <a:ext cx="7404881" cy="2616101"/>
          </a:xfrm>
          <a:prstGeom prst="rect">
            <a:avLst/>
          </a:prstGeom>
          <a:noFill/>
        </p:spPr>
        <p:txBody>
          <a:bodyPr wrap="square">
            <a:spAutoFit/>
          </a:bodyPr>
          <a:lstStyle/>
          <a:p>
            <a:r>
              <a:rPr lang="en-GB" sz="2800" b="1" dirty="0">
                <a:solidFill>
                  <a:srgbClr val="6D6E71"/>
                </a:solidFill>
              </a:rPr>
              <a:t>Concern that the Sustainability and Transformation Partnership is not taking a wide enough view</a:t>
            </a:r>
          </a:p>
          <a:p>
            <a:r>
              <a:rPr lang="en-GB" sz="1600" dirty="0">
                <a:solidFill>
                  <a:srgbClr val="6D6E71"/>
                </a:solidFill>
              </a:rPr>
              <a:t>Attendees were concerned that the  plans do not take key groups or services into account. In particular, attendees were concerned about </a:t>
            </a:r>
            <a:r>
              <a:rPr lang="en-GB" sz="1600" b="1" dirty="0">
                <a:solidFill>
                  <a:srgbClr val="6D6E71"/>
                </a:solidFill>
              </a:rPr>
              <a:t>mental health </a:t>
            </a:r>
            <a:r>
              <a:rPr lang="en-GB" sz="1600" dirty="0">
                <a:solidFill>
                  <a:srgbClr val="6D6E71"/>
                </a:solidFill>
              </a:rPr>
              <a:t>services and the need for </a:t>
            </a:r>
            <a:r>
              <a:rPr lang="en-GB" sz="1600" b="1" dirty="0">
                <a:solidFill>
                  <a:srgbClr val="6D6E71"/>
                </a:solidFill>
              </a:rPr>
              <a:t>social care provision </a:t>
            </a:r>
            <a:r>
              <a:rPr lang="en-GB" sz="1600" dirty="0">
                <a:solidFill>
                  <a:srgbClr val="6D6E71"/>
                </a:solidFill>
              </a:rPr>
              <a:t>to improve. In Ashford and Canterbury, the lack of focus on </a:t>
            </a:r>
            <a:r>
              <a:rPr lang="en-GB" sz="1600" b="1" dirty="0">
                <a:solidFill>
                  <a:srgbClr val="6D6E71"/>
                </a:solidFill>
              </a:rPr>
              <a:t>children and young people’s services </a:t>
            </a:r>
            <a:r>
              <a:rPr lang="en-GB" sz="1600" dirty="0">
                <a:solidFill>
                  <a:srgbClr val="6D6E71"/>
                </a:solidFill>
              </a:rPr>
              <a:t>was of particular concern.</a:t>
            </a:r>
          </a:p>
        </p:txBody>
      </p:sp>
      <p:sp>
        <p:nvSpPr>
          <p:cNvPr id="12" name="Slide Number Placeholder 2"/>
          <p:cNvSpPr txBox="1">
            <a:spLocks/>
          </p:cNvSpPr>
          <p:nvPr/>
        </p:nvSpPr>
        <p:spPr>
          <a:xfrm>
            <a:off x="144016" y="6453336"/>
            <a:ext cx="683568" cy="2880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z="1200" smtClean="0">
                <a:solidFill>
                  <a:srgbClr val="6D6E71"/>
                </a:solidFill>
              </a:rPr>
              <a:pPr/>
              <a:t>23</a:t>
            </a:fld>
            <a:endParaRPr lang="en-GB" sz="1200" dirty="0">
              <a:solidFill>
                <a:srgbClr val="6D6E7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2385" y="-243408"/>
            <a:ext cx="2028167" cy="2028167"/>
          </a:xfrm>
          <a:prstGeom prst="rect">
            <a:avLst/>
          </a:prstGeom>
        </p:spPr>
      </p:pic>
      <p:sp>
        <p:nvSpPr>
          <p:cNvPr id="13" name="Rectangle 12"/>
          <p:cNvSpPr/>
          <p:nvPr/>
        </p:nvSpPr>
        <p:spPr>
          <a:xfrm>
            <a:off x="-36512" y="2451463"/>
            <a:ext cx="9180512" cy="3600400"/>
          </a:xfrm>
          <a:prstGeom prst="rect">
            <a:avLst/>
          </a:prstGeom>
          <a:solidFill>
            <a:schemeClr val="bg1">
              <a:lumMod val="85000"/>
            </a:schemeClr>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600" dirty="0">
                <a:solidFill>
                  <a:prstClr val="white"/>
                </a:solidFill>
                <a:cs typeface="Verdana"/>
              </a:rPr>
              <a:t>	</a:t>
            </a:r>
            <a:endParaRPr lang="en-GB" sz="1600" dirty="0">
              <a:solidFill>
                <a:prstClr val="white"/>
              </a:solidFill>
            </a:endParaRPr>
          </a:p>
        </p:txBody>
      </p:sp>
      <p:sp>
        <p:nvSpPr>
          <p:cNvPr id="14" name="Rectangle 13"/>
          <p:cNvSpPr/>
          <p:nvPr/>
        </p:nvSpPr>
        <p:spPr>
          <a:xfrm>
            <a:off x="167811" y="2636912"/>
            <a:ext cx="8508645" cy="284693"/>
          </a:xfrm>
          <a:prstGeom prst="rect">
            <a:avLst/>
          </a:prstGeom>
        </p:spPr>
        <p:txBody>
          <a:bodyPr wrap="square">
            <a:spAutoFit/>
          </a:bodyPr>
          <a:lstStyle/>
          <a:p>
            <a:r>
              <a:rPr lang="en-GB" sz="1250" b="1" dirty="0">
                <a:cs typeface="Verdana"/>
              </a:rPr>
              <a:t>Services/groups that attendees felt were not being sufficiently considered:</a:t>
            </a:r>
          </a:p>
        </p:txBody>
      </p:sp>
      <p:graphicFrame>
        <p:nvGraphicFramePr>
          <p:cNvPr id="15" name="Diagram 14"/>
          <p:cNvGraphicFramePr/>
          <p:nvPr>
            <p:extLst>
              <p:ext uri="{D42A27DB-BD31-4B8C-83A1-F6EECF244321}">
                <p14:modId xmlns:p14="http://schemas.microsoft.com/office/powerpoint/2010/main" val="2800575777"/>
              </p:ext>
            </p:extLst>
          </p:nvPr>
        </p:nvGraphicFramePr>
        <p:xfrm>
          <a:off x="179512" y="3068960"/>
          <a:ext cx="8766483" cy="2592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3548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8172400" y="0"/>
            <a:ext cx="971600" cy="6858000"/>
          </a:xfrm>
          <a:prstGeom prst="rect">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p:nvSpPr>
        <p:spPr>
          <a:xfrm rot="5400000">
            <a:off x="5616116" y="2744924"/>
            <a:ext cx="6048672" cy="792088"/>
          </a:xfrm>
          <a:prstGeom prst="rect">
            <a:avLst/>
          </a:prstGeom>
        </p:spPr>
        <p:txBody>
          <a:bodyPr vert="horz" wrap="square" lIns="91440" tIns="45720" rIns="91440" bIns="45720" rtlCol="0" anchor="ctr">
            <a:normAutofit fontScale="92500"/>
          </a:bodyPr>
          <a:lstStyle/>
          <a:p>
            <a:pPr>
              <a:lnSpc>
                <a:spcPct val="120000"/>
              </a:lnSpc>
              <a:spcBef>
                <a:spcPts val="600"/>
              </a:spcBef>
              <a:spcAft>
                <a:spcPts val="600"/>
              </a:spcAft>
            </a:pPr>
            <a:r>
              <a:rPr lang="en-GB" sz="3000" b="1" dirty="0">
                <a:solidFill>
                  <a:schemeClr val="tx2"/>
                </a:solidFill>
              </a:rPr>
              <a:t>Concerns: Gaps in provision</a:t>
            </a:r>
            <a:endParaRPr lang="en-US" sz="1400" dirty="0">
              <a:solidFill>
                <a:schemeClr val="tx2"/>
              </a:solidFill>
            </a:endParaRPr>
          </a:p>
        </p:txBody>
      </p:sp>
      <p:sp>
        <p:nvSpPr>
          <p:cNvPr id="15" name="Oval 14"/>
          <p:cNvSpPr>
            <a:spLocks/>
          </p:cNvSpPr>
          <p:nvPr/>
        </p:nvSpPr>
        <p:spPr>
          <a:xfrm>
            <a:off x="323528" y="332656"/>
            <a:ext cx="2880000" cy="2880320"/>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327048" y="458255"/>
            <a:ext cx="682491" cy="565727"/>
          </a:xfrm>
          <a:prstGeom prst="rect">
            <a:avLst/>
          </a:prstGeom>
        </p:spPr>
      </p:pic>
      <p:sp>
        <p:nvSpPr>
          <p:cNvPr id="20" name="Rectangle 19"/>
          <p:cNvSpPr/>
          <p:nvPr/>
        </p:nvSpPr>
        <p:spPr>
          <a:xfrm>
            <a:off x="140369" y="5611073"/>
            <a:ext cx="2592288" cy="954107"/>
          </a:xfrm>
          <a:prstGeom prst="rect">
            <a:avLst/>
          </a:prstGeom>
        </p:spPr>
        <p:txBody>
          <a:bodyPr wrap="square">
            <a:spAutoFit/>
          </a:bodyPr>
          <a:lstStyle/>
          <a:p>
            <a:r>
              <a:rPr lang="en-GB" sz="2800" b="1" dirty="0">
                <a:solidFill>
                  <a:prstClr val="white"/>
                </a:solidFill>
              </a:rPr>
              <a:t>Attendee comments</a:t>
            </a:r>
            <a:endParaRPr lang="en-GB" sz="2800" dirty="0">
              <a:solidFill>
                <a:prstClr val="white"/>
              </a:solidFill>
            </a:endParaRPr>
          </a:p>
        </p:txBody>
      </p:sp>
      <p:sp>
        <p:nvSpPr>
          <p:cNvPr id="21" name="Slide Number Placeholder 2"/>
          <p:cNvSpPr txBox="1">
            <a:spLocks/>
          </p:cNvSpPr>
          <p:nvPr/>
        </p:nvSpPr>
        <p:spPr>
          <a:xfrm>
            <a:off x="144016" y="6453336"/>
            <a:ext cx="683568" cy="2880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z="1200" smtClean="0">
                <a:solidFill>
                  <a:srgbClr val="FFFFFF"/>
                </a:solidFill>
              </a:rPr>
              <a:pPr/>
              <a:t>24</a:t>
            </a:fld>
            <a:endParaRPr lang="en-GB" sz="1200" dirty="0">
              <a:solidFill>
                <a:srgbClr val="FFFFFF"/>
              </a:solidFill>
            </a:endParaRPr>
          </a:p>
        </p:txBody>
      </p:sp>
      <p:sp>
        <p:nvSpPr>
          <p:cNvPr id="14" name="TextBox 13"/>
          <p:cNvSpPr txBox="1"/>
          <p:nvPr/>
        </p:nvSpPr>
        <p:spPr>
          <a:xfrm>
            <a:off x="539552" y="620688"/>
            <a:ext cx="2520280" cy="2462213"/>
          </a:xfrm>
          <a:prstGeom prst="rect">
            <a:avLst/>
          </a:prstGeom>
          <a:noFill/>
        </p:spPr>
        <p:txBody>
          <a:bodyPr wrap="square" rtlCol="0">
            <a:spAutoFit/>
          </a:bodyPr>
          <a:lstStyle/>
          <a:p>
            <a:pPr algn="ctr"/>
            <a:r>
              <a:rPr lang="en-GB" sz="1400" b="1" dirty="0">
                <a:solidFill>
                  <a:srgbClr val="6D6E71"/>
                </a:solidFill>
              </a:rPr>
              <a:t> The views and needs of the younger generation have not been considered.  There are over 50,000 students in Canterbury who also require healthcare.  They cannot easily commute to other hospitals.</a:t>
            </a:r>
          </a:p>
          <a:p>
            <a:pPr algn="ctr"/>
            <a:r>
              <a:rPr lang="en-GB" sz="1400" dirty="0">
                <a:solidFill>
                  <a:srgbClr val="6D6E71"/>
                </a:solidFill>
              </a:rPr>
              <a:t>Canterbury</a:t>
            </a:r>
          </a:p>
        </p:txBody>
      </p:sp>
      <p:pic>
        <p:nvPicPr>
          <p:cNvPr id="30" name="Picture 29"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3061" y="2364562"/>
            <a:ext cx="682491" cy="565727"/>
          </a:xfrm>
          <a:prstGeom prst="rect">
            <a:avLst/>
          </a:prstGeom>
        </p:spPr>
      </p:pic>
      <p:sp>
        <p:nvSpPr>
          <p:cNvPr id="24" name="Oval 23"/>
          <p:cNvSpPr>
            <a:spLocks/>
          </p:cNvSpPr>
          <p:nvPr/>
        </p:nvSpPr>
        <p:spPr>
          <a:xfrm>
            <a:off x="2534072" y="3429000"/>
            <a:ext cx="2880000" cy="2880320"/>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26" name="Picture 25"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551870" y="3894056"/>
            <a:ext cx="682491" cy="565727"/>
          </a:xfrm>
          <a:prstGeom prst="rect">
            <a:avLst/>
          </a:prstGeom>
        </p:spPr>
      </p:pic>
      <p:sp>
        <p:nvSpPr>
          <p:cNvPr id="31" name="TextBox 30"/>
          <p:cNvSpPr txBox="1"/>
          <p:nvPr/>
        </p:nvSpPr>
        <p:spPr>
          <a:xfrm>
            <a:off x="2690307" y="4068941"/>
            <a:ext cx="2520280" cy="1384995"/>
          </a:xfrm>
          <a:prstGeom prst="rect">
            <a:avLst/>
          </a:prstGeom>
          <a:noFill/>
        </p:spPr>
        <p:txBody>
          <a:bodyPr wrap="square" rtlCol="0">
            <a:spAutoFit/>
          </a:bodyPr>
          <a:lstStyle/>
          <a:p>
            <a:pPr algn="ctr"/>
            <a:endParaRPr lang="en-GB" sz="1400" b="1" dirty="0">
              <a:solidFill>
                <a:srgbClr val="6D6E71"/>
              </a:solidFill>
            </a:endParaRPr>
          </a:p>
          <a:p>
            <a:pPr algn="ctr"/>
            <a:r>
              <a:rPr lang="en-GB" sz="1400" b="1" dirty="0">
                <a:solidFill>
                  <a:srgbClr val="6D6E71"/>
                </a:solidFill>
              </a:rPr>
              <a:t>Mental health and very little has been said about children and young people. </a:t>
            </a:r>
          </a:p>
          <a:p>
            <a:pPr algn="ctr"/>
            <a:r>
              <a:rPr lang="en-GB" sz="1400" dirty="0">
                <a:solidFill>
                  <a:srgbClr val="6D6E71"/>
                </a:solidFill>
              </a:rPr>
              <a:t>Canterbury</a:t>
            </a:r>
          </a:p>
        </p:txBody>
      </p:sp>
      <p:pic>
        <p:nvPicPr>
          <p:cNvPr id="32" name="Picture 31"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3605" y="5532914"/>
            <a:ext cx="682491" cy="565727"/>
          </a:xfrm>
          <a:prstGeom prst="rect">
            <a:avLst/>
          </a:prstGeom>
        </p:spPr>
      </p:pic>
      <p:sp>
        <p:nvSpPr>
          <p:cNvPr id="33" name="Oval 32"/>
          <p:cNvSpPr>
            <a:spLocks/>
          </p:cNvSpPr>
          <p:nvPr/>
        </p:nvSpPr>
        <p:spPr>
          <a:xfrm>
            <a:off x="5076915" y="260648"/>
            <a:ext cx="2880000" cy="2880320"/>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4" name="Picture 33"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5080435" y="458255"/>
            <a:ext cx="682491" cy="565727"/>
          </a:xfrm>
          <a:prstGeom prst="rect">
            <a:avLst/>
          </a:prstGeom>
        </p:spPr>
      </p:pic>
      <p:sp>
        <p:nvSpPr>
          <p:cNvPr id="35" name="TextBox 34"/>
          <p:cNvSpPr txBox="1"/>
          <p:nvPr/>
        </p:nvSpPr>
        <p:spPr>
          <a:xfrm>
            <a:off x="5261917" y="795499"/>
            <a:ext cx="2520280" cy="1600438"/>
          </a:xfrm>
          <a:prstGeom prst="rect">
            <a:avLst/>
          </a:prstGeom>
          <a:noFill/>
        </p:spPr>
        <p:txBody>
          <a:bodyPr wrap="square" rtlCol="0">
            <a:spAutoFit/>
          </a:bodyPr>
          <a:lstStyle/>
          <a:p>
            <a:pPr algn="ctr"/>
            <a:endParaRPr lang="en-GB" sz="1400" b="1" dirty="0">
              <a:solidFill>
                <a:srgbClr val="6D6E71"/>
              </a:solidFill>
            </a:endParaRPr>
          </a:p>
          <a:p>
            <a:pPr algn="ctr"/>
            <a:r>
              <a:rPr lang="en-GB" sz="1400" b="1" dirty="0">
                <a:solidFill>
                  <a:srgbClr val="6D6E71"/>
                </a:solidFill>
              </a:rPr>
              <a:t> A gap is the ambulance service. There was no mention of this in the presentation.</a:t>
            </a:r>
          </a:p>
          <a:p>
            <a:pPr algn="ctr"/>
            <a:r>
              <a:rPr lang="en-GB" sz="1400" dirty="0">
                <a:solidFill>
                  <a:srgbClr val="6D6E71"/>
                </a:solidFill>
              </a:rPr>
              <a:t>New Romney</a:t>
            </a:r>
          </a:p>
        </p:txBody>
      </p:sp>
      <p:pic>
        <p:nvPicPr>
          <p:cNvPr id="37" name="Picture 36"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6448" y="2364562"/>
            <a:ext cx="682491" cy="565727"/>
          </a:xfrm>
          <a:prstGeom prst="rect">
            <a:avLst/>
          </a:prstGeom>
        </p:spPr>
      </p:pic>
      <p:sp>
        <p:nvSpPr>
          <p:cNvPr id="38" name="Oval 37"/>
          <p:cNvSpPr>
            <a:spLocks/>
          </p:cNvSpPr>
          <p:nvPr/>
        </p:nvSpPr>
        <p:spPr>
          <a:xfrm>
            <a:off x="5580352" y="3194559"/>
            <a:ext cx="2160000" cy="2160000"/>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9" name="Picture 38"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5494464" y="3199727"/>
            <a:ext cx="682491" cy="565727"/>
          </a:xfrm>
          <a:prstGeom prst="rect">
            <a:avLst/>
          </a:prstGeom>
        </p:spPr>
      </p:pic>
      <p:sp>
        <p:nvSpPr>
          <p:cNvPr id="40" name="TextBox 39"/>
          <p:cNvSpPr txBox="1"/>
          <p:nvPr/>
        </p:nvSpPr>
        <p:spPr>
          <a:xfrm>
            <a:off x="5763941" y="3789040"/>
            <a:ext cx="1832395" cy="954107"/>
          </a:xfrm>
          <a:prstGeom prst="rect">
            <a:avLst/>
          </a:prstGeom>
          <a:noFill/>
        </p:spPr>
        <p:txBody>
          <a:bodyPr wrap="square" rtlCol="0">
            <a:spAutoFit/>
          </a:bodyPr>
          <a:lstStyle/>
          <a:p>
            <a:pPr algn="ctr"/>
            <a:r>
              <a:rPr lang="en-GB" sz="1400" b="1" dirty="0">
                <a:solidFill>
                  <a:srgbClr val="6D6E71"/>
                </a:solidFill>
              </a:rPr>
              <a:t>Social services neds to be more joined up.</a:t>
            </a:r>
          </a:p>
          <a:p>
            <a:pPr algn="ctr"/>
            <a:r>
              <a:rPr lang="en-GB" sz="1400" dirty="0">
                <a:solidFill>
                  <a:srgbClr val="6D6E71"/>
                </a:solidFill>
              </a:rPr>
              <a:t>Canterbury</a:t>
            </a:r>
          </a:p>
        </p:txBody>
      </p:sp>
      <p:pic>
        <p:nvPicPr>
          <p:cNvPr id="41" name="Picture 40"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6391" y="4704821"/>
            <a:ext cx="682491" cy="565727"/>
          </a:xfrm>
          <a:prstGeom prst="rect">
            <a:avLst/>
          </a:prstGeom>
        </p:spPr>
      </p:pic>
      <p:sp>
        <p:nvSpPr>
          <p:cNvPr id="42" name="Oval 41"/>
          <p:cNvSpPr>
            <a:spLocks/>
          </p:cNvSpPr>
          <p:nvPr/>
        </p:nvSpPr>
        <p:spPr>
          <a:xfrm>
            <a:off x="251760" y="3068960"/>
            <a:ext cx="2160000" cy="2160000"/>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43" name="Picture 42"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36512" y="3140968"/>
            <a:ext cx="682491" cy="565727"/>
          </a:xfrm>
          <a:prstGeom prst="rect">
            <a:avLst/>
          </a:prstGeom>
        </p:spPr>
      </p:pic>
      <p:sp>
        <p:nvSpPr>
          <p:cNvPr id="44" name="TextBox 43"/>
          <p:cNvSpPr txBox="1"/>
          <p:nvPr/>
        </p:nvSpPr>
        <p:spPr>
          <a:xfrm>
            <a:off x="282905" y="3564184"/>
            <a:ext cx="2013956" cy="1169551"/>
          </a:xfrm>
          <a:prstGeom prst="rect">
            <a:avLst/>
          </a:prstGeom>
          <a:noFill/>
        </p:spPr>
        <p:txBody>
          <a:bodyPr wrap="square" rtlCol="0">
            <a:spAutoFit/>
          </a:bodyPr>
          <a:lstStyle/>
          <a:p>
            <a:pPr algn="ctr"/>
            <a:r>
              <a:rPr lang="en-GB" sz="1400" b="1" dirty="0">
                <a:solidFill>
                  <a:srgbClr val="6D6E71"/>
                </a:solidFill>
              </a:rPr>
              <a:t>Where does mental health services fit with this plan?</a:t>
            </a:r>
          </a:p>
          <a:p>
            <a:pPr algn="ctr"/>
            <a:r>
              <a:rPr lang="en-GB" sz="1400" dirty="0">
                <a:solidFill>
                  <a:srgbClr val="6D6E71"/>
                </a:solidFill>
              </a:rPr>
              <a:t>Deal</a:t>
            </a:r>
          </a:p>
        </p:txBody>
      </p:sp>
      <p:pic>
        <p:nvPicPr>
          <p:cNvPr id="45" name="Picture 44"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3285" y="4591465"/>
            <a:ext cx="682491" cy="565727"/>
          </a:xfrm>
          <a:prstGeom prst="rect">
            <a:avLst/>
          </a:prstGeom>
        </p:spPr>
      </p:pic>
      <p:sp>
        <p:nvSpPr>
          <p:cNvPr id="49" name="Oval 48"/>
          <p:cNvSpPr>
            <a:spLocks/>
          </p:cNvSpPr>
          <p:nvPr/>
        </p:nvSpPr>
        <p:spPr>
          <a:xfrm>
            <a:off x="3078867" y="1196752"/>
            <a:ext cx="2160000" cy="2160000"/>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0" name="Picture 49"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944480" y="1213272"/>
            <a:ext cx="682491" cy="565727"/>
          </a:xfrm>
          <a:prstGeom prst="rect">
            <a:avLst/>
          </a:prstGeom>
        </p:spPr>
      </p:pic>
      <p:sp>
        <p:nvSpPr>
          <p:cNvPr id="51" name="TextBox 50"/>
          <p:cNvSpPr txBox="1"/>
          <p:nvPr/>
        </p:nvSpPr>
        <p:spPr>
          <a:xfrm>
            <a:off x="3203848" y="1539949"/>
            <a:ext cx="2017045" cy="1384995"/>
          </a:xfrm>
          <a:prstGeom prst="rect">
            <a:avLst/>
          </a:prstGeom>
          <a:noFill/>
        </p:spPr>
        <p:txBody>
          <a:bodyPr wrap="square" rtlCol="0">
            <a:spAutoFit/>
          </a:bodyPr>
          <a:lstStyle/>
          <a:p>
            <a:pPr algn="ctr"/>
            <a:endParaRPr lang="en-GB" sz="1400" b="1" dirty="0">
              <a:solidFill>
                <a:srgbClr val="6D6E71"/>
              </a:solidFill>
            </a:endParaRPr>
          </a:p>
          <a:p>
            <a:pPr algn="ctr"/>
            <a:r>
              <a:rPr lang="en-GB" sz="1400" b="1" dirty="0">
                <a:solidFill>
                  <a:srgbClr val="6D6E71"/>
                </a:solidFill>
              </a:rPr>
              <a:t> Does the plan take account of the care home population?</a:t>
            </a:r>
          </a:p>
          <a:p>
            <a:pPr algn="ctr"/>
            <a:r>
              <a:rPr lang="en-GB" sz="1400" dirty="0">
                <a:solidFill>
                  <a:srgbClr val="6D6E71"/>
                </a:solidFill>
              </a:rPr>
              <a:t>Canterbury</a:t>
            </a:r>
          </a:p>
        </p:txBody>
      </p:sp>
      <p:pic>
        <p:nvPicPr>
          <p:cNvPr id="52" name="Picture 51"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7621" y="2649496"/>
            <a:ext cx="682491" cy="565727"/>
          </a:xfrm>
          <a:prstGeom prst="rect">
            <a:avLst/>
          </a:prstGeom>
        </p:spPr>
      </p:pic>
    </p:spTree>
    <p:extLst>
      <p:ext uri="{BB962C8B-B14F-4D97-AF65-F5344CB8AC3E}">
        <p14:creationId xmlns:p14="http://schemas.microsoft.com/office/powerpoint/2010/main" val="2734914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72400" y="0"/>
            <a:ext cx="971600" cy="6858000"/>
          </a:xfrm>
          <a:prstGeom prst="rect">
            <a:avLst/>
          </a:prstGeom>
          <a:solidFill>
            <a:schemeClr val="tx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rot="5400000">
            <a:off x="5400092" y="2960948"/>
            <a:ext cx="6048672" cy="792088"/>
          </a:xfrm>
          <a:prstGeom prst="rect">
            <a:avLst/>
          </a:prstGeom>
        </p:spPr>
        <p:txBody>
          <a:bodyPr vert="horz" wrap="square" lIns="91440" tIns="45720" rIns="91440" bIns="45720" rtlCol="0" anchor="ctr">
            <a:normAutofit/>
          </a:bodyPr>
          <a:lstStyle/>
          <a:p>
            <a:pPr>
              <a:lnSpc>
                <a:spcPct val="120000"/>
              </a:lnSpc>
              <a:spcBef>
                <a:spcPts val="600"/>
              </a:spcBef>
              <a:spcAft>
                <a:spcPts val="600"/>
              </a:spcAft>
            </a:pPr>
            <a:r>
              <a:rPr lang="en-GB" sz="3000" b="1" dirty="0">
                <a:solidFill>
                  <a:prstClr val="white"/>
                </a:solidFill>
              </a:rPr>
              <a:t>Concerns: Other areas</a:t>
            </a:r>
          </a:p>
          <a:p>
            <a:pPr algn="just">
              <a:lnSpc>
                <a:spcPct val="120000"/>
              </a:lnSpc>
              <a:spcBef>
                <a:spcPts val="600"/>
              </a:spcBef>
              <a:spcAft>
                <a:spcPts val="600"/>
              </a:spcAft>
            </a:pPr>
            <a:endParaRPr lang="en-US" sz="1400" dirty="0">
              <a:solidFill>
                <a:srgbClr val="6D6E71"/>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707" y="234266"/>
            <a:ext cx="1440000" cy="1440000"/>
          </a:xfrm>
          <a:prstGeom prst="rect">
            <a:avLst/>
          </a:prstGeom>
        </p:spPr>
      </p:pic>
      <p:sp>
        <p:nvSpPr>
          <p:cNvPr id="18" name="Slide Number Placeholder 3"/>
          <p:cNvSpPr txBox="1">
            <a:spLocks/>
          </p:cNvSpPr>
          <p:nvPr/>
        </p:nvSpPr>
        <p:spPr>
          <a:xfrm>
            <a:off x="180349"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4C18273-3B06-4AC5-BD96-A00D2AA2E2E6}" type="slidenum">
              <a:rPr lang="en-GB" smtClean="0">
                <a:solidFill>
                  <a:srgbClr val="6D6E71"/>
                </a:solidFill>
              </a:rPr>
              <a:pPr algn="l"/>
              <a:t>25</a:t>
            </a:fld>
            <a:endParaRPr lang="en-GB" dirty="0">
              <a:solidFill>
                <a:srgbClr val="6D6E71"/>
              </a:solidFill>
            </a:endParaRPr>
          </a:p>
        </p:txBody>
      </p:sp>
      <p:sp>
        <p:nvSpPr>
          <p:cNvPr id="25" name="Rectangle 24"/>
          <p:cNvSpPr/>
          <p:nvPr/>
        </p:nvSpPr>
        <p:spPr>
          <a:xfrm>
            <a:off x="1835696" y="305371"/>
            <a:ext cx="6192688" cy="492443"/>
          </a:xfrm>
          <a:prstGeom prst="rect">
            <a:avLst/>
          </a:prstGeom>
        </p:spPr>
        <p:txBody>
          <a:bodyPr wrap="square">
            <a:spAutoFit/>
          </a:bodyPr>
          <a:lstStyle/>
          <a:p>
            <a:r>
              <a:rPr lang="en-GB" sz="2600" b="1" dirty="0">
                <a:solidFill>
                  <a:srgbClr val="6D6E71"/>
                </a:solidFill>
              </a:rPr>
              <a:t>Other areas of concern (1)</a:t>
            </a:r>
            <a:endParaRPr lang="en-GB" sz="2600" dirty="0">
              <a:solidFill>
                <a:srgbClr val="6D6E71"/>
              </a:solidFill>
            </a:endParaRPr>
          </a:p>
        </p:txBody>
      </p:sp>
      <p:grpSp>
        <p:nvGrpSpPr>
          <p:cNvPr id="23" name="Group 22"/>
          <p:cNvGrpSpPr/>
          <p:nvPr/>
        </p:nvGrpSpPr>
        <p:grpSpPr>
          <a:xfrm>
            <a:off x="611560" y="1844824"/>
            <a:ext cx="3433389" cy="2060033"/>
            <a:chOff x="175361" y="254"/>
            <a:chExt cx="3433389" cy="2060033"/>
          </a:xfrm>
        </p:grpSpPr>
        <p:sp>
          <p:nvSpPr>
            <p:cNvPr id="24" name="Rectangle 23"/>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42" name="Rectangle 41"/>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43" name="Text Box 38"/>
          <p:cNvSpPr txBox="1">
            <a:spLocks noChangeArrowheads="1"/>
          </p:cNvSpPr>
          <p:nvPr/>
        </p:nvSpPr>
        <p:spPr bwMode="auto">
          <a:xfrm>
            <a:off x="597254" y="1844824"/>
            <a:ext cx="3433390" cy="307777"/>
          </a:xfrm>
          <a:prstGeom prst="rect">
            <a:avLst/>
          </a:prstGeom>
          <a:solidFill>
            <a:srgbClr val="6D6E71"/>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Is it achievable in reality?</a:t>
            </a:r>
            <a:endParaRPr lang="en-US" sz="1400" dirty="0">
              <a:solidFill>
                <a:srgbClr val="FFFFFF"/>
              </a:solidFill>
              <a:latin typeface="Verdana"/>
              <a:cs typeface="Verdana"/>
            </a:endParaRPr>
          </a:p>
        </p:txBody>
      </p:sp>
      <p:grpSp>
        <p:nvGrpSpPr>
          <p:cNvPr id="44" name="Group 43"/>
          <p:cNvGrpSpPr/>
          <p:nvPr/>
        </p:nvGrpSpPr>
        <p:grpSpPr>
          <a:xfrm>
            <a:off x="4283968" y="1844824"/>
            <a:ext cx="3433389" cy="2060033"/>
            <a:chOff x="175361" y="254"/>
            <a:chExt cx="3433389" cy="2060033"/>
          </a:xfrm>
        </p:grpSpPr>
        <p:sp>
          <p:nvSpPr>
            <p:cNvPr id="45" name="Rectangle 44"/>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46" name="Rectangle 45"/>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47" name="Text Box 38"/>
          <p:cNvSpPr txBox="1">
            <a:spLocks noChangeArrowheads="1"/>
          </p:cNvSpPr>
          <p:nvPr/>
        </p:nvSpPr>
        <p:spPr bwMode="auto">
          <a:xfrm>
            <a:off x="4283968" y="1844824"/>
            <a:ext cx="3433390" cy="307777"/>
          </a:xfrm>
          <a:prstGeom prst="rect">
            <a:avLst/>
          </a:prstGeom>
          <a:solidFill>
            <a:srgbClr val="6D6E71"/>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Service closures</a:t>
            </a:r>
            <a:endParaRPr lang="en-US" sz="1400" b="1" dirty="0">
              <a:solidFill>
                <a:srgbClr val="FFFFFF"/>
              </a:solidFill>
              <a:latin typeface="Verdana"/>
              <a:cs typeface="Verdana"/>
            </a:endParaRPr>
          </a:p>
        </p:txBody>
      </p:sp>
      <p:grpSp>
        <p:nvGrpSpPr>
          <p:cNvPr id="52" name="Group 51"/>
          <p:cNvGrpSpPr/>
          <p:nvPr/>
        </p:nvGrpSpPr>
        <p:grpSpPr>
          <a:xfrm>
            <a:off x="597254" y="4321295"/>
            <a:ext cx="3433389" cy="2060033"/>
            <a:chOff x="175361" y="254"/>
            <a:chExt cx="3433389" cy="2060033"/>
          </a:xfrm>
        </p:grpSpPr>
        <p:sp>
          <p:nvSpPr>
            <p:cNvPr id="53" name="Rectangle 52"/>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54" name="Rectangle 53"/>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55" name="Text Box 38"/>
          <p:cNvSpPr txBox="1">
            <a:spLocks noChangeArrowheads="1"/>
          </p:cNvSpPr>
          <p:nvPr/>
        </p:nvSpPr>
        <p:spPr bwMode="auto">
          <a:xfrm>
            <a:off x="597254" y="4129335"/>
            <a:ext cx="3433390" cy="307777"/>
          </a:xfrm>
          <a:prstGeom prst="rect">
            <a:avLst/>
          </a:prstGeom>
          <a:solidFill>
            <a:srgbClr val="6D6E71"/>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Too short-term</a:t>
            </a:r>
            <a:endParaRPr lang="en-US" sz="1400" b="1" dirty="0">
              <a:solidFill>
                <a:srgbClr val="FFFFFF"/>
              </a:solidFill>
              <a:latin typeface="Verdana"/>
              <a:cs typeface="Verdana"/>
            </a:endParaRPr>
          </a:p>
        </p:txBody>
      </p:sp>
      <p:sp>
        <p:nvSpPr>
          <p:cNvPr id="56" name="Text Box 38"/>
          <p:cNvSpPr txBox="1">
            <a:spLocks noChangeArrowheads="1"/>
          </p:cNvSpPr>
          <p:nvPr/>
        </p:nvSpPr>
        <p:spPr bwMode="auto">
          <a:xfrm>
            <a:off x="404099" y="2200444"/>
            <a:ext cx="362654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Concern over the practicality of achieving models of local care with resources available</a:t>
            </a:r>
          </a:p>
          <a:p>
            <a:pPr marL="365125" indent="-171450">
              <a:buFont typeface="Arial" panose="020B0604020202020204" pitchFamily="34" charset="0"/>
              <a:buChar char="•"/>
            </a:pPr>
            <a:r>
              <a:rPr lang="en-GB" sz="1200" dirty="0">
                <a:solidFill>
                  <a:srgbClr val="6D6E71"/>
                </a:solidFill>
                <a:latin typeface="Verdana"/>
                <a:cs typeface="Verdana"/>
              </a:rPr>
              <a:t>Concern over reduced budgets and increasing populations</a:t>
            </a:r>
          </a:p>
          <a:p>
            <a:pPr marL="365125" indent="-171450">
              <a:buFont typeface="Arial" panose="020B0604020202020204" pitchFamily="34" charset="0"/>
              <a:buChar char="•"/>
            </a:pPr>
            <a:r>
              <a:rPr lang="en-GB" sz="1200" dirty="0">
                <a:solidFill>
                  <a:srgbClr val="6D6E71"/>
                </a:solidFill>
                <a:latin typeface="Verdana"/>
                <a:cs typeface="Verdana"/>
              </a:rPr>
              <a:t>Concern over culture of poor communication between departments and organisations and silo working</a:t>
            </a:r>
          </a:p>
          <a:p>
            <a:pPr marL="365125" indent="-171450">
              <a:buFont typeface="Arial" panose="020B0604020202020204" pitchFamily="34" charset="0"/>
              <a:buChar char="•"/>
            </a:pPr>
            <a:endParaRPr lang="en-GB" sz="1200" dirty="0">
              <a:solidFill>
                <a:srgbClr val="6D6E71"/>
              </a:solidFill>
              <a:latin typeface="Verdana"/>
              <a:cs typeface="Verdana"/>
            </a:endParaRPr>
          </a:p>
        </p:txBody>
      </p:sp>
      <p:sp>
        <p:nvSpPr>
          <p:cNvPr id="27" name="Text Box 38"/>
          <p:cNvSpPr txBox="1">
            <a:spLocks noChangeArrowheads="1"/>
          </p:cNvSpPr>
          <p:nvPr/>
        </p:nvSpPr>
        <p:spPr bwMode="auto">
          <a:xfrm>
            <a:off x="4067944" y="2204864"/>
            <a:ext cx="362654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Concern community services won’t be in place before hospital changes are made</a:t>
            </a:r>
          </a:p>
          <a:p>
            <a:pPr marL="365125" indent="-171450">
              <a:buFont typeface="Arial" panose="020B0604020202020204" pitchFamily="34" charset="0"/>
              <a:buChar char="•"/>
            </a:pPr>
            <a:r>
              <a:rPr lang="en-GB" sz="1200" dirty="0">
                <a:solidFill>
                  <a:srgbClr val="6D6E71"/>
                </a:solidFill>
                <a:latin typeface="Verdana"/>
                <a:cs typeface="Verdana"/>
              </a:rPr>
              <a:t>Concerns about hospital closures and moving of services</a:t>
            </a:r>
          </a:p>
          <a:p>
            <a:pPr marL="365125" indent="-171450">
              <a:buFont typeface="Arial" panose="020B0604020202020204" pitchFamily="34" charset="0"/>
              <a:buChar char="•"/>
            </a:pPr>
            <a:r>
              <a:rPr lang="en-GB" sz="1200" dirty="0">
                <a:solidFill>
                  <a:srgbClr val="6D6E71"/>
                </a:solidFill>
                <a:latin typeface="Verdana"/>
                <a:cs typeface="Verdana"/>
              </a:rPr>
              <a:t>Several fear we will have one centralised super hospital</a:t>
            </a:r>
          </a:p>
        </p:txBody>
      </p:sp>
      <p:sp>
        <p:nvSpPr>
          <p:cNvPr id="28" name="Text Box 38"/>
          <p:cNvSpPr txBox="1">
            <a:spLocks noChangeArrowheads="1"/>
          </p:cNvSpPr>
          <p:nvPr/>
        </p:nvSpPr>
        <p:spPr bwMode="auto">
          <a:xfrm>
            <a:off x="395536" y="4482986"/>
            <a:ext cx="362654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Concern that Sustainability and Transformation Partnership is too short-term and solutions should be looking at 10-20 years</a:t>
            </a:r>
          </a:p>
          <a:p>
            <a:pPr marL="365125" indent="-171450">
              <a:buFont typeface="Arial" panose="020B0604020202020204" pitchFamily="34" charset="0"/>
              <a:buChar char="•"/>
            </a:pPr>
            <a:r>
              <a:rPr lang="en-GB" sz="1200" dirty="0">
                <a:solidFill>
                  <a:srgbClr val="6D6E71"/>
                </a:solidFill>
                <a:latin typeface="Verdana"/>
                <a:cs typeface="Verdana"/>
              </a:rPr>
              <a:t>Timescales considered unrealistic</a:t>
            </a:r>
          </a:p>
          <a:p>
            <a:pPr marL="365125" indent="-171450">
              <a:buFont typeface="Arial" panose="020B0604020202020204" pitchFamily="34" charset="0"/>
              <a:buChar char="•"/>
            </a:pPr>
            <a:r>
              <a:rPr lang="en-GB" sz="1200" dirty="0">
                <a:solidFill>
                  <a:srgbClr val="6D6E71"/>
                </a:solidFill>
                <a:latin typeface="Verdana"/>
                <a:cs typeface="Verdana"/>
              </a:rPr>
              <a:t>Longer-term views and longer-term contracts needed</a:t>
            </a:r>
          </a:p>
          <a:p>
            <a:pPr marL="365125" indent="-171450">
              <a:buFont typeface="Arial" panose="020B0604020202020204" pitchFamily="34" charset="0"/>
              <a:buChar char="•"/>
            </a:pPr>
            <a:r>
              <a:rPr lang="en-GB" sz="1200" dirty="0">
                <a:solidFill>
                  <a:srgbClr val="6D6E71"/>
                </a:solidFill>
                <a:latin typeface="Verdana"/>
                <a:cs typeface="Verdana"/>
              </a:rPr>
              <a:t>Feeling that it will take time (and money) to educate the public on new models of care</a:t>
            </a:r>
          </a:p>
        </p:txBody>
      </p:sp>
      <p:sp>
        <p:nvSpPr>
          <p:cNvPr id="30" name="Rectangular Callout 29"/>
          <p:cNvSpPr/>
          <p:nvPr/>
        </p:nvSpPr>
        <p:spPr bwMode="auto">
          <a:xfrm>
            <a:off x="4423493" y="4319459"/>
            <a:ext cx="3240360" cy="1656184"/>
          </a:xfrm>
          <a:prstGeom prst="wedgeRectCallout">
            <a:avLst>
              <a:gd name="adj1" fmla="val 32872"/>
              <a:gd name="adj2" fmla="val -59393"/>
            </a:avLst>
          </a:prstGeom>
          <a:solidFill>
            <a:schemeClr val="bg1">
              <a:lumMod val="95000"/>
            </a:schemeClr>
          </a:solidFill>
          <a:ln w="19050">
            <a:noFill/>
            <a:prstDash val="sysDot"/>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solidFill>
                  <a:srgbClr val="6D6E71"/>
                </a:solidFill>
              </a:rPr>
              <a:t>I am concerned about the single specialist hospital.  Do Thanet residents realise the travel implications?</a:t>
            </a:r>
            <a:endParaRPr lang="en-US" sz="1200" dirty="0">
              <a:solidFill>
                <a:srgbClr val="6D6E71"/>
              </a:solidFill>
            </a:endParaRPr>
          </a:p>
          <a:p>
            <a:pPr algn="ctr"/>
            <a:r>
              <a:rPr lang="en-US" sz="1200" b="1" dirty="0">
                <a:solidFill>
                  <a:srgbClr val="6D6E71"/>
                </a:solidFill>
              </a:rPr>
              <a:t>Thanet</a:t>
            </a:r>
          </a:p>
        </p:txBody>
      </p:sp>
    </p:spTree>
    <p:extLst>
      <p:ext uri="{BB962C8B-B14F-4D97-AF65-F5344CB8AC3E}">
        <p14:creationId xmlns:p14="http://schemas.microsoft.com/office/powerpoint/2010/main" val="3345067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72400" y="0"/>
            <a:ext cx="971600" cy="6858000"/>
          </a:xfrm>
          <a:prstGeom prst="rect">
            <a:avLst/>
          </a:prstGeom>
          <a:solidFill>
            <a:schemeClr val="tx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rot="5400000">
            <a:off x="5400092" y="2960948"/>
            <a:ext cx="6048672" cy="792088"/>
          </a:xfrm>
          <a:prstGeom prst="rect">
            <a:avLst/>
          </a:prstGeom>
        </p:spPr>
        <p:txBody>
          <a:bodyPr vert="horz" wrap="square" lIns="91440" tIns="45720" rIns="91440" bIns="45720" rtlCol="0" anchor="ctr">
            <a:normAutofit/>
          </a:bodyPr>
          <a:lstStyle/>
          <a:p>
            <a:pPr>
              <a:lnSpc>
                <a:spcPct val="120000"/>
              </a:lnSpc>
              <a:spcBef>
                <a:spcPts val="600"/>
              </a:spcBef>
              <a:spcAft>
                <a:spcPts val="600"/>
              </a:spcAft>
            </a:pPr>
            <a:r>
              <a:rPr lang="en-GB" sz="3000" b="1" dirty="0">
                <a:solidFill>
                  <a:prstClr val="white"/>
                </a:solidFill>
              </a:rPr>
              <a:t>Concerns: Other areas</a:t>
            </a:r>
          </a:p>
          <a:p>
            <a:pPr algn="just">
              <a:lnSpc>
                <a:spcPct val="120000"/>
              </a:lnSpc>
              <a:spcBef>
                <a:spcPts val="600"/>
              </a:spcBef>
              <a:spcAft>
                <a:spcPts val="600"/>
              </a:spcAft>
            </a:pPr>
            <a:endParaRPr lang="en-US" sz="1400" dirty="0">
              <a:solidFill>
                <a:srgbClr val="6D6E71"/>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707" y="234266"/>
            <a:ext cx="1440000" cy="1440000"/>
          </a:xfrm>
          <a:prstGeom prst="rect">
            <a:avLst/>
          </a:prstGeom>
        </p:spPr>
      </p:pic>
      <p:sp>
        <p:nvSpPr>
          <p:cNvPr id="18" name="Slide Number Placeholder 3"/>
          <p:cNvSpPr txBox="1">
            <a:spLocks/>
          </p:cNvSpPr>
          <p:nvPr/>
        </p:nvSpPr>
        <p:spPr>
          <a:xfrm>
            <a:off x="180349"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4C18273-3B06-4AC5-BD96-A00D2AA2E2E6}" type="slidenum">
              <a:rPr lang="en-GB" smtClean="0">
                <a:solidFill>
                  <a:srgbClr val="6D6E71"/>
                </a:solidFill>
              </a:rPr>
              <a:pPr algn="l"/>
              <a:t>26</a:t>
            </a:fld>
            <a:endParaRPr lang="en-GB" dirty="0">
              <a:solidFill>
                <a:srgbClr val="6D6E71"/>
              </a:solidFill>
            </a:endParaRPr>
          </a:p>
        </p:txBody>
      </p:sp>
      <p:sp>
        <p:nvSpPr>
          <p:cNvPr id="25" name="Rectangle 24"/>
          <p:cNvSpPr/>
          <p:nvPr/>
        </p:nvSpPr>
        <p:spPr>
          <a:xfrm>
            <a:off x="1835696" y="305371"/>
            <a:ext cx="6192688" cy="492443"/>
          </a:xfrm>
          <a:prstGeom prst="rect">
            <a:avLst/>
          </a:prstGeom>
        </p:spPr>
        <p:txBody>
          <a:bodyPr wrap="square">
            <a:spAutoFit/>
          </a:bodyPr>
          <a:lstStyle/>
          <a:p>
            <a:r>
              <a:rPr lang="en-GB" sz="2600" b="1" dirty="0">
                <a:solidFill>
                  <a:srgbClr val="6D6E71"/>
                </a:solidFill>
              </a:rPr>
              <a:t>Other areas of concern (2)</a:t>
            </a:r>
            <a:endParaRPr lang="en-GB" sz="2600" dirty="0">
              <a:solidFill>
                <a:srgbClr val="6D6E71"/>
              </a:solidFill>
            </a:endParaRPr>
          </a:p>
        </p:txBody>
      </p:sp>
      <p:grpSp>
        <p:nvGrpSpPr>
          <p:cNvPr id="23" name="Group 22"/>
          <p:cNvGrpSpPr/>
          <p:nvPr/>
        </p:nvGrpSpPr>
        <p:grpSpPr>
          <a:xfrm>
            <a:off x="611560" y="1844825"/>
            <a:ext cx="3433389" cy="1994254"/>
            <a:chOff x="175361" y="254"/>
            <a:chExt cx="3433389" cy="2060033"/>
          </a:xfrm>
        </p:grpSpPr>
        <p:sp>
          <p:nvSpPr>
            <p:cNvPr id="24" name="Rectangle 23"/>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42" name="Rectangle 41"/>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43" name="Text Box 38"/>
          <p:cNvSpPr txBox="1">
            <a:spLocks noChangeArrowheads="1"/>
          </p:cNvSpPr>
          <p:nvPr/>
        </p:nvSpPr>
        <p:spPr bwMode="auto">
          <a:xfrm>
            <a:off x="597254" y="1844824"/>
            <a:ext cx="3433390" cy="307777"/>
          </a:xfrm>
          <a:prstGeom prst="rect">
            <a:avLst/>
          </a:prstGeom>
          <a:solidFill>
            <a:srgbClr val="6D6E71"/>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Rushing hospital discharges</a:t>
            </a:r>
            <a:endParaRPr lang="en-US" sz="1400" dirty="0">
              <a:solidFill>
                <a:srgbClr val="FFFFFF"/>
              </a:solidFill>
              <a:latin typeface="Verdana"/>
              <a:cs typeface="Verdana"/>
            </a:endParaRPr>
          </a:p>
        </p:txBody>
      </p:sp>
      <p:grpSp>
        <p:nvGrpSpPr>
          <p:cNvPr id="48" name="Group 47"/>
          <p:cNvGrpSpPr/>
          <p:nvPr/>
        </p:nvGrpSpPr>
        <p:grpSpPr>
          <a:xfrm>
            <a:off x="4283968" y="2036785"/>
            <a:ext cx="3433389" cy="1824264"/>
            <a:chOff x="175361" y="254"/>
            <a:chExt cx="3433389" cy="2060033"/>
          </a:xfrm>
        </p:grpSpPr>
        <p:sp>
          <p:nvSpPr>
            <p:cNvPr id="49" name="Rectangle 48"/>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50" name="Rectangle 49"/>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51" name="Text Box 38"/>
          <p:cNvSpPr txBox="1">
            <a:spLocks noChangeArrowheads="1"/>
          </p:cNvSpPr>
          <p:nvPr/>
        </p:nvSpPr>
        <p:spPr bwMode="auto">
          <a:xfrm>
            <a:off x="4283968" y="1844824"/>
            <a:ext cx="3433390" cy="307777"/>
          </a:xfrm>
          <a:prstGeom prst="rect">
            <a:avLst/>
          </a:prstGeom>
          <a:solidFill>
            <a:srgbClr val="6D6E71"/>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Voluntary sector</a:t>
            </a:r>
            <a:endParaRPr lang="en-US" sz="1400" b="1" dirty="0">
              <a:solidFill>
                <a:srgbClr val="FFFFFF"/>
              </a:solidFill>
              <a:latin typeface="Verdana"/>
              <a:cs typeface="Verdana"/>
            </a:endParaRPr>
          </a:p>
        </p:txBody>
      </p:sp>
      <p:sp>
        <p:nvSpPr>
          <p:cNvPr id="56" name="Text Box 38"/>
          <p:cNvSpPr txBox="1">
            <a:spLocks noChangeArrowheads="1"/>
          </p:cNvSpPr>
          <p:nvPr/>
        </p:nvSpPr>
        <p:spPr bwMode="auto">
          <a:xfrm>
            <a:off x="404099" y="2204864"/>
            <a:ext cx="362654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Concern that emphasis on lower hospital admissions may mean some patients that need to be in hospital are not.</a:t>
            </a:r>
          </a:p>
          <a:p>
            <a:pPr marL="365125" indent="-171450">
              <a:buFont typeface="Arial" panose="020B0604020202020204" pitchFamily="34" charset="0"/>
              <a:buChar char="•"/>
            </a:pPr>
            <a:r>
              <a:rPr lang="en-GB" sz="1200" dirty="0">
                <a:solidFill>
                  <a:srgbClr val="6D6E71"/>
                </a:solidFill>
                <a:latin typeface="Verdana"/>
                <a:cs typeface="Verdana"/>
              </a:rPr>
              <a:t>Concern that the care in the community will not be there on discharge from hospital in reality, and that this is key.</a:t>
            </a:r>
          </a:p>
          <a:p>
            <a:pPr marL="365125" indent="-171450">
              <a:buFont typeface="Arial" panose="020B0604020202020204" pitchFamily="34" charset="0"/>
              <a:buChar char="•"/>
            </a:pPr>
            <a:endParaRPr lang="en-GB" sz="1200" dirty="0">
              <a:solidFill>
                <a:srgbClr val="6D6E71"/>
              </a:solidFill>
              <a:latin typeface="Verdana"/>
              <a:cs typeface="Verdana"/>
            </a:endParaRPr>
          </a:p>
        </p:txBody>
      </p:sp>
      <p:sp>
        <p:nvSpPr>
          <p:cNvPr id="30" name="Rectangular Callout 29"/>
          <p:cNvSpPr/>
          <p:nvPr/>
        </p:nvSpPr>
        <p:spPr bwMode="auto">
          <a:xfrm>
            <a:off x="634554" y="3959419"/>
            <a:ext cx="3433390" cy="1413797"/>
          </a:xfrm>
          <a:prstGeom prst="wedgeRectCallout">
            <a:avLst>
              <a:gd name="adj1" fmla="val 39679"/>
              <a:gd name="adj2" fmla="val 55508"/>
            </a:avLst>
          </a:prstGeom>
          <a:solidFill>
            <a:schemeClr val="bg1">
              <a:lumMod val="95000"/>
            </a:schemeClr>
          </a:solidFill>
          <a:ln w="19050">
            <a:noFill/>
            <a:prstDash val="sysDot"/>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solidFill>
                  <a:srgbClr val="6D6E71"/>
                </a:solidFill>
              </a:rPr>
              <a:t>It’s worthless unless the right staff are in the community. It sounds as if the focus is ‘this is how we will get rid of people in hospital’ not ‘this is how we will catch you and keep you safe in the community’. </a:t>
            </a:r>
            <a:endParaRPr lang="en-US" sz="1200" dirty="0">
              <a:solidFill>
                <a:srgbClr val="6D6E71"/>
              </a:solidFill>
            </a:endParaRPr>
          </a:p>
          <a:p>
            <a:pPr algn="ctr"/>
            <a:r>
              <a:rPr lang="en-US" sz="1200" b="1" dirty="0">
                <a:solidFill>
                  <a:srgbClr val="6D6E71"/>
                </a:solidFill>
              </a:rPr>
              <a:t>Thanet</a:t>
            </a:r>
          </a:p>
        </p:txBody>
      </p:sp>
      <p:grpSp>
        <p:nvGrpSpPr>
          <p:cNvPr id="41" name="Group 40"/>
          <p:cNvGrpSpPr/>
          <p:nvPr/>
        </p:nvGrpSpPr>
        <p:grpSpPr>
          <a:xfrm>
            <a:off x="4283968" y="4125016"/>
            <a:ext cx="3433389" cy="2438874"/>
            <a:chOff x="175361" y="254"/>
            <a:chExt cx="3433389" cy="2060033"/>
          </a:xfrm>
        </p:grpSpPr>
        <p:sp>
          <p:nvSpPr>
            <p:cNvPr id="57" name="Rectangle 56"/>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58" name="Rectangle 57"/>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59" name="Text Box 38"/>
          <p:cNvSpPr txBox="1">
            <a:spLocks noChangeArrowheads="1"/>
          </p:cNvSpPr>
          <p:nvPr/>
        </p:nvSpPr>
        <p:spPr bwMode="auto">
          <a:xfrm>
            <a:off x="4283968" y="3933056"/>
            <a:ext cx="3433390" cy="307777"/>
          </a:xfrm>
          <a:prstGeom prst="rect">
            <a:avLst/>
          </a:prstGeom>
          <a:solidFill>
            <a:srgbClr val="6D6E71"/>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Other gaps/concerns</a:t>
            </a:r>
            <a:endParaRPr lang="en-US" sz="1400" b="1" dirty="0">
              <a:solidFill>
                <a:srgbClr val="FFFFFF"/>
              </a:solidFill>
              <a:latin typeface="Verdana"/>
              <a:cs typeface="Verdana"/>
            </a:endParaRPr>
          </a:p>
        </p:txBody>
      </p:sp>
      <p:sp>
        <p:nvSpPr>
          <p:cNvPr id="29" name="Text Box 38"/>
          <p:cNvSpPr txBox="1">
            <a:spLocks noChangeArrowheads="1"/>
          </p:cNvSpPr>
          <p:nvPr/>
        </p:nvSpPr>
        <p:spPr bwMode="auto">
          <a:xfrm>
            <a:off x="4139952" y="4248378"/>
            <a:ext cx="362654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Increased </a:t>
            </a:r>
            <a:r>
              <a:rPr lang="en-GB" sz="1200" b="1" dirty="0">
                <a:solidFill>
                  <a:srgbClr val="6D6E71"/>
                </a:solidFill>
                <a:latin typeface="Verdana"/>
                <a:cs typeface="Verdana"/>
              </a:rPr>
              <a:t>privatisation</a:t>
            </a:r>
            <a:endParaRPr lang="en-GB" sz="1200" dirty="0">
              <a:solidFill>
                <a:srgbClr val="6D6E71"/>
              </a:solidFill>
              <a:latin typeface="Verdana"/>
              <a:cs typeface="Verdana"/>
            </a:endParaRPr>
          </a:p>
          <a:p>
            <a:pPr marL="365125" indent="-171450">
              <a:buFont typeface="Arial" panose="020B0604020202020204" pitchFamily="34" charset="0"/>
              <a:buChar char="•"/>
            </a:pPr>
            <a:r>
              <a:rPr lang="en-GB" sz="1200" dirty="0">
                <a:solidFill>
                  <a:srgbClr val="6D6E71"/>
                </a:solidFill>
                <a:latin typeface="Verdana"/>
                <a:cs typeface="Verdana"/>
              </a:rPr>
              <a:t>Reliance on </a:t>
            </a:r>
            <a:r>
              <a:rPr lang="en-GB" sz="1200" b="1" dirty="0">
                <a:solidFill>
                  <a:srgbClr val="6D6E71"/>
                </a:solidFill>
                <a:latin typeface="Verdana"/>
                <a:cs typeface="Verdana"/>
              </a:rPr>
              <a:t>online</a:t>
            </a:r>
            <a:r>
              <a:rPr lang="en-GB" sz="1200" dirty="0">
                <a:solidFill>
                  <a:srgbClr val="6D6E71"/>
                </a:solidFill>
                <a:latin typeface="Verdana"/>
                <a:cs typeface="Verdana"/>
              </a:rPr>
              <a:t> technology</a:t>
            </a:r>
          </a:p>
          <a:p>
            <a:pPr marL="365125" indent="-171450">
              <a:buFont typeface="Arial" panose="020B0604020202020204" pitchFamily="34" charset="0"/>
              <a:buChar char="•"/>
            </a:pPr>
            <a:r>
              <a:rPr lang="en-GB" sz="1200" dirty="0">
                <a:solidFill>
                  <a:srgbClr val="6D6E71"/>
                </a:solidFill>
                <a:latin typeface="Verdana"/>
                <a:cs typeface="Verdana"/>
              </a:rPr>
              <a:t>How will </a:t>
            </a:r>
            <a:r>
              <a:rPr lang="en-GB" sz="1200" b="1" dirty="0">
                <a:solidFill>
                  <a:srgbClr val="6D6E71"/>
                </a:solidFill>
                <a:latin typeface="Verdana"/>
                <a:cs typeface="Verdana"/>
              </a:rPr>
              <a:t>triage </a:t>
            </a:r>
            <a:r>
              <a:rPr lang="en-GB" sz="1200" dirty="0">
                <a:solidFill>
                  <a:srgbClr val="6D6E71"/>
                </a:solidFill>
                <a:latin typeface="Verdana"/>
                <a:cs typeface="Verdana"/>
              </a:rPr>
              <a:t>work?</a:t>
            </a:r>
          </a:p>
          <a:p>
            <a:pPr marL="365125" indent="-171450">
              <a:buFont typeface="Arial" panose="020B0604020202020204" pitchFamily="34" charset="0"/>
              <a:buChar char="•"/>
            </a:pPr>
            <a:r>
              <a:rPr lang="en-GB" sz="1200" dirty="0">
                <a:solidFill>
                  <a:srgbClr val="6D6E71"/>
                </a:solidFill>
                <a:latin typeface="Verdana"/>
                <a:cs typeface="Verdana"/>
              </a:rPr>
              <a:t>In </a:t>
            </a:r>
            <a:r>
              <a:rPr lang="en-GB" sz="1200" b="1" dirty="0">
                <a:solidFill>
                  <a:srgbClr val="6D6E71"/>
                </a:solidFill>
                <a:latin typeface="Verdana"/>
                <a:cs typeface="Verdana"/>
              </a:rPr>
              <a:t>New Romney</a:t>
            </a:r>
            <a:r>
              <a:rPr lang="en-GB" sz="1200" dirty="0">
                <a:solidFill>
                  <a:srgbClr val="6D6E71"/>
                </a:solidFill>
                <a:latin typeface="Verdana"/>
                <a:cs typeface="Verdana"/>
              </a:rPr>
              <a:t>, questions over whether current estates are being maximised and losing continuity of care raised</a:t>
            </a:r>
          </a:p>
          <a:p>
            <a:pPr marL="365125" indent="-171450">
              <a:buFont typeface="Arial" panose="020B0604020202020204" pitchFamily="34" charset="0"/>
              <a:buChar char="•"/>
            </a:pPr>
            <a:r>
              <a:rPr lang="en-GB" sz="1200" dirty="0">
                <a:solidFill>
                  <a:srgbClr val="6D6E71"/>
                </a:solidFill>
                <a:latin typeface="Verdana"/>
                <a:cs typeface="Verdana"/>
              </a:rPr>
              <a:t>Attendees in </a:t>
            </a:r>
            <a:r>
              <a:rPr lang="en-GB" sz="1200" b="1" dirty="0">
                <a:solidFill>
                  <a:srgbClr val="6D6E71"/>
                </a:solidFill>
                <a:latin typeface="Verdana"/>
                <a:cs typeface="Verdana"/>
              </a:rPr>
              <a:t>Deal</a:t>
            </a:r>
            <a:r>
              <a:rPr lang="en-GB" sz="1200" dirty="0">
                <a:solidFill>
                  <a:srgbClr val="6D6E71"/>
                </a:solidFill>
                <a:latin typeface="Verdana"/>
                <a:cs typeface="Verdana"/>
              </a:rPr>
              <a:t> concerned about their local services</a:t>
            </a:r>
          </a:p>
          <a:p>
            <a:pPr marL="365125" indent="-171450">
              <a:buFont typeface="Arial" panose="020B0604020202020204" pitchFamily="34" charset="0"/>
              <a:buChar char="•"/>
            </a:pPr>
            <a:r>
              <a:rPr lang="en-GB" sz="1200" dirty="0">
                <a:solidFill>
                  <a:srgbClr val="6D6E71"/>
                </a:solidFill>
                <a:latin typeface="Verdana"/>
                <a:cs typeface="Verdana"/>
              </a:rPr>
              <a:t>At the </a:t>
            </a:r>
            <a:r>
              <a:rPr lang="en-GB" sz="1200" b="1" dirty="0">
                <a:solidFill>
                  <a:srgbClr val="6D6E71"/>
                </a:solidFill>
                <a:latin typeface="Verdana"/>
                <a:cs typeface="Verdana"/>
              </a:rPr>
              <a:t>Thanet </a:t>
            </a:r>
            <a:r>
              <a:rPr lang="en-GB" sz="1200" dirty="0">
                <a:solidFill>
                  <a:srgbClr val="6D6E71"/>
                </a:solidFill>
                <a:latin typeface="Verdana"/>
                <a:cs typeface="Verdana"/>
              </a:rPr>
              <a:t>event, there was some discussion over the reliance on patient records being updated and shared.</a:t>
            </a:r>
          </a:p>
          <a:p>
            <a:pPr marL="365125" indent="-171450">
              <a:buFont typeface="Arial" panose="020B0604020202020204" pitchFamily="34" charset="0"/>
              <a:buChar char="•"/>
            </a:pPr>
            <a:endParaRPr lang="en-GB" sz="1200" dirty="0">
              <a:solidFill>
                <a:srgbClr val="6D6E71"/>
              </a:solidFill>
              <a:latin typeface="Verdana"/>
              <a:cs typeface="Verdana"/>
            </a:endParaRPr>
          </a:p>
          <a:p>
            <a:pPr marL="365125" indent="-171450">
              <a:buFont typeface="Arial" panose="020B0604020202020204" pitchFamily="34" charset="0"/>
              <a:buChar char="•"/>
            </a:pPr>
            <a:endParaRPr lang="en-GB" sz="1200" dirty="0">
              <a:solidFill>
                <a:srgbClr val="6D6E71"/>
              </a:solidFill>
              <a:latin typeface="Verdana"/>
              <a:cs typeface="Verdana"/>
            </a:endParaRPr>
          </a:p>
        </p:txBody>
      </p:sp>
      <p:sp>
        <p:nvSpPr>
          <p:cNvPr id="60" name="Text Box 38"/>
          <p:cNvSpPr txBox="1">
            <a:spLocks noChangeArrowheads="1"/>
          </p:cNvSpPr>
          <p:nvPr/>
        </p:nvSpPr>
        <p:spPr bwMode="auto">
          <a:xfrm>
            <a:off x="4067944" y="2169438"/>
            <a:ext cx="362654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How the </a:t>
            </a:r>
            <a:r>
              <a:rPr lang="en-GB" sz="1200" b="1" dirty="0">
                <a:solidFill>
                  <a:srgbClr val="6D6E71"/>
                </a:solidFill>
                <a:latin typeface="Verdana"/>
                <a:cs typeface="Verdana"/>
              </a:rPr>
              <a:t>voluntary</a:t>
            </a:r>
            <a:r>
              <a:rPr lang="en-GB" sz="1200" dirty="0">
                <a:solidFill>
                  <a:srgbClr val="6D6E71"/>
                </a:solidFill>
                <a:latin typeface="Verdana"/>
                <a:cs typeface="Verdana"/>
              </a:rPr>
              <a:t> sector will be involved</a:t>
            </a:r>
          </a:p>
          <a:p>
            <a:pPr marL="365125" indent="-171450">
              <a:buFont typeface="Arial" panose="020B0604020202020204" pitchFamily="34" charset="0"/>
              <a:buChar char="•"/>
            </a:pPr>
            <a:r>
              <a:rPr lang="en-GB" sz="1200" dirty="0">
                <a:solidFill>
                  <a:srgbClr val="6D6E71"/>
                </a:solidFill>
                <a:latin typeface="Verdana"/>
                <a:cs typeface="Verdana"/>
              </a:rPr>
              <a:t>Concern that voluntary sector under-resourced to increase involvement</a:t>
            </a:r>
          </a:p>
          <a:p>
            <a:pPr marL="365125" indent="-171450">
              <a:buFont typeface="Arial" panose="020B0604020202020204" pitchFamily="34" charset="0"/>
              <a:buChar char="•"/>
            </a:pPr>
            <a:r>
              <a:rPr lang="en-GB" sz="1200" dirty="0">
                <a:solidFill>
                  <a:srgbClr val="6D6E71"/>
                </a:solidFill>
                <a:latin typeface="Verdana"/>
                <a:cs typeface="Verdana"/>
              </a:rPr>
              <a:t>Concern over strain put on voluntary sector</a:t>
            </a:r>
          </a:p>
          <a:p>
            <a:pPr marL="365125" indent="-171450">
              <a:buFont typeface="Arial" panose="020B0604020202020204" pitchFamily="34" charset="0"/>
              <a:buChar char="•"/>
            </a:pPr>
            <a:endParaRPr lang="en-GB" sz="1200" dirty="0">
              <a:solidFill>
                <a:srgbClr val="6D6E71"/>
              </a:solidFill>
              <a:latin typeface="Verdana"/>
              <a:cs typeface="Verdana"/>
            </a:endParaRPr>
          </a:p>
          <a:p>
            <a:pPr marL="365125" indent="-171450">
              <a:buFont typeface="Arial" panose="020B0604020202020204" pitchFamily="34" charset="0"/>
              <a:buChar char="•"/>
            </a:pPr>
            <a:endParaRPr lang="en-GB" sz="1200" dirty="0">
              <a:solidFill>
                <a:srgbClr val="6D6E71"/>
              </a:solidFill>
              <a:latin typeface="Verdana"/>
              <a:cs typeface="Verdana"/>
            </a:endParaRPr>
          </a:p>
        </p:txBody>
      </p:sp>
      <p:sp>
        <p:nvSpPr>
          <p:cNvPr id="61" name="Rectangular Callout 60"/>
          <p:cNvSpPr/>
          <p:nvPr/>
        </p:nvSpPr>
        <p:spPr bwMode="auto">
          <a:xfrm>
            <a:off x="611560" y="5504050"/>
            <a:ext cx="3433390" cy="1021294"/>
          </a:xfrm>
          <a:prstGeom prst="wedgeRectCallout">
            <a:avLst>
              <a:gd name="adj1" fmla="val 34557"/>
              <a:gd name="adj2" fmla="val 64214"/>
            </a:avLst>
          </a:prstGeom>
          <a:solidFill>
            <a:schemeClr val="bg1">
              <a:lumMod val="95000"/>
            </a:schemeClr>
          </a:solidFill>
          <a:ln w="19050">
            <a:noFill/>
            <a:prstDash val="sysDot"/>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solidFill>
                  <a:srgbClr val="6D6E71"/>
                </a:solidFill>
              </a:rPr>
              <a:t>Will people be given the choice to stay in hospital?  I am concerned we will push people out before they are ready.</a:t>
            </a:r>
            <a:endParaRPr lang="en-US" sz="1200" dirty="0">
              <a:solidFill>
                <a:srgbClr val="6D6E71"/>
              </a:solidFill>
            </a:endParaRPr>
          </a:p>
          <a:p>
            <a:pPr algn="ctr"/>
            <a:r>
              <a:rPr lang="en-US" sz="1200" b="1" dirty="0">
                <a:solidFill>
                  <a:srgbClr val="6D6E71"/>
                </a:solidFill>
              </a:rPr>
              <a:t>Canterbury</a:t>
            </a:r>
          </a:p>
        </p:txBody>
      </p:sp>
    </p:spTree>
    <p:extLst>
      <p:ext uri="{BB962C8B-B14F-4D97-AF65-F5344CB8AC3E}">
        <p14:creationId xmlns:p14="http://schemas.microsoft.com/office/powerpoint/2010/main" val="2893072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ight Arrow 10"/>
          <p:cNvSpPr/>
          <p:nvPr/>
        </p:nvSpPr>
        <p:spPr>
          <a:xfrm>
            <a:off x="3275856" y="4221088"/>
            <a:ext cx="1656184" cy="432048"/>
          </a:xfrm>
          <a:prstGeom prst="rightArrow">
            <a:avLst/>
          </a:prstGeom>
          <a:solidFill>
            <a:schemeClr val="bg1">
              <a:lumMod val="8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p:cNvSpPr>
            <a:spLocks noGrp="1"/>
          </p:cNvSpPr>
          <p:nvPr>
            <p:ph type="title"/>
          </p:nvPr>
        </p:nvSpPr>
        <p:spPr>
          <a:xfrm>
            <a:off x="230832" y="203853"/>
            <a:ext cx="8661648" cy="776875"/>
          </a:xfrm>
        </p:spPr>
        <p:txBody>
          <a:bodyPr>
            <a:noAutofit/>
          </a:bodyPr>
          <a:lstStyle/>
          <a:p>
            <a:r>
              <a:rPr lang="en-GB" sz="2800" b="1" i="0" dirty="0"/>
              <a:t>Specific concerns often raised over the reality of the new system for the elderly</a:t>
            </a:r>
          </a:p>
        </p:txBody>
      </p:sp>
      <p:sp>
        <p:nvSpPr>
          <p:cNvPr id="3" name="Slide Number Placeholder 2"/>
          <p:cNvSpPr>
            <a:spLocks noGrp="1"/>
          </p:cNvSpPr>
          <p:nvPr>
            <p:ph type="sldNum" sz="quarter" idx="4"/>
          </p:nvPr>
        </p:nvSpPr>
        <p:spPr/>
        <p:txBody>
          <a:bodyPr/>
          <a:lstStyle/>
          <a:p>
            <a:fld id="{A4C18273-3B06-4AC5-BD96-A00D2AA2E2E6}" type="slidenum">
              <a:rPr lang="en-GB" smtClean="0"/>
              <a:pPr/>
              <a:t>27</a:t>
            </a:fld>
            <a:endParaRPr lang="en-GB" dirty="0"/>
          </a:p>
        </p:txBody>
      </p:sp>
      <p:sp>
        <p:nvSpPr>
          <p:cNvPr id="4" name="TextBox 3"/>
          <p:cNvSpPr txBox="1"/>
          <p:nvPr/>
        </p:nvSpPr>
        <p:spPr>
          <a:xfrm>
            <a:off x="4860032" y="1772816"/>
            <a:ext cx="4176464" cy="4320480"/>
          </a:xfrm>
          <a:prstGeom prst="rect">
            <a:avLst/>
          </a:prstGeom>
        </p:spPr>
        <p:txBody>
          <a:bodyPr vert="horz" wrap="square" lIns="91440" tIns="45720" rIns="91440" bIns="45720" rtlCol="0" anchor="ctr">
            <a:normAutofit/>
          </a:bodyPr>
          <a:lstStyle/>
          <a:p>
            <a:pPr>
              <a:lnSpc>
                <a:spcPct val="120000"/>
              </a:lnSpc>
              <a:spcBef>
                <a:spcPts val="600"/>
              </a:spcBef>
              <a:spcAft>
                <a:spcPts val="600"/>
              </a:spcAft>
            </a:pPr>
            <a:r>
              <a:rPr lang="en-GB" dirty="0">
                <a:solidFill>
                  <a:srgbClr val="6D6E71"/>
                </a:solidFill>
              </a:rPr>
              <a:t>Don’t all have access to the internet</a:t>
            </a:r>
          </a:p>
          <a:p>
            <a:pPr>
              <a:lnSpc>
                <a:spcPct val="120000"/>
              </a:lnSpc>
              <a:spcBef>
                <a:spcPts val="600"/>
              </a:spcBef>
              <a:spcAft>
                <a:spcPts val="600"/>
              </a:spcAft>
            </a:pPr>
            <a:r>
              <a:rPr lang="en-GB" dirty="0">
                <a:solidFill>
                  <a:srgbClr val="6D6E71"/>
                </a:solidFill>
              </a:rPr>
              <a:t>Immobile – difficult to get to the hospital</a:t>
            </a:r>
          </a:p>
          <a:p>
            <a:pPr>
              <a:lnSpc>
                <a:spcPct val="120000"/>
              </a:lnSpc>
              <a:spcBef>
                <a:spcPts val="600"/>
              </a:spcBef>
              <a:spcAft>
                <a:spcPts val="600"/>
              </a:spcAft>
            </a:pPr>
            <a:r>
              <a:rPr lang="en-GB" dirty="0">
                <a:solidFill>
                  <a:srgbClr val="6D6E71"/>
                </a:solidFill>
              </a:rPr>
              <a:t>Lack of continuity of care</a:t>
            </a:r>
          </a:p>
          <a:p>
            <a:pPr>
              <a:lnSpc>
                <a:spcPct val="120000"/>
              </a:lnSpc>
              <a:spcBef>
                <a:spcPts val="600"/>
              </a:spcBef>
              <a:spcAft>
                <a:spcPts val="600"/>
              </a:spcAft>
            </a:pPr>
            <a:r>
              <a:rPr lang="en-GB" dirty="0">
                <a:solidFill>
                  <a:srgbClr val="6D6E71"/>
                </a:solidFill>
              </a:rPr>
              <a:t>Current poor social care provision</a:t>
            </a:r>
          </a:p>
          <a:p>
            <a:pPr>
              <a:lnSpc>
                <a:spcPct val="120000"/>
              </a:lnSpc>
              <a:spcBef>
                <a:spcPts val="600"/>
              </a:spcBef>
              <a:spcAft>
                <a:spcPts val="600"/>
              </a:spcAft>
            </a:pPr>
            <a:r>
              <a:rPr lang="en-GB" dirty="0">
                <a:solidFill>
                  <a:srgbClr val="6D6E71"/>
                </a:solidFill>
              </a:rPr>
              <a:t>Could increase social isolation - harder for families/friends to visit if in a hospital further away</a:t>
            </a:r>
          </a:p>
          <a:p>
            <a:pPr>
              <a:lnSpc>
                <a:spcPct val="120000"/>
              </a:lnSpc>
              <a:spcBef>
                <a:spcPts val="600"/>
              </a:spcBef>
              <a:spcAft>
                <a:spcPts val="600"/>
              </a:spcAft>
            </a:pPr>
            <a:endParaRPr lang="en-GB" dirty="0">
              <a:solidFill>
                <a:srgbClr val="6D6E71"/>
              </a:solidFill>
            </a:endParaRPr>
          </a:p>
          <a:p>
            <a:pPr>
              <a:lnSpc>
                <a:spcPct val="120000"/>
              </a:lnSpc>
              <a:spcBef>
                <a:spcPts val="600"/>
              </a:spcBef>
              <a:spcAft>
                <a:spcPts val="600"/>
              </a:spcAft>
            </a:pPr>
            <a:endParaRPr lang="en-GB" dirty="0">
              <a:solidFill>
                <a:srgbClr val="6D6E71"/>
              </a:solidFill>
            </a:endParaRPr>
          </a:p>
        </p:txBody>
      </p:sp>
      <p:sp>
        <p:nvSpPr>
          <p:cNvPr id="6" name="Right Arrow 5"/>
          <p:cNvSpPr/>
          <p:nvPr/>
        </p:nvSpPr>
        <p:spPr>
          <a:xfrm>
            <a:off x="2555776" y="1858473"/>
            <a:ext cx="2232248" cy="432048"/>
          </a:xfrm>
          <a:prstGeom prst="rightArrow">
            <a:avLst/>
          </a:prstGeom>
          <a:solidFill>
            <a:schemeClr val="bg1">
              <a:lumMod val="8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Right Arrow 7"/>
          <p:cNvSpPr/>
          <p:nvPr/>
        </p:nvSpPr>
        <p:spPr>
          <a:xfrm>
            <a:off x="3059832" y="2420888"/>
            <a:ext cx="1800200" cy="432048"/>
          </a:xfrm>
          <a:prstGeom prst="rightArrow">
            <a:avLst/>
          </a:prstGeom>
          <a:solidFill>
            <a:schemeClr val="bg1">
              <a:lumMod val="8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9" name="Right Arrow 8"/>
          <p:cNvSpPr/>
          <p:nvPr/>
        </p:nvSpPr>
        <p:spPr>
          <a:xfrm>
            <a:off x="3203848" y="3068960"/>
            <a:ext cx="1656184" cy="432048"/>
          </a:xfrm>
          <a:prstGeom prst="rightArrow">
            <a:avLst/>
          </a:prstGeom>
          <a:solidFill>
            <a:schemeClr val="bg1">
              <a:lumMod val="8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Right Arrow 9"/>
          <p:cNvSpPr/>
          <p:nvPr/>
        </p:nvSpPr>
        <p:spPr>
          <a:xfrm>
            <a:off x="3203848" y="3645024"/>
            <a:ext cx="1656184" cy="432048"/>
          </a:xfrm>
          <a:prstGeom prst="rightArrow">
            <a:avLst/>
          </a:prstGeom>
          <a:solidFill>
            <a:schemeClr val="bg1">
              <a:lumMod val="8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Oval 4"/>
          <p:cNvSpPr/>
          <p:nvPr/>
        </p:nvSpPr>
        <p:spPr>
          <a:xfrm>
            <a:off x="662631" y="1847129"/>
            <a:ext cx="3208479" cy="3096344"/>
          </a:xfrm>
          <a:prstGeom prst="ellipse">
            <a:avLst/>
          </a:prstGeom>
          <a:solidFill>
            <a:srgbClr val="6D6E71"/>
          </a:solidFill>
          <a:ln w="9525" cap="flat" cmpd="sng" algn="ctr">
            <a:noFill/>
            <a:prstDash val="solid"/>
          </a:ln>
          <a:effectLst>
            <a:outerShdw blurRad="50800" dist="38100" dir="2700000" algn="tl" rotWithShape="0">
              <a:srgbClr val="000000">
                <a:alpha val="43000"/>
              </a:srgbClr>
            </a:outerShdw>
          </a:effectLst>
        </p:spPr>
        <p:txBody>
          <a:bodyPr rtlCol="0" anchor="ctr"/>
          <a:lstStyle/>
          <a:p>
            <a:pPr algn="ctr"/>
            <a:endParaRPr lang="en-GB" sz="1600" b="1" dirty="0">
              <a:solidFill>
                <a:srgbClr val="FFFFFF"/>
              </a:solidFill>
            </a:endParaRPr>
          </a:p>
        </p:txBody>
      </p:sp>
      <p:pic>
        <p:nvPicPr>
          <p:cNvPr id="3074" name="Picture 2" descr="P:\RESEARCH\RESOURCES\Imagebank\People\shutterstock_1304412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54829">
            <a:off x="766027" y="2378507"/>
            <a:ext cx="3048000" cy="20335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Rectangle 6"/>
          <p:cNvSpPr/>
          <p:nvPr/>
        </p:nvSpPr>
        <p:spPr>
          <a:xfrm>
            <a:off x="1403648" y="5579325"/>
            <a:ext cx="6696743" cy="791820"/>
          </a:xfrm>
          <a:prstGeom prst="rect">
            <a:avLst/>
          </a:prstGeom>
        </p:spPr>
        <p:txBody>
          <a:bodyPr wrap="square">
            <a:spAutoFit/>
          </a:bodyPr>
          <a:lstStyle/>
          <a:p>
            <a:pPr algn="ctr">
              <a:lnSpc>
                <a:spcPct val="120000"/>
              </a:lnSpc>
              <a:spcBef>
                <a:spcPts val="600"/>
              </a:spcBef>
              <a:spcAft>
                <a:spcPts val="600"/>
              </a:spcAft>
            </a:pPr>
            <a:r>
              <a:rPr lang="en-GB" sz="2000" dirty="0">
                <a:solidFill>
                  <a:srgbClr val="6D6E71"/>
                </a:solidFill>
              </a:rPr>
              <a:t>Whole system seen as needing to focus on addressing care of elderly and social isolation</a:t>
            </a:r>
          </a:p>
        </p:txBody>
      </p:sp>
    </p:spTree>
    <p:extLst>
      <p:ext uri="{BB962C8B-B14F-4D97-AF65-F5344CB8AC3E}">
        <p14:creationId xmlns:p14="http://schemas.microsoft.com/office/powerpoint/2010/main" val="3052904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27384"/>
            <a:ext cx="9214746" cy="6885384"/>
          </a:xfrm>
          <a:prstGeom prst="rect">
            <a:avLst/>
          </a:prstGeom>
          <a:solidFill>
            <a:schemeClr val="tx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9" name="AutoShape 5" descr="http://djs.thethinkingshed.com/secureasset/28834/0/prepare?thumb=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6D6E71"/>
              </a:solidFill>
            </a:endParaRPr>
          </a:p>
        </p:txBody>
      </p:sp>
      <p:sp>
        <p:nvSpPr>
          <p:cNvPr id="6" name="TextBox 5"/>
          <p:cNvSpPr txBox="1"/>
          <p:nvPr/>
        </p:nvSpPr>
        <p:spPr>
          <a:xfrm>
            <a:off x="540568" y="4365104"/>
            <a:ext cx="7992888" cy="1200329"/>
          </a:xfrm>
          <a:prstGeom prst="rect">
            <a:avLst/>
          </a:prstGeom>
          <a:noFill/>
        </p:spPr>
        <p:txBody>
          <a:bodyPr wrap="square" rtlCol="0">
            <a:spAutoFit/>
          </a:bodyPr>
          <a:lstStyle/>
          <a:p>
            <a:r>
              <a:rPr lang="en-GB" dirty="0">
                <a:solidFill>
                  <a:prstClr val="white"/>
                </a:solidFill>
                <a:ea typeface="5yearsoldfont" panose="02000603000000000000" pitchFamily="2" charset="0"/>
              </a:rPr>
              <a:t>Particular outcomes that attendees would like to see the new system deliver include improving </a:t>
            </a:r>
            <a:r>
              <a:rPr lang="en-GB" b="1" dirty="0">
                <a:solidFill>
                  <a:prstClr val="white"/>
                </a:solidFill>
                <a:ea typeface="5yearsoldfont" panose="02000603000000000000" pitchFamily="2" charset="0"/>
              </a:rPr>
              <a:t>communication</a:t>
            </a:r>
            <a:r>
              <a:rPr lang="en-GB" dirty="0">
                <a:solidFill>
                  <a:prstClr val="white"/>
                </a:solidFill>
                <a:ea typeface="5yearsoldfont" panose="02000603000000000000" pitchFamily="2" charset="0"/>
              </a:rPr>
              <a:t>, both between services and with patients, and improving </a:t>
            </a:r>
            <a:r>
              <a:rPr lang="en-GB" b="1" dirty="0">
                <a:solidFill>
                  <a:prstClr val="white"/>
                </a:solidFill>
                <a:ea typeface="5yearsoldfont" panose="02000603000000000000" pitchFamily="2" charset="0"/>
              </a:rPr>
              <a:t>access</a:t>
            </a:r>
            <a:r>
              <a:rPr lang="en-GB" dirty="0">
                <a:solidFill>
                  <a:prstClr val="white"/>
                </a:solidFill>
                <a:ea typeface="5yearsoldfont" panose="02000603000000000000" pitchFamily="2" charset="0"/>
              </a:rPr>
              <a:t> to services. More joined up thinking around transport solutions also mentioned.</a:t>
            </a:r>
          </a:p>
        </p:txBody>
      </p:sp>
      <p:sp>
        <p:nvSpPr>
          <p:cNvPr id="7" name="TextBox 6"/>
          <p:cNvSpPr txBox="1"/>
          <p:nvPr/>
        </p:nvSpPr>
        <p:spPr>
          <a:xfrm>
            <a:off x="540568" y="3717032"/>
            <a:ext cx="8063880" cy="646331"/>
          </a:xfrm>
          <a:prstGeom prst="rect">
            <a:avLst/>
          </a:prstGeom>
          <a:noFill/>
        </p:spPr>
        <p:txBody>
          <a:bodyPr wrap="square" rtlCol="0">
            <a:spAutoFit/>
          </a:bodyPr>
          <a:lstStyle/>
          <a:p>
            <a:r>
              <a:rPr lang="en-GB" sz="3600" b="1" dirty="0">
                <a:solidFill>
                  <a:prstClr val="white"/>
                </a:solidFill>
                <a:ea typeface="5yearsoldfont" panose="02000603000000000000" pitchFamily="2" charset="0"/>
              </a:rPr>
              <a:t>Desired outcomes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560" y="476672"/>
            <a:ext cx="2520000" cy="2520000"/>
          </a:xfrm>
          <a:prstGeom prst="rect">
            <a:avLst/>
          </a:prstGeom>
        </p:spPr>
      </p:pic>
      <p:sp>
        <p:nvSpPr>
          <p:cNvPr id="9" name="Slide Number Placeholder 3"/>
          <p:cNvSpPr txBox="1">
            <a:spLocks/>
          </p:cNvSpPr>
          <p:nvPr/>
        </p:nvSpPr>
        <p:spPr>
          <a:xfrm>
            <a:off x="180349"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4C18273-3B06-4AC5-BD96-A00D2AA2E2E6}" type="slidenum">
              <a:rPr lang="en-GB" smtClean="0">
                <a:solidFill>
                  <a:prstClr val="white"/>
                </a:solidFill>
              </a:rPr>
              <a:pPr algn="l"/>
              <a:t>28</a:t>
            </a:fld>
            <a:endParaRPr lang="en-GB" dirty="0">
              <a:solidFill>
                <a:prstClr val="white"/>
              </a:solidFill>
            </a:endParaRPr>
          </a:p>
        </p:txBody>
      </p:sp>
    </p:spTree>
    <p:extLst>
      <p:ext uri="{BB962C8B-B14F-4D97-AF65-F5344CB8AC3E}">
        <p14:creationId xmlns:p14="http://schemas.microsoft.com/office/powerpoint/2010/main" val="2355266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707" y="234266"/>
            <a:ext cx="1440000" cy="1440000"/>
          </a:xfrm>
          <a:prstGeom prst="rect">
            <a:avLst/>
          </a:prstGeom>
        </p:spPr>
      </p:pic>
      <p:sp>
        <p:nvSpPr>
          <p:cNvPr id="18" name="Slide Number Placeholder 3"/>
          <p:cNvSpPr txBox="1">
            <a:spLocks/>
          </p:cNvSpPr>
          <p:nvPr/>
        </p:nvSpPr>
        <p:spPr>
          <a:xfrm>
            <a:off x="180349"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4C18273-3B06-4AC5-BD96-A00D2AA2E2E6}" type="slidenum">
              <a:rPr lang="en-GB" smtClean="0">
                <a:solidFill>
                  <a:srgbClr val="6D6E71"/>
                </a:solidFill>
              </a:rPr>
              <a:pPr algn="l"/>
              <a:t>29</a:t>
            </a:fld>
            <a:endParaRPr lang="en-GB" dirty="0">
              <a:solidFill>
                <a:srgbClr val="6D6E71"/>
              </a:solidFill>
            </a:endParaRPr>
          </a:p>
        </p:txBody>
      </p:sp>
      <p:sp>
        <p:nvSpPr>
          <p:cNvPr id="25" name="Rectangle 24"/>
          <p:cNvSpPr/>
          <p:nvPr/>
        </p:nvSpPr>
        <p:spPr>
          <a:xfrm>
            <a:off x="1835696" y="305371"/>
            <a:ext cx="6192688" cy="892552"/>
          </a:xfrm>
          <a:prstGeom prst="rect">
            <a:avLst/>
          </a:prstGeom>
        </p:spPr>
        <p:txBody>
          <a:bodyPr wrap="square">
            <a:spAutoFit/>
          </a:bodyPr>
          <a:lstStyle/>
          <a:p>
            <a:r>
              <a:rPr lang="en-GB" sz="2600" b="1" dirty="0">
                <a:solidFill>
                  <a:srgbClr val="6D6E71"/>
                </a:solidFill>
              </a:rPr>
              <a:t>Desired outcomes: Improved communication</a:t>
            </a:r>
            <a:endParaRPr lang="en-GB" sz="2600" dirty="0">
              <a:solidFill>
                <a:srgbClr val="6D6E71"/>
              </a:solidFill>
            </a:endParaRPr>
          </a:p>
        </p:txBody>
      </p:sp>
      <p:grpSp>
        <p:nvGrpSpPr>
          <p:cNvPr id="23" name="Group 22"/>
          <p:cNvGrpSpPr/>
          <p:nvPr/>
        </p:nvGrpSpPr>
        <p:grpSpPr>
          <a:xfrm>
            <a:off x="1066602" y="1844824"/>
            <a:ext cx="3433389" cy="2060033"/>
            <a:chOff x="175361" y="254"/>
            <a:chExt cx="3433389" cy="2060033"/>
          </a:xfrm>
        </p:grpSpPr>
        <p:sp>
          <p:nvSpPr>
            <p:cNvPr id="24" name="Rectangle 23"/>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42" name="Rectangle 41"/>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43" name="Text Box 38"/>
          <p:cNvSpPr txBox="1">
            <a:spLocks noChangeArrowheads="1"/>
          </p:cNvSpPr>
          <p:nvPr/>
        </p:nvSpPr>
        <p:spPr bwMode="auto">
          <a:xfrm>
            <a:off x="1052296" y="1844824"/>
            <a:ext cx="3433390" cy="307777"/>
          </a:xfrm>
          <a:prstGeom prst="rect">
            <a:avLst/>
          </a:prstGeom>
          <a:solidFill>
            <a:srgbClr val="6D6E71"/>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Amongst professionals</a:t>
            </a:r>
            <a:endParaRPr lang="en-US" sz="1400" dirty="0">
              <a:solidFill>
                <a:srgbClr val="FFFFFF"/>
              </a:solidFill>
              <a:latin typeface="Verdana"/>
              <a:cs typeface="Verdana"/>
            </a:endParaRPr>
          </a:p>
        </p:txBody>
      </p:sp>
      <p:sp>
        <p:nvSpPr>
          <p:cNvPr id="56" name="Text Box 38"/>
          <p:cNvSpPr txBox="1">
            <a:spLocks noChangeArrowheads="1"/>
          </p:cNvSpPr>
          <p:nvPr/>
        </p:nvSpPr>
        <p:spPr bwMode="auto">
          <a:xfrm>
            <a:off x="945456" y="2200444"/>
            <a:ext cx="3626544"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400" dirty="0">
                <a:solidFill>
                  <a:srgbClr val="6D6E71"/>
                </a:solidFill>
                <a:latin typeface="Verdana"/>
                <a:cs typeface="Verdana"/>
              </a:rPr>
              <a:t>At every level within organisations</a:t>
            </a:r>
          </a:p>
          <a:p>
            <a:pPr marL="365125" indent="-171450">
              <a:buFont typeface="Arial" panose="020B0604020202020204" pitchFamily="34" charset="0"/>
              <a:buChar char="•"/>
            </a:pPr>
            <a:r>
              <a:rPr lang="en-GB" sz="1400" dirty="0">
                <a:solidFill>
                  <a:srgbClr val="6D6E71"/>
                </a:solidFill>
                <a:latin typeface="Verdana"/>
                <a:cs typeface="Verdana"/>
              </a:rPr>
              <a:t>Better communication between different organisations</a:t>
            </a:r>
          </a:p>
          <a:p>
            <a:pPr marL="365125" indent="-171450">
              <a:buFont typeface="Arial" panose="020B0604020202020204" pitchFamily="34" charset="0"/>
              <a:buChar char="•"/>
            </a:pPr>
            <a:r>
              <a:rPr lang="en-GB" sz="1400" dirty="0">
                <a:solidFill>
                  <a:srgbClr val="6D6E71"/>
                </a:solidFill>
                <a:latin typeface="Verdana"/>
                <a:cs typeface="Verdana"/>
              </a:rPr>
              <a:t>Sharing of patient data – keeping records up to date</a:t>
            </a:r>
          </a:p>
          <a:p>
            <a:pPr marL="365125" indent="-171450">
              <a:buFont typeface="Arial" panose="020B0604020202020204" pitchFamily="34" charset="0"/>
              <a:buChar char="•"/>
            </a:pPr>
            <a:endParaRPr lang="en-GB" sz="1400" dirty="0">
              <a:solidFill>
                <a:srgbClr val="6D6E71"/>
              </a:solidFill>
              <a:latin typeface="Verdana"/>
              <a:cs typeface="Verdana"/>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8104" y="4005064"/>
            <a:ext cx="2165895" cy="3033688"/>
          </a:xfrm>
          <a:prstGeom prst="rect">
            <a:avLst/>
          </a:prstGeom>
        </p:spPr>
      </p:pic>
      <p:sp>
        <p:nvSpPr>
          <p:cNvPr id="32" name="Rectangular Callout 31"/>
          <p:cNvSpPr/>
          <p:nvPr/>
        </p:nvSpPr>
        <p:spPr bwMode="auto">
          <a:xfrm>
            <a:off x="395536" y="4653136"/>
            <a:ext cx="2016224" cy="1656184"/>
          </a:xfrm>
          <a:prstGeom prst="wedgeRectCallout">
            <a:avLst>
              <a:gd name="adj1" fmla="val 34557"/>
              <a:gd name="adj2" fmla="val 64214"/>
            </a:avLst>
          </a:prstGeom>
          <a:solidFill>
            <a:schemeClr val="bg1">
              <a:lumMod val="95000"/>
            </a:schemeClr>
          </a:solidFill>
          <a:ln w="19050">
            <a:noFill/>
            <a:prstDash val="sysDot"/>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rgbClr val="6D6E71"/>
                </a:solidFill>
              </a:rPr>
              <a:t>There needs to be awareness raising of local services, what services are available and where.</a:t>
            </a:r>
          </a:p>
          <a:p>
            <a:pPr algn="ctr"/>
            <a:r>
              <a:rPr lang="en-US" sz="1200" b="1" dirty="0">
                <a:solidFill>
                  <a:srgbClr val="6D6E71"/>
                </a:solidFill>
              </a:rPr>
              <a:t>New Romney</a:t>
            </a:r>
          </a:p>
        </p:txBody>
      </p:sp>
      <p:grpSp>
        <p:nvGrpSpPr>
          <p:cNvPr id="33" name="Group 32"/>
          <p:cNvGrpSpPr/>
          <p:nvPr/>
        </p:nvGrpSpPr>
        <p:grpSpPr>
          <a:xfrm>
            <a:off x="4932040" y="1844823"/>
            <a:ext cx="3433389" cy="2060033"/>
            <a:chOff x="175361" y="254"/>
            <a:chExt cx="3433389" cy="2060033"/>
          </a:xfrm>
        </p:grpSpPr>
        <p:sp>
          <p:nvSpPr>
            <p:cNvPr id="34" name="Rectangle 33"/>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35" name="Rectangle 34"/>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36" name="Text Box 38"/>
          <p:cNvSpPr txBox="1">
            <a:spLocks noChangeArrowheads="1"/>
          </p:cNvSpPr>
          <p:nvPr/>
        </p:nvSpPr>
        <p:spPr bwMode="auto">
          <a:xfrm>
            <a:off x="4917734" y="1844823"/>
            <a:ext cx="3433390" cy="307777"/>
          </a:xfrm>
          <a:prstGeom prst="rect">
            <a:avLst/>
          </a:prstGeom>
          <a:solidFill>
            <a:srgbClr val="6D6E71"/>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With patients</a:t>
            </a:r>
            <a:endParaRPr lang="en-US" sz="1400" dirty="0">
              <a:solidFill>
                <a:srgbClr val="FFFFFF"/>
              </a:solidFill>
              <a:latin typeface="Verdana"/>
              <a:cs typeface="Verdana"/>
            </a:endParaRPr>
          </a:p>
        </p:txBody>
      </p:sp>
      <p:sp>
        <p:nvSpPr>
          <p:cNvPr id="37" name="Text Box 38"/>
          <p:cNvSpPr txBox="1">
            <a:spLocks noChangeArrowheads="1"/>
          </p:cNvSpPr>
          <p:nvPr/>
        </p:nvSpPr>
        <p:spPr bwMode="auto">
          <a:xfrm>
            <a:off x="4810894" y="2200443"/>
            <a:ext cx="362654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400" dirty="0">
                <a:solidFill>
                  <a:srgbClr val="6D6E71"/>
                </a:solidFill>
                <a:latin typeface="Verdana"/>
                <a:cs typeface="Verdana"/>
              </a:rPr>
              <a:t>Increase awareness of services available</a:t>
            </a:r>
          </a:p>
          <a:p>
            <a:pPr marL="365125" indent="-171450">
              <a:buFont typeface="Arial" panose="020B0604020202020204" pitchFamily="34" charset="0"/>
              <a:buChar char="•"/>
            </a:pPr>
            <a:r>
              <a:rPr lang="en-GB" sz="1400" dirty="0">
                <a:solidFill>
                  <a:srgbClr val="6D6E71"/>
                </a:solidFill>
                <a:latin typeface="Verdana"/>
                <a:cs typeface="Verdana"/>
              </a:rPr>
              <a:t>No need to share information more than once</a:t>
            </a:r>
          </a:p>
          <a:p>
            <a:pPr marL="365125" indent="-171450">
              <a:buFont typeface="Arial" panose="020B0604020202020204" pitchFamily="34" charset="0"/>
              <a:buChar char="•"/>
            </a:pPr>
            <a:r>
              <a:rPr lang="en-GB" sz="1400" dirty="0">
                <a:solidFill>
                  <a:srgbClr val="6D6E71"/>
                </a:solidFill>
                <a:latin typeface="Verdana"/>
                <a:cs typeface="Verdana"/>
              </a:rPr>
              <a:t>Involvement in care process</a:t>
            </a:r>
          </a:p>
          <a:p>
            <a:pPr marL="365125" indent="-171450">
              <a:buFont typeface="Arial" panose="020B0604020202020204" pitchFamily="34" charset="0"/>
              <a:buChar char="•"/>
            </a:pPr>
            <a:endParaRPr lang="en-GB" sz="1400" dirty="0">
              <a:solidFill>
                <a:srgbClr val="6D6E71"/>
              </a:solidFill>
              <a:latin typeface="Verdana"/>
              <a:cs typeface="Verdana"/>
            </a:endParaRPr>
          </a:p>
        </p:txBody>
      </p:sp>
      <p:sp>
        <p:nvSpPr>
          <p:cNvPr id="38" name="Rectangle 37"/>
          <p:cNvSpPr/>
          <p:nvPr/>
        </p:nvSpPr>
        <p:spPr>
          <a:xfrm>
            <a:off x="1835696" y="1105580"/>
            <a:ext cx="6912768" cy="523220"/>
          </a:xfrm>
          <a:prstGeom prst="rect">
            <a:avLst/>
          </a:prstGeom>
        </p:spPr>
        <p:txBody>
          <a:bodyPr wrap="square">
            <a:spAutoFit/>
          </a:bodyPr>
          <a:lstStyle/>
          <a:p>
            <a:pPr>
              <a:spcAft>
                <a:spcPts val="700"/>
              </a:spcAft>
            </a:pPr>
            <a:r>
              <a:rPr lang="en-GB" sz="1400" b="1" dirty="0">
                <a:cs typeface="Verdana"/>
              </a:rPr>
              <a:t>In all areas, attendees want to see the new system deliver better communication.</a:t>
            </a:r>
          </a:p>
        </p:txBody>
      </p:sp>
      <p:grpSp>
        <p:nvGrpSpPr>
          <p:cNvPr id="39" name="Group 38"/>
          <p:cNvGrpSpPr/>
          <p:nvPr/>
        </p:nvGrpSpPr>
        <p:grpSpPr>
          <a:xfrm>
            <a:off x="2872073" y="4241529"/>
            <a:ext cx="3433389" cy="2060033"/>
            <a:chOff x="175361" y="254"/>
            <a:chExt cx="3433389" cy="2060033"/>
          </a:xfrm>
        </p:grpSpPr>
        <p:sp>
          <p:nvSpPr>
            <p:cNvPr id="40" name="Rectangle 39"/>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41" name="Rectangle 40"/>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57" name="Text Box 38"/>
          <p:cNvSpPr txBox="1">
            <a:spLocks noChangeArrowheads="1"/>
          </p:cNvSpPr>
          <p:nvPr/>
        </p:nvSpPr>
        <p:spPr bwMode="auto">
          <a:xfrm>
            <a:off x="2857767" y="4241529"/>
            <a:ext cx="3433390" cy="307777"/>
          </a:xfrm>
          <a:prstGeom prst="rect">
            <a:avLst/>
          </a:prstGeom>
          <a:solidFill>
            <a:srgbClr val="6D6E71"/>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With the community</a:t>
            </a:r>
            <a:endParaRPr lang="en-US" sz="1400" dirty="0">
              <a:solidFill>
                <a:srgbClr val="FFFFFF"/>
              </a:solidFill>
              <a:latin typeface="Verdana"/>
              <a:cs typeface="Verdana"/>
            </a:endParaRPr>
          </a:p>
        </p:txBody>
      </p:sp>
      <p:sp>
        <p:nvSpPr>
          <p:cNvPr id="58" name="Text Box 38"/>
          <p:cNvSpPr txBox="1">
            <a:spLocks noChangeArrowheads="1"/>
          </p:cNvSpPr>
          <p:nvPr/>
        </p:nvSpPr>
        <p:spPr bwMode="auto">
          <a:xfrm>
            <a:off x="2750927" y="4597149"/>
            <a:ext cx="3626544"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400" dirty="0">
                <a:solidFill>
                  <a:srgbClr val="6D6E71"/>
                </a:solidFill>
                <a:latin typeface="Verdana"/>
                <a:cs typeface="Verdana"/>
              </a:rPr>
              <a:t>Increase awareness of services available</a:t>
            </a:r>
          </a:p>
          <a:p>
            <a:pPr marL="365125" indent="-171450">
              <a:buFont typeface="Arial" panose="020B0604020202020204" pitchFamily="34" charset="0"/>
              <a:buChar char="•"/>
            </a:pPr>
            <a:r>
              <a:rPr lang="en-GB" sz="1400" dirty="0">
                <a:solidFill>
                  <a:srgbClr val="6D6E71"/>
                </a:solidFill>
                <a:latin typeface="Verdana"/>
                <a:cs typeface="Verdana"/>
              </a:rPr>
              <a:t>Communication on where to go in an emergency</a:t>
            </a:r>
          </a:p>
          <a:p>
            <a:pPr marL="365125" indent="-171450">
              <a:buFont typeface="Arial" panose="020B0604020202020204" pitchFamily="34" charset="0"/>
              <a:buChar char="•"/>
            </a:pPr>
            <a:r>
              <a:rPr lang="en-GB" sz="1400" dirty="0">
                <a:solidFill>
                  <a:srgbClr val="6D6E71"/>
                </a:solidFill>
                <a:latin typeface="Verdana"/>
                <a:cs typeface="Verdana"/>
              </a:rPr>
              <a:t>What exists, how to access, how to use…</a:t>
            </a:r>
          </a:p>
          <a:p>
            <a:pPr marL="365125" indent="-171450">
              <a:buFont typeface="Arial" panose="020B0604020202020204" pitchFamily="34" charset="0"/>
              <a:buChar char="•"/>
            </a:pPr>
            <a:endParaRPr lang="en-GB" sz="1400" dirty="0">
              <a:solidFill>
                <a:srgbClr val="6D6E71"/>
              </a:solidFill>
              <a:latin typeface="Verdana"/>
              <a:cs typeface="Verdana"/>
            </a:endParaRPr>
          </a:p>
        </p:txBody>
      </p:sp>
    </p:spTree>
    <p:extLst>
      <p:ext uri="{BB962C8B-B14F-4D97-AF65-F5344CB8AC3E}">
        <p14:creationId xmlns:p14="http://schemas.microsoft.com/office/powerpoint/2010/main" val="839146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5" name="Rounded Rectangle 4"/>
          <p:cNvSpPr/>
          <p:nvPr/>
        </p:nvSpPr>
        <p:spPr>
          <a:xfrm>
            <a:off x="394818" y="983044"/>
            <a:ext cx="8425654" cy="5614308"/>
          </a:xfrm>
          <a:prstGeom prst="roundRect">
            <a:avLst>
              <a:gd name="adj" fmla="val 0"/>
            </a:avLst>
          </a:prstGeom>
          <a:solidFill>
            <a:schemeClr val="bg1">
              <a:alpha val="37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5" name="TextBox 24"/>
          <p:cNvSpPr txBox="1"/>
          <p:nvPr/>
        </p:nvSpPr>
        <p:spPr>
          <a:xfrm>
            <a:off x="323528" y="188640"/>
            <a:ext cx="7992888" cy="584775"/>
          </a:xfrm>
          <a:prstGeom prst="rect">
            <a:avLst/>
          </a:prstGeom>
          <a:noFill/>
        </p:spPr>
        <p:txBody>
          <a:bodyPr wrap="square" rtlCol="0">
            <a:spAutoFit/>
          </a:bodyPr>
          <a:lstStyle/>
          <a:p>
            <a:r>
              <a:rPr lang="en-GB" sz="3200" b="1" dirty="0">
                <a:solidFill>
                  <a:prstClr val="white"/>
                </a:solidFill>
              </a:rPr>
              <a:t>Key similarities across areas (1)</a:t>
            </a:r>
          </a:p>
        </p:txBody>
      </p:sp>
      <p:sp>
        <p:nvSpPr>
          <p:cNvPr id="4" name="TextBox 3"/>
          <p:cNvSpPr txBox="1"/>
          <p:nvPr/>
        </p:nvSpPr>
        <p:spPr>
          <a:xfrm>
            <a:off x="539551" y="1046340"/>
            <a:ext cx="7563191" cy="6032421"/>
          </a:xfrm>
          <a:prstGeom prst="rect">
            <a:avLst/>
          </a:prstGeom>
          <a:noFill/>
        </p:spPr>
        <p:txBody>
          <a:bodyPr wrap="square" rtlCol="0">
            <a:spAutoFit/>
          </a:bodyPr>
          <a:lstStyle/>
          <a:p>
            <a:r>
              <a:rPr lang="en-GB" b="1" dirty="0">
                <a:solidFill>
                  <a:prstClr val="white"/>
                </a:solidFill>
              </a:rPr>
              <a:t>Overall, the new model was well received and attendees in all areas were generally positive about the proposed changes.  </a:t>
            </a:r>
          </a:p>
          <a:p>
            <a:r>
              <a:rPr lang="en-GB" dirty="0">
                <a:solidFill>
                  <a:prstClr val="white"/>
                </a:solidFill>
              </a:rPr>
              <a:t>There is a widely held recognition that ‘something needs to be done’:</a:t>
            </a:r>
          </a:p>
          <a:p>
            <a:pPr marL="285750" indent="-285750">
              <a:buFont typeface="Arial" panose="020B0604020202020204" pitchFamily="34" charset="0"/>
              <a:buChar char="•"/>
            </a:pPr>
            <a:r>
              <a:rPr lang="en-GB" sz="1600" dirty="0">
                <a:solidFill>
                  <a:prstClr val="white"/>
                </a:solidFill>
              </a:rPr>
              <a:t>Current system is fragmented and services don’t work together</a:t>
            </a:r>
          </a:p>
          <a:p>
            <a:pPr marL="285750" indent="-285750">
              <a:buFont typeface="Arial" panose="020B0604020202020204" pitchFamily="34" charset="0"/>
              <a:buChar char="•"/>
            </a:pPr>
            <a:r>
              <a:rPr lang="en-GB" sz="1600" dirty="0">
                <a:solidFill>
                  <a:prstClr val="white"/>
                </a:solidFill>
              </a:rPr>
              <a:t>Services are over-stretched</a:t>
            </a:r>
          </a:p>
          <a:p>
            <a:pPr marL="285750" indent="-285750">
              <a:buFont typeface="Arial" panose="020B0604020202020204" pitchFamily="34" charset="0"/>
              <a:buChar char="•"/>
            </a:pPr>
            <a:r>
              <a:rPr lang="en-GB" sz="1600" dirty="0">
                <a:solidFill>
                  <a:prstClr val="white"/>
                </a:solidFill>
              </a:rPr>
              <a:t>Long waiting times for A&amp;E, appointments with GPs and specialists</a:t>
            </a:r>
          </a:p>
          <a:p>
            <a:pPr marL="285750" indent="-285750">
              <a:buFont typeface="Arial" panose="020B0604020202020204" pitchFamily="34" charset="0"/>
              <a:buChar char="•"/>
            </a:pPr>
            <a:r>
              <a:rPr lang="en-GB" sz="1600" dirty="0">
                <a:solidFill>
                  <a:prstClr val="white"/>
                </a:solidFill>
              </a:rPr>
              <a:t>Patient information not shared between services</a:t>
            </a:r>
          </a:p>
          <a:p>
            <a:pPr marL="285750" indent="-285750">
              <a:buFont typeface="Arial" panose="020B0604020202020204" pitchFamily="34" charset="0"/>
              <a:buChar char="•"/>
            </a:pPr>
            <a:endParaRPr lang="en-GB" dirty="0">
              <a:solidFill>
                <a:prstClr val="white"/>
              </a:solidFill>
            </a:endParaRPr>
          </a:p>
          <a:p>
            <a:r>
              <a:rPr lang="en-GB" b="1" dirty="0">
                <a:solidFill>
                  <a:prstClr val="white"/>
                </a:solidFill>
              </a:rPr>
              <a:t>Overall</a:t>
            </a:r>
            <a:r>
              <a:rPr lang="en-GB" dirty="0">
                <a:solidFill>
                  <a:prstClr val="white"/>
                </a:solidFill>
              </a:rPr>
              <a:t>, the perceived </a:t>
            </a:r>
            <a:r>
              <a:rPr lang="en-GB" b="1" u="sng" dirty="0">
                <a:solidFill>
                  <a:prstClr val="white"/>
                </a:solidFill>
              </a:rPr>
              <a:t>benefits</a:t>
            </a:r>
            <a:r>
              <a:rPr lang="en-GB" b="1" dirty="0">
                <a:solidFill>
                  <a:prstClr val="white"/>
                </a:solidFill>
              </a:rPr>
              <a:t> </a:t>
            </a:r>
            <a:r>
              <a:rPr lang="en-GB" dirty="0">
                <a:solidFill>
                  <a:prstClr val="white"/>
                </a:solidFill>
              </a:rPr>
              <a:t>of the local model include:</a:t>
            </a:r>
          </a:p>
          <a:p>
            <a:pPr marL="285750" indent="-285750">
              <a:buFont typeface="Arial" panose="020B0604020202020204" pitchFamily="34" charset="0"/>
              <a:buChar char="•"/>
            </a:pPr>
            <a:r>
              <a:rPr lang="en-GB" sz="1600" dirty="0">
                <a:solidFill>
                  <a:prstClr val="white"/>
                </a:solidFill>
              </a:rPr>
              <a:t>Urgent Care Centre will reduce pressure on A&amp;E, and have more services in one location – should provide quicker access to the most appropriate service</a:t>
            </a:r>
          </a:p>
          <a:p>
            <a:pPr marL="285750" indent="-285750">
              <a:buFont typeface="Arial" panose="020B0604020202020204" pitchFamily="34" charset="0"/>
              <a:buChar char="•"/>
            </a:pPr>
            <a:r>
              <a:rPr lang="en-GB" sz="1600" dirty="0">
                <a:solidFill>
                  <a:prstClr val="white"/>
                </a:solidFill>
              </a:rPr>
              <a:t>More joined up working with increased information sharing</a:t>
            </a:r>
          </a:p>
          <a:p>
            <a:pPr marL="285750" indent="-285750">
              <a:buFont typeface="Arial" panose="020B0604020202020204" pitchFamily="34" charset="0"/>
              <a:buChar char="•"/>
            </a:pPr>
            <a:r>
              <a:rPr lang="en-GB" sz="1600" dirty="0">
                <a:solidFill>
                  <a:prstClr val="white"/>
                </a:solidFill>
              </a:rPr>
              <a:t>Separate specialist centres</a:t>
            </a:r>
          </a:p>
          <a:p>
            <a:pPr marL="285750" indent="-285750">
              <a:buFont typeface="Arial" panose="020B0604020202020204" pitchFamily="34" charset="0"/>
              <a:buChar char="•"/>
            </a:pPr>
            <a:endParaRPr lang="en-GB" sz="1600" dirty="0">
              <a:solidFill>
                <a:prstClr val="white"/>
              </a:solidFill>
            </a:endParaRPr>
          </a:p>
          <a:p>
            <a:pPr marL="285750" indent="-285750">
              <a:buFont typeface="Arial" panose="020B0604020202020204" pitchFamily="34" charset="0"/>
              <a:buChar char="•"/>
            </a:pPr>
            <a:r>
              <a:rPr lang="en-GB" sz="1600" dirty="0">
                <a:solidFill>
                  <a:prstClr val="white"/>
                </a:solidFill>
              </a:rPr>
              <a:t>Increased focus on local services and care in the community</a:t>
            </a:r>
          </a:p>
          <a:p>
            <a:pPr marL="285750" indent="-285750">
              <a:buFont typeface="Arial" panose="020B0604020202020204" pitchFamily="34" charset="0"/>
              <a:buChar char="•"/>
            </a:pPr>
            <a:r>
              <a:rPr lang="en-GB" sz="1600" dirty="0">
                <a:solidFill>
                  <a:prstClr val="white"/>
                </a:solidFill>
              </a:rPr>
              <a:t>Increased access to services, particularly increased access to specialist services and extended GP hours</a:t>
            </a:r>
          </a:p>
          <a:p>
            <a:pPr marL="285750" indent="-285750">
              <a:buFont typeface="Arial" panose="020B0604020202020204" pitchFamily="34" charset="0"/>
              <a:buChar char="•"/>
            </a:pPr>
            <a:endParaRPr lang="en-GB" sz="1600" dirty="0">
              <a:solidFill>
                <a:prstClr val="white"/>
              </a:solidFill>
            </a:endParaRPr>
          </a:p>
          <a:p>
            <a:endParaRPr lang="en-GB" dirty="0">
              <a:solidFill>
                <a:prstClr val="white"/>
              </a:solidFill>
            </a:endParaRPr>
          </a:p>
          <a:p>
            <a:pPr marL="285750" indent="-285750">
              <a:buFont typeface="Arial" panose="020B0604020202020204" pitchFamily="34" charset="0"/>
              <a:buChar char="•"/>
            </a:pPr>
            <a:endParaRPr lang="en-GB" dirty="0">
              <a:solidFill>
                <a:prstClr val="white"/>
              </a:solidFill>
            </a:endParaRPr>
          </a:p>
        </p:txBody>
      </p:sp>
      <p:pic>
        <p:nvPicPr>
          <p:cNvPr id="8" name="Picture 7" descr="Heart-donation-han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061484" y="4490111"/>
            <a:ext cx="2082516" cy="1531177"/>
          </a:xfrm>
          <a:prstGeom prst="rect">
            <a:avLst/>
          </a:prstGeom>
        </p:spPr>
      </p:pic>
      <p:sp>
        <p:nvSpPr>
          <p:cNvPr id="9"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solidFill>
                  <a:prstClr val="white"/>
                </a:solidFill>
              </a:rPr>
              <a:pPr/>
              <a:t>3</a:t>
            </a:fld>
            <a:endParaRPr lang="en-GB" dirty="0">
              <a:solidFill>
                <a:prstClr val="white"/>
              </a:solidFill>
            </a:endParaRPr>
          </a:p>
        </p:txBody>
      </p:sp>
    </p:spTree>
    <p:extLst>
      <p:ext uri="{BB962C8B-B14F-4D97-AF65-F5344CB8AC3E}">
        <p14:creationId xmlns:p14="http://schemas.microsoft.com/office/powerpoint/2010/main" val="3229274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707" y="234266"/>
            <a:ext cx="1440000" cy="1440000"/>
          </a:xfrm>
          <a:prstGeom prst="rect">
            <a:avLst/>
          </a:prstGeom>
        </p:spPr>
      </p:pic>
      <p:sp>
        <p:nvSpPr>
          <p:cNvPr id="18" name="Slide Number Placeholder 3"/>
          <p:cNvSpPr txBox="1">
            <a:spLocks/>
          </p:cNvSpPr>
          <p:nvPr/>
        </p:nvSpPr>
        <p:spPr>
          <a:xfrm>
            <a:off x="180349"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4C18273-3B06-4AC5-BD96-A00D2AA2E2E6}" type="slidenum">
              <a:rPr lang="en-GB" smtClean="0">
                <a:solidFill>
                  <a:srgbClr val="6D6E71"/>
                </a:solidFill>
              </a:rPr>
              <a:pPr algn="l"/>
              <a:t>30</a:t>
            </a:fld>
            <a:endParaRPr lang="en-GB" dirty="0">
              <a:solidFill>
                <a:srgbClr val="6D6E71"/>
              </a:solidFill>
            </a:endParaRPr>
          </a:p>
        </p:txBody>
      </p:sp>
      <p:sp>
        <p:nvSpPr>
          <p:cNvPr id="25" name="Rectangle 24"/>
          <p:cNvSpPr/>
          <p:nvPr/>
        </p:nvSpPr>
        <p:spPr>
          <a:xfrm>
            <a:off x="1835696" y="305371"/>
            <a:ext cx="6192688" cy="892552"/>
          </a:xfrm>
          <a:prstGeom prst="rect">
            <a:avLst/>
          </a:prstGeom>
        </p:spPr>
        <p:txBody>
          <a:bodyPr wrap="square">
            <a:spAutoFit/>
          </a:bodyPr>
          <a:lstStyle/>
          <a:p>
            <a:r>
              <a:rPr lang="en-GB" sz="2600" b="1" dirty="0">
                <a:solidFill>
                  <a:srgbClr val="6D6E71"/>
                </a:solidFill>
              </a:rPr>
              <a:t>Desired outcomes: Improved access and transport solutions</a:t>
            </a:r>
            <a:endParaRPr lang="en-GB" sz="2600" dirty="0">
              <a:solidFill>
                <a:srgbClr val="6D6E71"/>
              </a:solidFill>
            </a:endParaRPr>
          </a:p>
        </p:txBody>
      </p:sp>
      <p:grpSp>
        <p:nvGrpSpPr>
          <p:cNvPr id="23" name="Group 22"/>
          <p:cNvGrpSpPr/>
          <p:nvPr/>
        </p:nvGrpSpPr>
        <p:grpSpPr>
          <a:xfrm>
            <a:off x="1066602" y="2060851"/>
            <a:ext cx="3433389" cy="2368505"/>
            <a:chOff x="175361" y="254"/>
            <a:chExt cx="3433389" cy="2060033"/>
          </a:xfrm>
        </p:grpSpPr>
        <p:sp>
          <p:nvSpPr>
            <p:cNvPr id="24" name="Rectangle 23"/>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42" name="Rectangle 41"/>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43" name="Text Box 38"/>
          <p:cNvSpPr txBox="1">
            <a:spLocks noChangeArrowheads="1"/>
          </p:cNvSpPr>
          <p:nvPr/>
        </p:nvSpPr>
        <p:spPr bwMode="auto">
          <a:xfrm>
            <a:off x="1066602" y="2060848"/>
            <a:ext cx="3433390" cy="307777"/>
          </a:xfrm>
          <a:prstGeom prst="rect">
            <a:avLst/>
          </a:prstGeom>
          <a:solidFill>
            <a:srgbClr val="6D6E71"/>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Improved patient access (all)</a:t>
            </a:r>
            <a:endParaRPr lang="en-US" sz="1400" dirty="0">
              <a:solidFill>
                <a:srgbClr val="FFFFFF"/>
              </a:solidFill>
              <a:latin typeface="Verdana"/>
              <a:cs typeface="Verdana"/>
            </a:endParaRPr>
          </a:p>
        </p:txBody>
      </p:sp>
      <p:sp>
        <p:nvSpPr>
          <p:cNvPr id="56" name="Text Box 38"/>
          <p:cNvSpPr txBox="1">
            <a:spLocks noChangeArrowheads="1"/>
          </p:cNvSpPr>
          <p:nvPr/>
        </p:nvSpPr>
        <p:spPr bwMode="auto">
          <a:xfrm>
            <a:off x="945456" y="2416470"/>
            <a:ext cx="3626544"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400" dirty="0">
                <a:solidFill>
                  <a:srgbClr val="6D6E71"/>
                </a:solidFill>
                <a:latin typeface="Verdana"/>
                <a:cs typeface="Verdana"/>
              </a:rPr>
              <a:t>Quicker access to someone who is qualified to diagnose and refer</a:t>
            </a:r>
          </a:p>
          <a:p>
            <a:pPr marL="365125" indent="-171450">
              <a:buFont typeface="Arial" panose="020B0604020202020204" pitchFamily="34" charset="0"/>
              <a:buChar char="•"/>
            </a:pPr>
            <a:r>
              <a:rPr lang="en-GB" sz="1400" dirty="0">
                <a:solidFill>
                  <a:srgbClr val="6D6E71"/>
                </a:solidFill>
                <a:latin typeface="Verdana"/>
                <a:cs typeface="Verdana"/>
              </a:rPr>
              <a:t>For most, it doesn’t matter who this is, as long as it is someone who is qualified and available.</a:t>
            </a:r>
          </a:p>
          <a:p>
            <a:pPr marL="365125" indent="-171450">
              <a:buFont typeface="Arial" panose="020B0604020202020204" pitchFamily="34" charset="0"/>
              <a:buChar char="•"/>
            </a:pPr>
            <a:r>
              <a:rPr lang="en-GB" sz="1400" dirty="0">
                <a:solidFill>
                  <a:srgbClr val="6D6E71"/>
                </a:solidFill>
                <a:latin typeface="Verdana"/>
                <a:cs typeface="Verdana"/>
              </a:rPr>
              <a:t>Out of hours appointments, 7 day services</a:t>
            </a:r>
          </a:p>
          <a:p>
            <a:pPr marL="365125" indent="-171450">
              <a:buFont typeface="Arial" panose="020B0604020202020204" pitchFamily="34" charset="0"/>
              <a:buChar char="•"/>
            </a:pPr>
            <a:r>
              <a:rPr lang="en-GB" sz="1400" dirty="0">
                <a:solidFill>
                  <a:srgbClr val="6D6E71"/>
                </a:solidFill>
                <a:latin typeface="Verdana"/>
                <a:cs typeface="Verdana"/>
              </a:rPr>
              <a:t>The right care at the right time</a:t>
            </a:r>
          </a:p>
          <a:p>
            <a:pPr marL="365125" indent="-171450">
              <a:buFont typeface="Arial" panose="020B0604020202020204" pitchFamily="34" charset="0"/>
              <a:buChar char="•"/>
            </a:pPr>
            <a:endParaRPr lang="en-GB" sz="1400" dirty="0">
              <a:solidFill>
                <a:srgbClr val="6D6E71"/>
              </a:solidFill>
              <a:latin typeface="Verdana"/>
              <a:cs typeface="Verdana"/>
            </a:endParaRPr>
          </a:p>
        </p:txBody>
      </p:sp>
      <p:sp>
        <p:nvSpPr>
          <p:cNvPr id="32" name="Rectangular Callout 31"/>
          <p:cNvSpPr/>
          <p:nvPr/>
        </p:nvSpPr>
        <p:spPr bwMode="auto">
          <a:xfrm>
            <a:off x="395536" y="4653136"/>
            <a:ext cx="2016224" cy="1656184"/>
          </a:xfrm>
          <a:prstGeom prst="wedgeRectCallout">
            <a:avLst>
              <a:gd name="adj1" fmla="val 34557"/>
              <a:gd name="adj2" fmla="val 64214"/>
            </a:avLst>
          </a:prstGeom>
          <a:solidFill>
            <a:schemeClr val="bg1">
              <a:lumMod val="95000"/>
            </a:schemeClr>
          </a:solidFill>
          <a:ln w="19050">
            <a:noFill/>
            <a:prstDash val="sysDot"/>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rgbClr val="6D6E71"/>
                </a:solidFill>
              </a:rPr>
              <a:t>The NHS/CCG can save money by providing community transport to and from hospitals.</a:t>
            </a:r>
          </a:p>
          <a:p>
            <a:pPr algn="ctr"/>
            <a:r>
              <a:rPr lang="en-US" sz="1200" b="1" dirty="0">
                <a:solidFill>
                  <a:srgbClr val="6D6E71"/>
                </a:solidFill>
              </a:rPr>
              <a:t>Ashford</a:t>
            </a:r>
          </a:p>
        </p:txBody>
      </p:sp>
      <p:grpSp>
        <p:nvGrpSpPr>
          <p:cNvPr id="33" name="Group 32"/>
          <p:cNvGrpSpPr/>
          <p:nvPr/>
        </p:nvGrpSpPr>
        <p:grpSpPr>
          <a:xfrm>
            <a:off x="4932040" y="2060849"/>
            <a:ext cx="3433389" cy="2368507"/>
            <a:chOff x="175361" y="254"/>
            <a:chExt cx="3433389" cy="2060033"/>
          </a:xfrm>
        </p:grpSpPr>
        <p:sp>
          <p:nvSpPr>
            <p:cNvPr id="34" name="Rectangle 33"/>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35" name="Rectangle 34"/>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36" name="Text Box 38"/>
          <p:cNvSpPr txBox="1">
            <a:spLocks noChangeArrowheads="1"/>
          </p:cNvSpPr>
          <p:nvPr/>
        </p:nvSpPr>
        <p:spPr bwMode="auto">
          <a:xfrm>
            <a:off x="4917734" y="2060849"/>
            <a:ext cx="3433390" cy="307777"/>
          </a:xfrm>
          <a:prstGeom prst="rect">
            <a:avLst/>
          </a:prstGeom>
          <a:solidFill>
            <a:srgbClr val="6D6E71"/>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Transport solutions (Ashford)</a:t>
            </a:r>
            <a:endParaRPr lang="en-US" sz="1400" dirty="0">
              <a:solidFill>
                <a:srgbClr val="FFFFFF"/>
              </a:solidFill>
              <a:latin typeface="Verdana"/>
              <a:cs typeface="Verdana"/>
            </a:endParaRPr>
          </a:p>
        </p:txBody>
      </p:sp>
      <p:sp>
        <p:nvSpPr>
          <p:cNvPr id="37" name="Text Box 38"/>
          <p:cNvSpPr txBox="1">
            <a:spLocks noChangeArrowheads="1"/>
          </p:cNvSpPr>
          <p:nvPr/>
        </p:nvSpPr>
        <p:spPr bwMode="auto">
          <a:xfrm>
            <a:off x="4788024" y="2431384"/>
            <a:ext cx="362654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indent="0"/>
            <a:r>
              <a:rPr lang="en-GB" sz="1400" dirty="0">
                <a:solidFill>
                  <a:srgbClr val="6D6E71"/>
                </a:solidFill>
                <a:latin typeface="Verdana"/>
                <a:cs typeface="Verdana"/>
              </a:rPr>
              <a:t>In Ashford, there was some discussion over transport solutions:</a:t>
            </a:r>
          </a:p>
          <a:p>
            <a:pPr marL="365125" indent="-171450">
              <a:buFont typeface="Arial" panose="020B0604020202020204" pitchFamily="34" charset="0"/>
              <a:buChar char="•"/>
            </a:pPr>
            <a:r>
              <a:rPr lang="en-GB" sz="1400" dirty="0">
                <a:solidFill>
                  <a:srgbClr val="6D6E71"/>
                </a:solidFill>
                <a:latin typeface="Verdana"/>
                <a:cs typeface="Verdana"/>
              </a:rPr>
              <a:t>Joined up commissioning for transport solutions</a:t>
            </a:r>
          </a:p>
          <a:p>
            <a:pPr marL="365125" indent="-171450">
              <a:buFont typeface="Arial" panose="020B0604020202020204" pitchFamily="34" charset="0"/>
              <a:buChar char="•"/>
            </a:pPr>
            <a:r>
              <a:rPr lang="en-GB" sz="1400" dirty="0">
                <a:solidFill>
                  <a:srgbClr val="6D6E71"/>
                </a:solidFill>
                <a:latin typeface="Verdana"/>
                <a:cs typeface="Verdana"/>
              </a:rPr>
              <a:t>Demand responsive transport and Total Transport solutions</a:t>
            </a:r>
          </a:p>
          <a:p>
            <a:pPr marL="365125" indent="-171450">
              <a:buFont typeface="Arial" panose="020B0604020202020204" pitchFamily="34" charset="0"/>
              <a:buChar char="•"/>
            </a:pPr>
            <a:r>
              <a:rPr lang="en-GB" sz="1400" dirty="0">
                <a:solidFill>
                  <a:srgbClr val="6D6E71"/>
                </a:solidFill>
                <a:latin typeface="Verdana"/>
                <a:cs typeface="Verdana"/>
              </a:rPr>
              <a:t>Flexible visiting times in line with public transport</a:t>
            </a:r>
          </a:p>
        </p:txBody>
      </p:sp>
      <p:sp>
        <p:nvSpPr>
          <p:cNvPr id="38" name="Rectangle 37"/>
          <p:cNvSpPr/>
          <p:nvPr/>
        </p:nvSpPr>
        <p:spPr>
          <a:xfrm>
            <a:off x="1835696" y="1105580"/>
            <a:ext cx="6912768" cy="738664"/>
          </a:xfrm>
          <a:prstGeom prst="rect">
            <a:avLst/>
          </a:prstGeom>
        </p:spPr>
        <p:txBody>
          <a:bodyPr wrap="square">
            <a:spAutoFit/>
          </a:bodyPr>
          <a:lstStyle/>
          <a:p>
            <a:pPr>
              <a:spcAft>
                <a:spcPts val="700"/>
              </a:spcAft>
            </a:pPr>
            <a:r>
              <a:rPr lang="en-GB" sz="1400" b="1" dirty="0">
                <a:cs typeface="Verdana"/>
              </a:rPr>
              <a:t>Improved patient access to services was mentioned in all areas; in Ashford there was a discussion around transport solutions and in Deal there was a focus from some around support for carers.</a:t>
            </a:r>
          </a:p>
        </p:txBody>
      </p:sp>
      <p:grpSp>
        <p:nvGrpSpPr>
          <p:cNvPr id="39" name="Group 38"/>
          <p:cNvGrpSpPr/>
          <p:nvPr/>
        </p:nvGrpSpPr>
        <p:grpSpPr>
          <a:xfrm>
            <a:off x="2872073" y="4825351"/>
            <a:ext cx="3433389" cy="1339953"/>
            <a:chOff x="175361" y="254"/>
            <a:chExt cx="3433389" cy="2060033"/>
          </a:xfrm>
        </p:grpSpPr>
        <p:sp>
          <p:nvSpPr>
            <p:cNvPr id="40" name="Rectangle 39"/>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41" name="Rectangle 40"/>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57" name="Text Box 38"/>
          <p:cNvSpPr txBox="1">
            <a:spLocks noChangeArrowheads="1"/>
          </p:cNvSpPr>
          <p:nvPr/>
        </p:nvSpPr>
        <p:spPr bwMode="auto">
          <a:xfrm>
            <a:off x="2857767" y="4777407"/>
            <a:ext cx="3433390" cy="307777"/>
          </a:xfrm>
          <a:prstGeom prst="rect">
            <a:avLst/>
          </a:prstGeom>
          <a:solidFill>
            <a:srgbClr val="6D6E71"/>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Support for carers (Deal)</a:t>
            </a:r>
            <a:endParaRPr lang="en-US" sz="1400" dirty="0">
              <a:solidFill>
                <a:srgbClr val="FFFFFF"/>
              </a:solidFill>
              <a:latin typeface="Verdana"/>
              <a:cs typeface="Verdana"/>
            </a:endParaRPr>
          </a:p>
        </p:txBody>
      </p:sp>
      <p:sp>
        <p:nvSpPr>
          <p:cNvPr id="58" name="Text Box 38"/>
          <p:cNvSpPr txBox="1">
            <a:spLocks noChangeArrowheads="1"/>
          </p:cNvSpPr>
          <p:nvPr/>
        </p:nvSpPr>
        <p:spPr bwMode="auto">
          <a:xfrm>
            <a:off x="2750927" y="5140930"/>
            <a:ext cx="362654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indent="0"/>
            <a:r>
              <a:rPr lang="en-GB" sz="1400" dirty="0">
                <a:solidFill>
                  <a:srgbClr val="6D6E71"/>
                </a:solidFill>
                <a:latin typeface="Verdana"/>
                <a:cs typeface="Verdana"/>
              </a:rPr>
              <a:t>In Deal, there was some discussion around support for carers: </a:t>
            </a:r>
          </a:p>
          <a:p>
            <a:pPr marL="365125" indent="-171450">
              <a:buFont typeface="Arial" panose="020B0604020202020204" pitchFamily="34" charset="0"/>
              <a:buChar char="•"/>
            </a:pPr>
            <a:r>
              <a:rPr lang="en-GB" sz="1400" dirty="0">
                <a:solidFill>
                  <a:srgbClr val="6D6E71"/>
                </a:solidFill>
                <a:latin typeface="Verdana"/>
                <a:cs typeface="Verdana"/>
              </a:rPr>
              <a:t>Better support for family carers.</a:t>
            </a:r>
          </a:p>
          <a:p>
            <a:pPr marL="365125" indent="-171450">
              <a:buFont typeface="Arial" panose="020B0604020202020204" pitchFamily="34" charset="0"/>
              <a:buChar char="•"/>
            </a:pPr>
            <a:r>
              <a:rPr lang="en-GB" sz="1400" dirty="0">
                <a:solidFill>
                  <a:srgbClr val="6D6E71"/>
                </a:solidFill>
                <a:latin typeface="Verdana"/>
                <a:cs typeface="Verdana"/>
              </a:rPr>
              <a:t>More respite beds</a:t>
            </a:r>
          </a:p>
          <a:p>
            <a:pPr indent="0"/>
            <a:endParaRPr lang="en-GB" sz="1400" dirty="0">
              <a:solidFill>
                <a:srgbClr val="6D6E71"/>
              </a:solidFill>
              <a:latin typeface="Verdana"/>
              <a:cs typeface="Verdana"/>
            </a:endParaRPr>
          </a:p>
          <a:p>
            <a:pPr marL="365125" indent="-171450">
              <a:buFont typeface="Arial" panose="020B0604020202020204" pitchFamily="34" charset="0"/>
              <a:buChar char="•"/>
            </a:pPr>
            <a:endParaRPr lang="en-GB" sz="1400" dirty="0">
              <a:solidFill>
                <a:srgbClr val="6D6E71"/>
              </a:solidFill>
              <a:latin typeface="Verdana"/>
              <a:cs typeface="Verdana"/>
            </a:endParaRPr>
          </a:p>
        </p:txBody>
      </p:sp>
      <p:sp>
        <p:nvSpPr>
          <p:cNvPr id="26" name="Rectangular Callout 25"/>
          <p:cNvSpPr/>
          <p:nvPr/>
        </p:nvSpPr>
        <p:spPr bwMode="auto">
          <a:xfrm>
            <a:off x="6444208" y="4581128"/>
            <a:ext cx="2363192" cy="1872208"/>
          </a:xfrm>
          <a:prstGeom prst="wedgeRectCallout">
            <a:avLst>
              <a:gd name="adj1" fmla="val 34557"/>
              <a:gd name="adj2" fmla="val 64214"/>
            </a:avLst>
          </a:prstGeom>
          <a:solidFill>
            <a:schemeClr val="bg1">
              <a:lumMod val="95000"/>
            </a:schemeClr>
          </a:solidFill>
          <a:ln w="19050">
            <a:noFill/>
            <a:prstDash val="sysDot"/>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solidFill>
                  <a:srgbClr val="6D6E71"/>
                </a:solidFill>
              </a:rPr>
              <a:t>As part of community services and keeping people out of the primary care system we need to support our carers more. We must place more value on providing domiciliary care to our loved ones.</a:t>
            </a:r>
          </a:p>
          <a:p>
            <a:pPr algn="ctr"/>
            <a:r>
              <a:rPr lang="en-US" sz="1200" b="1" dirty="0">
                <a:solidFill>
                  <a:srgbClr val="6D6E71"/>
                </a:solidFill>
              </a:rPr>
              <a:t>Canterbury</a:t>
            </a:r>
          </a:p>
        </p:txBody>
      </p:sp>
    </p:spTree>
    <p:extLst>
      <p:ext uri="{BB962C8B-B14F-4D97-AF65-F5344CB8AC3E}">
        <p14:creationId xmlns:p14="http://schemas.microsoft.com/office/powerpoint/2010/main" val="3773325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360" y="188800"/>
            <a:ext cx="1440000" cy="1440000"/>
          </a:xfrm>
          <a:prstGeom prst="rect">
            <a:avLst/>
          </a:prstGeom>
        </p:spPr>
      </p:pic>
      <p:sp>
        <p:nvSpPr>
          <p:cNvPr id="18" name="Slide Number Placeholder 3"/>
          <p:cNvSpPr txBox="1">
            <a:spLocks/>
          </p:cNvSpPr>
          <p:nvPr/>
        </p:nvSpPr>
        <p:spPr>
          <a:xfrm>
            <a:off x="107504" y="64482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4C18273-3B06-4AC5-BD96-A00D2AA2E2E6}" type="slidenum">
              <a:rPr lang="en-GB" smtClean="0">
                <a:solidFill>
                  <a:srgbClr val="6D6E71"/>
                </a:solidFill>
              </a:rPr>
              <a:pPr algn="l"/>
              <a:t>31</a:t>
            </a:fld>
            <a:endParaRPr lang="en-GB" dirty="0">
              <a:solidFill>
                <a:srgbClr val="6D6E71"/>
              </a:solidFill>
            </a:endParaRPr>
          </a:p>
        </p:txBody>
      </p:sp>
      <p:sp>
        <p:nvSpPr>
          <p:cNvPr id="25" name="Rectangle 24"/>
          <p:cNvSpPr/>
          <p:nvPr/>
        </p:nvSpPr>
        <p:spPr>
          <a:xfrm>
            <a:off x="1835696" y="305371"/>
            <a:ext cx="6192688" cy="492443"/>
          </a:xfrm>
          <a:prstGeom prst="rect">
            <a:avLst/>
          </a:prstGeom>
        </p:spPr>
        <p:txBody>
          <a:bodyPr wrap="square">
            <a:spAutoFit/>
          </a:bodyPr>
          <a:lstStyle/>
          <a:p>
            <a:r>
              <a:rPr lang="en-GB" sz="2600" b="1" dirty="0">
                <a:solidFill>
                  <a:srgbClr val="6D6E71"/>
                </a:solidFill>
              </a:rPr>
              <a:t>Other areas discussed</a:t>
            </a:r>
            <a:endParaRPr lang="en-GB" sz="2600" dirty="0">
              <a:solidFill>
                <a:srgbClr val="6D6E71"/>
              </a:solidFill>
            </a:endParaRPr>
          </a:p>
        </p:txBody>
      </p:sp>
      <p:grpSp>
        <p:nvGrpSpPr>
          <p:cNvPr id="44" name="Group 43"/>
          <p:cNvGrpSpPr/>
          <p:nvPr/>
        </p:nvGrpSpPr>
        <p:grpSpPr>
          <a:xfrm>
            <a:off x="4739010" y="1844824"/>
            <a:ext cx="3433389" cy="2060033"/>
            <a:chOff x="175361" y="254"/>
            <a:chExt cx="3433389" cy="2060033"/>
          </a:xfrm>
        </p:grpSpPr>
        <p:sp>
          <p:nvSpPr>
            <p:cNvPr id="45" name="Rectangle 44"/>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46" name="Rectangle 45"/>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47" name="Text Box 38"/>
          <p:cNvSpPr txBox="1">
            <a:spLocks noChangeArrowheads="1"/>
          </p:cNvSpPr>
          <p:nvPr/>
        </p:nvSpPr>
        <p:spPr bwMode="auto">
          <a:xfrm>
            <a:off x="4739010" y="1844824"/>
            <a:ext cx="3433390" cy="307777"/>
          </a:xfrm>
          <a:prstGeom prst="rect">
            <a:avLst/>
          </a:prstGeom>
          <a:solidFill>
            <a:srgbClr val="6D6E71"/>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Scepticism</a:t>
            </a:r>
            <a:endParaRPr lang="en-US" sz="1400" b="1" dirty="0">
              <a:solidFill>
                <a:srgbClr val="FFFFFF"/>
              </a:solidFill>
              <a:latin typeface="Verdana"/>
              <a:cs typeface="Verdana"/>
            </a:endParaRPr>
          </a:p>
        </p:txBody>
      </p:sp>
      <p:grpSp>
        <p:nvGrpSpPr>
          <p:cNvPr id="48" name="Group 47"/>
          <p:cNvGrpSpPr/>
          <p:nvPr/>
        </p:nvGrpSpPr>
        <p:grpSpPr>
          <a:xfrm>
            <a:off x="4739010" y="4321295"/>
            <a:ext cx="3433389" cy="2060033"/>
            <a:chOff x="175361" y="254"/>
            <a:chExt cx="3433389" cy="2060033"/>
          </a:xfrm>
        </p:grpSpPr>
        <p:sp>
          <p:nvSpPr>
            <p:cNvPr id="49" name="Rectangle 48"/>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50" name="Rectangle 49"/>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51" name="Text Box 38"/>
          <p:cNvSpPr txBox="1">
            <a:spLocks noChangeArrowheads="1"/>
          </p:cNvSpPr>
          <p:nvPr/>
        </p:nvSpPr>
        <p:spPr bwMode="auto">
          <a:xfrm>
            <a:off x="4739010" y="4129335"/>
            <a:ext cx="3433390" cy="307777"/>
          </a:xfrm>
          <a:prstGeom prst="rect">
            <a:avLst/>
          </a:prstGeom>
          <a:solidFill>
            <a:srgbClr val="6D6E71"/>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Appointment system</a:t>
            </a:r>
            <a:endParaRPr lang="en-US" sz="1400" b="1" dirty="0">
              <a:solidFill>
                <a:srgbClr val="FFFFFF"/>
              </a:solidFill>
              <a:latin typeface="Verdana"/>
              <a:cs typeface="Verdana"/>
            </a:endParaRPr>
          </a:p>
        </p:txBody>
      </p:sp>
      <p:grpSp>
        <p:nvGrpSpPr>
          <p:cNvPr id="52" name="Group 51"/>
          <p:cNvGrpSpPr/>
          <p:nvPr/>
        </p:nvGrpSpPr>
        <p:grpSpPr>
          <a:xfrm>
            <a:off x="1052296" y="4321295"/>
            <a:ext cx="3433389" cy="2060033"/>
            <a:chOff x="175361" y="254"/>
            <a:chExt cx="3433389" cy="2060033"/>
          </a:xfrm>
        </p:grpSpPr>
        <p:sp>
          <p:nvSpPr>
            <p:cNvPr id="53" name="Rectangle 52"/>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54" name="Rectangle 53"/>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55" name="Text Box 38"/>
          <p:cNvSpPr txBox="1">
            <a:spLocks noChangeArrowheads="1"/>
          </p:cNvSpPr>
          <p:nvPr/>
        </p:nvSpPr>
        <p:spPr bwMode="auto">
          <a:xfrm>
            <a:off x="1052296" y="4129335"/>
            <a:ext cx="3433390" cy="307777"/>
          </a:xfrm>
          <a:prstGeom prst="rect">
            <a:avLst/>
          </a:prstGeom>
          <a:solidFill>
            <a:srgbClr val="6D6E71"/>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Differences in services by area</a:t>
            </a:r>
            <a:endParaRPr lang="en-US" sz="1400" b="1" dirty="0">
              <a:solidFill>
                <a:srgbClr val="FFFFFF"/>
              </a:solidFill>
              <a:latin typeface="Verdana"/>
              <a:cs typeface="Verdana"/>
            </a:endParaRPr>
          </a:p>
        </p:txBody>
      </p:sp>
      <p:sp>
        <p:nvSpPr>
          <p:cNvPr id="27" name="Text Box 38"/>
          <p:cNvSpPr txBox="1">
            <a:spLocks noChangeArrowheads="1"/>
          </p:cNvSpPr>
          <p:nvPr/>
        </p:nvSpPr>
        <p:spPr bwMode="auto">
          <a:xfrm>
            <a:off x="4522986" y="2204864"/>
            <a:ext cx="362654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There was some scepticism about the real reasons for change, and that people are not being told the whole truth – reason is purely resources, not to do the best for the area</a:t>
            </a:r>
          </a:p>
          <a:p>
            <a:pPr marL="365125" indent="-171450">
              <a:buFont typeface="Arial" panose="020B0604020202020204" pitchFamily="34" charset="0"/>
              <a:buChar char="•"/>
            </a:pPr>
            <a:r>
              <a:rPr lang="en-GB" sz="1200" dirty="0">
                <a:solidFill>
                  <a:srgbClr val="6D6E71"/>
                </a:solidFill>
                <a:latin typeface="Verdana"/>
                <a:cs typeface="Verdana"/>
              </a:rPr>
              <a:t>Some scepticism that this model will actually be delivered</a:t>
            </a:r>
          </a:p>
          <a:p>
            <a:pPr marL="365125" indent="-171450">
              <a:buFont typeface="Arial" panose="020B0604020202020204" pitchFamily="34" charset="0"/>
              <a:buChar char="•"/>
            </a:pPr>
            <a:endParaRPr lang="en-GB" sz="1200" dirty="0">
              <a:solidFill>
                <a:srgbClr val="6D6E71"/>
              </a:solidFill>
              <a:latin typeface="Verdana"/>
              <a:cs typeface="Verdana"/>
            </a:endParaRPr>
          </a:p>
          <a:p>
            <a:pPr marL="365125" indent="-171450">
              <a:buFont typeface="Arial" panose="020B0604020202020204" pitchFamily="34" charset="0"/>
              <a:buChar char="•"/>
            </a:pPr>
            <a:endParaRPr lang="en-GB" sz="1200" dirty="0">
              <a:solidFill>
                <a:srgbClr val="6D6E71"/>
              </a:solidFill>
              <a:latin typeface="Verdana"/>
              <a:cs typeface="Verdana"/>
            </a:endParaRPr>
          </a:p>
        </p:txBody>
      </p:sp>
      <p:sp>
        <p:nvSpPr>
          <p:cNvPr id="28" name="Text Box 38"/>
          <p:cNvSpPr txBox="1">
            <a:spLocks noChangeArrowheads="1"/>
          </p:cNvSpPr>
          <p:nvPr/>
        </p:nvSpPr>
        <p:spPr bwMode="auto">
          <a:xfrm>
            <a:off x="850578" y="4482986"/>
            <a:ext cx="36265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Huge variations seen in services in different areas</a:t>
            </a:r>
          </a:p>
          <a:p>
            <a:pPr marL="365125" indent="-171450">
              <a:buFont typeface="Arial" panose="020B0604020202020204" pitchFamily="34" charset="0"/>
              <a:buChar char="•"/>
            </a:pPr>
            <a:r>
              <a:rPr lang="en-GB" sz="1200" dirty="0">
                <a:solidFill>
                  <a:srgbClr val="6D6E71"/>
                </a:solidFill>
                <a:latin typeface="Verdana"/>
                <a:cs typeface="Verdana"/>
              </a:rPr>
              <a:t>In Ashford: concerns came mainly from districts outside of Ashford, particularly Canterbury and Faversham</a:t>
            </a:r>
          </a:p>
        </p:txBody>
      </p:sp>
      <p:sp>
        <p:nvSpPr>
          <p:cNvPr id="29" name="Text Box 38"/>
          <p:cNvSpPr txBox="1">
            <a:spLocks noChangeArrowheads="1"/>
          </p:cNvSpPr>
          <p:nvPr/>
        </p:nvSpPr>
        <p:spPr bwMode="auto">
          <a:xfrm>
            <a:off x="4642432" y="4437112"/>
            <a:ext cx="362654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indent="0"/>
            <a:r>
              <a:rPr lang="en-GB" sz="1200" dirty="0">
                <a:solidFill>
                  <a:srgbClr val="6D6E71"/>
                </a:solidFill>
                <a:latin typeface="Verdana"/>
                <a:cs typeface="Verdana"/>
              </a:rPr>
              <a:t>In all areas, there were discussions on the difficulties with the current appointment system:</a:t>
            </a:r>
          </a:p>
          <a:p>
            <a:pPr marL="365125" indent="-171450">
              <a:buFont typeface="Arial" panose="020B0604020202020204" pitchFamily="34" charset="0"/>
              <a:buChar char="•"/>
            </a:pPr>
            <a:r>
              <a:rPr lang="en-GB" sz="1200" dirty="0">
                <a:solidFill>
                  <a:srgbClr val="6D6E71"/>
                </a:solidFill>
                <a:latin typeface="Verdana"/>
                <a:cs typeface="Verdana"/>
              </a:rPr>
              <a:t>Difficulties in getting GP appointments</a:t>
            </a:r>
          </a:p>
          <a:p>
            <a:pPr marL="365125" indent="-171450">
              <a:buFont typeface="Arial" panose="020B0604020202020204" pitchFamily="34" charset="0"/>
              <a:buChar char="•"/>
            </a:pPr>
            <a:r>
              <a:rPr lang="en-GB" sz="1200" dirty="0">
                <a:solidFill>
                  <a:srgbClr val="6D6E71"/>
                </a:solidFill>
                <a:latin typeface="Verdana"/>
                <a:cs typeface="Verdana"/>
              </a:rPr>
              <a:t>Long waits for non-urgent appointments</a:t>
            </a:r>
          </a:p>
          <a:p>
            <a:pPr marL="365125" indent="-171450">
              <a:buFont typeface="Arial" panose="020B0604020202020204" pitchFamily="34" charset="0"/>
              <a:buChar char="•"/>
            </a:pPr>
            <a:endParaRPr lang="en-GB" sz="1200" dirty="0">
              <a:solidFill>
                <a:srgbClr val="6D6E71"/>
              </a:solidFill>
              <a:latin typeface="Verdana"/>
              <a:cs typeface="Verdana"/>
            </a:endParaRPr>
          </a:p>
          <a:p>
            <a:pPr marL="365125" indent="-171450">
              <a:buFont typeface="Arial" panose="020B0604020202020204" pitchFamily="34" charset="0"/>
              <a:buChar char="•"/>
            </a:pPr>
            <a:endParaRPr lang="en-GB" sz="1200" dirty="0">
              <a:solidFill>
                <a:srgbClr val="6D6E71"/>
              </a:solidFill>
              <a:latin typeface="Verdana"/>
              <a:cs typeface="Verdana"/>
            </a:endParaRPr>
          </a:p>
        </p:txBody>
      </p:sp>
      <p:grpSp>
        <p:nvGrpSpPr>
          <p:cNvPr id="26" name="Group 25"/>
          <p:cNvGrpSpPr/>
          <p:nvPr/>
        </p:nvGrpSpPr>
        <p:grpSpPr>
          <a:xfrm>
            <a:off x="1066602" y="2017039"/>
            <a:ext cx="3433389" cy="2060033"/>
            <a:chOff x="175361" y="254"/>
            <a:chExt cx="3433389" cy="2060033"/>
          </a:xfrm>
        </p:grpSpPr>
        <p:sp>
          <p:nvSpPr>
            <p:cNvPr id="30" name="Rectangle 29"/>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31" name="Rectangle 30"/>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32" name="Text Box 38"/>
          <p:cNvSpPr txBox="1">
            <a:spLocks noChangeArrowheads="1"/>
          </p:cNvSpPr>
          <p:nvPr/>
        </p:nvSpPr>
        <p:spPr bwMode="auto">
          <a:xfrm>
            <a:off x="1066602" y="1825079"/>
            <a:ext cx="3433390" cy="307777"/>
          </a:xfrm>
          <a:prstGeom prst="rect">
            <a:avLst/>
          </a:prstGeom>
          <a:solidFill>
            <a:srgbClr val="6D6E71"/>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Involvement of patient</a:t>
            </a:r>
            <a:endParaRPr lang="en-US" sz="1400" b="1" dirty="0">
              <a:solidFill>
                <a:srgbClr val="FFFFFF"/>
              </a:solidFill>
              <a:latin typeface="Verdana"/>
              <a:cs typeface="Verdana"/>
            </a:endParaRPr>
          </a:p>
        </p:txBody>
      </p:sp>
      <p:sp>
        <p:nvSpPr>
          <p:cNvPr id="33" name="Text Box 38"/>
          <p:cNvSpPr txBox="1">
            <a:spLocks noChangeArrowheads="1"/>
          </p:cNvSpPr>
          <p:nvPr/>
        </p:nvSpPr>
        <p:spPr bwMode="auto">
          <a:xfrm>
            <a:off x="864884" y="2132856"/>
            <a:ext cx="362654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Involvement in the care process (e.g. of Liverpool care pathway)</a:t>
            </a:r>
          </a:p>
          <a:p>
            <a:pPr marL="365125" indent="-171450">
              <a:buFont typeface="Arial" panose="020B0604020202020204" pitchFamily="34" charset="0"/>
              <a:buChar char="•"/>
            </a:pPr>
            <a:r>
              <a:rPr lang="en-GB" sz="1200" dirty="0">
                <a:solidFill>
                  <a:srgbClr val="6D6E71"/>
                </a:solidFill>
                <a:latin typeface="Verdana"/>
                <a:cs typeface="Verdana"/>
              </a:rPr>
              <a:t>Involve patient in discharge plan on admittance to hospital</a:t>
            </a:r>
          </a:p>
          <a:p>
            <a:pPr marL="365125" indent="-171450">
              <a:buFont typeface="Arial" panose="020B0604020202020204" pitchFamily="34" charset="0"/>
              <a:buChar char="•"/>
            </a:pPr>
            <a:r>
              <a:rPr lang="en-GB" sz="1200" dirty="0">
                <a:solidFill>
                  <a:srgbClr val="6D6E71"/>
                </a:solidFill>
                <a:latin typeface="Verdana"/>
                <a:cs typeface="Verdana"/>
              </a:rPr>
              <a:t>Individual needs to be at the centre of the model</a:t>
            </a:r>
          </a:p>
          <a:p>
            <a:pPr marL="365125" indent="-171450">
              <a:buFont typeface="Arial" panose="020B0604020202020204" pitchFamily="34" charset="0"/>
              <a:buChar char="•"/>
            </a:pPr>
            <a:r>
              <a:rPr lang="en-GB" sz="1200" dirty="0">
                <a:solidFill>
                  <a:srgbClr val="6D6E71"/>
                </a:solidFill>
                <a:latin typeface="Verdana"/>
                <a:cs typeface="Verdana"/>
              </a:rPr>
              <a:t>Ensure voice of the vulnerable/hard to reach is heard</a:t>
            </a:r>
          </a:p>
        </p:txBody>
      </p:sp>
    </p:spTree>
    <p:extLst>
      <p:ext uri="{BB962C8B-B14F-4D97-AF65-F5344CB8AC3E}">
        <p14:creationId xmlns:p14="http://schemas.microsoft.com/office/powerpoint/2010/main" val="4171724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72400" y="0"/>
            <a:ext cx="971600" cy="6858000"/>
          </a:xfrm>
          <a:prstGeom prst="rect">
            <a:avLst/>
          </a:prstGeom>
          <a:solidFill>
            <a:schemeClr val="tx2"/>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rot="5400000">
            <a:off x="5400092" y="2960948"/>
            <a:ext cx="6048672" cy="792088"/>
          </a:xfrm>
          <a:prstGeom prst="rect">
            <a:avLst/>
          </a:prstGeom>
        </p:spPr>
        <p:txBody>
          <a:bodyPr vert="horz" wrap="square" lIns="91440" tIns="45720" rIns="91440" bIns="45720" rtlCol="0" anchor="ctr">
            <a:normAutofit fontScale="85000" lnSpcReduction="10000"/>
          </a:bodyPr>
          <a:lstStyle/>
          <a:p>
            <a:pPr>
              <a:lnSpc>
                <a:spcPct val="120000"/>
              </a:lnSpc>
              <a:spcBef>
                <a:spcPts val="600"/>
              </a:spcBef>
              <a:spcAft>
                <a:spcPts val="600"/>
              </a:spcAft>
            </a:pPr>
            <a:r>
              <a:rPr lang="en-GB" sz="3000" b="1" dirty="0">
                <a:solidFill>
                  <a:prstClr val="white"/>
                </a:solidFill>
              </a:rPr>
              <a:t>Comments on Listening Events</a:t>
            </a:r>
          </a:p>
          <a:p>
            <a:pPr algn="just">
              <a:lnSpc>
                <a:spcPct val="120000"/>
              </a:lnSpc>
              <a:spcBef>
                <a:spcPts val="600"/>
              </a:spcBef>
              <a:spcAft>
                <a:spcPts val="600"/>
              </a:spcAft>
            </a:pPr>
            <a:endParaRPr lang="en-US" sz="1400" dirty="0">
              <a:solidFill>
                <a:srgbClr val="6D6E71"/>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707" y="234266"/>
            <a:ext cx="1440000" cy="1440000"/>
          </a:xfrm>
          <a:prstGeom prst="rect">
            <a:avLst/>
          </a:prstGeom>
        </p:spPr>
      </p:pic>
      <p:sp>
        <p:nvSpPr>
          <p:cNvPr id="18" name="Slide Number Placeholder 3"/>
          <p:cNvSpPr txBox="1">
            <a:spLocks/>
          </p:cNvSpPr>
          <p:nvPr/>
        </p:nvSpPr>
        <p:spPr>
          <a:xfrm>
            <a:off x="180349"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4C18273-3B06-4AC5-BD96-A00D2AA2E2E6}" type="slidenum">
              <a:rPr lang="en-GB" smtClean="0">
                <a:solidFill>
                  <a:srgbClr val="6D6E71"/>
                </a:solidFill>
              </a:rPr>
              <a:pPr algn="l"/>
              <a:t>32</a:t>
            </a:fld>
            <a:endParaRPr lang="en-GB" dirty="0">
              <a:solidFill>
                <a:srgbClr val="6D6E71"/>
              </a:solidFill>
            </a:endParaRPr>
          </a:p>
        </p:txBody>
      </p:sp>
      <p:sp>
        <p:nvSpPr>
          <p:cNvPr id="25" name="Rectangle 24"/>
          <p:cNvSpPr/>
          <p:nvPr/>
        </p:nvSpPr>
        <p:spPr>
          <a:xfrm>
            <a:off x="1835696" y="305371"/>
            <a:ext cx="6192688" cy="492443"/>
          </a:xfrm>
          <a:prstGeom prst="rect">
            <a:avLst/>
          </a:prstGeom>
        </p:spPr>
        <p:txBody>
          <a:bodyPr wrap="square">
            <a:spAutoFit/>
          </a:bodyPr>
          <a:lstStyle/>
          <a:p>
            <a:r>
              <a:rPr lang="en-GB" sz="2600" b="1" dirty="0">
                <a:solidFill>
                  <a:srgbClr val="6D6E71"/>
                </a:solidFill>
              </a:rPr>
              <a:t>Comments on Listening Events</a:t>
            </a:r>
            <a:endParaRPr lang="en-GB" sz="2600" dirty="0">
              <a:solidFill>
                <a:srgbClr val="6D6E71"/>
              </a:solidFill>
            </a:endParaRPr>
          </a:p>
        </p:txBody>
      </p:sp>
      <p:grpSp>
        <p:nvGrpSpPr>
          <p:cNvPr id="23" name="Group 22"/>
          <p:cNvGrpSpPr/>
          <p:nvPr/>
        </p:nvGrpSpPr>
        <p:grpSpPr>
          <a:xfrm>
            <a:off x="611560" y="1844825"/>
            <a:ext cx="3433389" cy="1800200"/>
            <a:chOff x="175361" y="254"/>
            <a:chExt cx="3433389" cy="2060033"/>
          </a:xfrm>
          <a:solidFill>
            <a:schemeClr val="tx2">
              <a:lumMod val="20000"/>
              <a:lumOff val="80000"/>
            </a:schemeClr>
          </a:solidFill>
        </p:grpSpPr>
        <p:sp>
          <p:nvSpPr>
            <p:cNvPr id="24" name="Rectangle 23"/>
            <p:cNvSpPr/>
            <p:nvPr/>
          </p:nvSpPr>
          <p:spPr>
            <a:xfrm>
              <a:off x="175361" y="254"/>
              <a:ext cx="3433389" cy="2060033"/>
            </a:xfrm>
            <a:prstGeom prst="rect">
              <a:avLst/>
            </a:prstGeom>
            <a:grp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42" name="Rectangle 41"/>
            <p:cNvSpPr/>
            <p:nvPr/>
          </p:nvSpPr>
          <p:spPr>
            <a:xfrm>
              <a:off x="175361" y="254"/>
              <a:ext cx="3433389" cy="20600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43" name="Text Box 38"/>
          <p:cNvSpPr txBox="1">
            <a:spLocks noChangeArrowheads="1"/>
          </p:cNvSpPr>
          <p:nvPr/>
        </p:nvSpPr>
        <p:spPr bwMode="auto">
          <a:xfrm>
            <a:off x="597254" y="1844824"/>
            <a:ext cx="3433390" cy="307777"/>
          </a:xfrm>
          <a:prstGeom prst="rect">
            <a:avLst/>
          </a:prstGeom>
          <a:solidFill>
            <a:schemeClr val="tx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Narrow range of views</a:t>
            </a:r>
            <a:endParaRPr lang="en-US" sz="1400" dirty="0">
              <a:solidFill>
                <a:srgbClr val="FFFFFF"/>
              </a:solidFill>
              <a:latin typeface="Verdana"/>
              <a:cs typeface="Verdana"/>
            </a:endParaRPr>
          </a:p>
        </p:txBody>
      </p:sp>
      <p:grpSp>
        <p:nvGrpSpPr>
          <p:cNvPr id="44" name="Group 43"/>
          <p:cNvGrpSpPr/>
          <p:nvPr/>
        </p:nvGrpSpPr>
        <p:grpSpPr>
          <a:xfrm>
            <a:off x="4283968" y="1844825"/>
            <a:ext cx="3433389" cy="1800200"/>
            <a:chOff x="175361" y="254"/>
            <a:chExt cx="3433389" cy="2060033"/>
          </a:xfrm>
          <a:solidFill>
            <a:schemeClr val="tx2">
              <a:lumMod val="20000"/>
              <a:lumOff val="80000"/>
            </a:schemeClr>
          </a:solidFill>
        </p:grpSpPr>
        <p:sp>
          <p:nvSpPr>
            <p:cNvPr id="45" name="Rectangle 44"/>
            <p:cNvSpPr/>
            <p:nvPr/>
          </p:nvSpPr>
          <p:spPr>
            <a:xfrm>
              <a:off x="175361" y="254"/>
              <a:ext cx="3433389" cy="2060033"/>
            </a:xfrm>
            <a:prstGeom prst="rect">
              <a:avLst/>
            </a:prstGeom>
            <a:grp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46" name="Rectangle 45"/>
            <p:cNvSpPr/>
            <p:nvPr/>
          </p:nvSpPr>
          <p:spPr>
            <a:xfrm>
              <a:off x="175361" y="254"/>
              <a:ext cx="3433389" cy="20600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47" name="Text Box 38"/>
          <p:cNvSpPr txBox="1">
            <a:spLocks noChangeArrowheads="1"/>
          </p:cNvSpPr>
          <p:nvPr/>
        </p:nvSpPr>
        <p:spPr bwMode="auto">
          <a:xfrm>
            <a:off x="4283968" y="1844824"/>
            <a:ext cx="3433390" cy="307777"/>
          </a:xfrm>
          <a:prstGeom prst="rect">
            <a:avLst/>
          </a:prstGeom>
          <a:solidFill>
            <a:schemeClr val="tx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Too much jargon (for public)</a:t>
            </a:r>
            <a:endParaRPr lang="en-US" sz="1400" b="1" dirty="0">
              <a:solidFill>
                <a:srgbClr val="FFFFFF"/>
              </a:solidFill>
              <a:latin typeface="Verdana"/>
              <a:cs typeface="Verdana"/>
            </a:endParaRPr>
          </a:p>
        </p:txBody>
      </p:sp>
      <p:sp>
        <p:nvSpPr>
          <p:cNvPr id="56" name="Text Box 38"/>
          <p:cNvSpPr txBox="1">
            <a:spLocks noChangeArrowheads="1"/>
          </p:cNvSpPr>
          <p:nvPr/>
        </p:nvSpPr>
        <p:spPr bwMode="auto">
          <a:xfrm>
            <a:off x="402023" y="2204864"/>
            <a:ext cx="36265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Some felt events are not capturing a broad enough range of views</a:t>
            </a:r>
          </a:p>
          <a:p>
            <a:pPr marL="365125" indent="-171450">
              <a:buFont typeface="Arial" panose="020B0604020202020204" pitchFamily="34" charset="0"/>
              <a:buChar char="•"/>
            </a:pPr>
            <a:endParaRPr lang="en-GB" sz="1200" dirty="0">
              <a:solidFill>
                <a:srgbClr val="6D6E71"/>
              </a:solidFill>
              <a:latin typeface="Verdana"/>
              <a:cs typeface="Verdana"/>
            </a:endParaRPr>
          </a:p>
          <a:p>
            <a:pPr marL="365125" indent="-171450">
              <a:buFont typeface="Arial" panose="020B0604020202020204" pitchFamily="34" charset="0"/>
              <a:buChar char="•"/>
            </a:pPr>
            <a:endParaRPr lang="en-GB" sz="1200" dirty="0">
              <a:solidFill>
                <a:srgbClr val="6D6E71"/>
              </a:solidFill>
              <a:latin typeface="Verdana"/>
              <a:cs typeface="Verdana"/>
            </a:endParaRPr>
          </a:p>
        </p:txBody>
      </p:sp>
      <p:sp>
        <p:nvSpPr>
          <p:cNvPr id="27" name="Text Box 38"/>
          <p:cNvSpPr txBox="1">
            <a:spLocks noChangeArrowheads="1"/>
          </p:cNvSpPr>
          <p:nvPr/>
        </p:nvSpPr>
        <p:spPr bwMode="auto">
          <a:xfrm>
            <a:off x="4067944" y="2132856"/>
            <a:ext cx="36265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Hubs not well understood</a:t>
            </a:r>
          </a:p>
          <a:p>
            <a:pPr marL="365125" indent="-171450">
              <a:buFont typeface="Arial" panose="020B0604020202020204" pitchFamily="34" charset="0"/>
              <a:buChar char="•"/>
            </a:pPr>
            <a:r>
              <a:rPr lang="en-GB" sz="1200" dirty="0">
                <a:solidFill>
                  <a:srgbClr val="6D6E71"/>
                </a:solidFill>
                <a:latin typeface="Verdana"/>
                <a:cs typeface="Verdana"/>
              </a:rPr>
              <a:t>Feeling that the general public may struggle to understand presentations</a:t>
            </a:r>
          </a:p>
          <a:p>
            <a:pPr marL="365125" indent="-171450">
              <a:buFont typeface="Arial" panose="020B0604020202020204" pitchFamily="34" charset="0"/>
              <a:buChar char="•"/>
            </a:pPr>
            <a:endParaRPr lang="en-GB" sz="1200" dirty="0">
              <a:solidFill>
                <a:srgbClr val="6D6E71"/>
              </a:solidFill>
              <a:latin typeface="Verdana"/>
              <a:cs typeface="Verdana"/>
            </a:endParaRPr>
          </a:p>
          <a:p>
            <a:pPr marL="365125" indent="-171450">
              <a:buFont typeface="Arial" panose="020B0604020202020204" pitchFamily="34" charset="0"/>
              <a:buChar char="•"/>
            </a:pPr>
            <a:endParaRPr lang="en-GB" sz="1200" dirty="0">
              <a:solidFill>
                <a:srgbClr val="6D6E71"/>
              </a:solidFill>
              <a:latin typeface="Verdana"/>
              <a:cs typeface="Verdana"/>
            </a:endParaRPr>
          </a:p>
          <a:p>
            <a:pPr marL="365125" indent="-171450">
              <a:buFont typeface="Arial" panose="020B0604020202020204" pitchFamily="34" charset="0"/>
              <a:buChar char="•"/>
            </a:pPr>
            <a:endParaRPr lang="en-GB" sz="1200" dirty="0">
              <a:solidFill>
                <a:srgbClr val="6D6E71"/>
              </a:solidFill>
              <a:latin typeface="Verdana"/>
              <a:cs typeface="Verdana"/>
            </a:endParaRPr>
          </a:p>
        </p:txBody>
      </p:sp>
      <p:sp>
        <p:nvSpPr>
          <p:cNvPr id="35" name="Rectangular Callout 34"/>
          <p:cNvSpPr/>
          <p:nvPr/>
        </p:nvSpPr>
        <p:spPr bwMode="auto">
          <a:xfrm>
            <a:off x="395536" y="4280965"/>
            <a:ext cx="1866215" cy="1656184"/>
          </a:xfrm>
          <a:prstGeom prst="wedgeRectCallout">
            <a:avLst>
              <a:gd name="adj1" fmla="val 34557"/>
              <a:gd name="adj2" fmla="val 64214"/>
            </a:avLst>
          </a:prstGeom>
          <a:solidFill>
            <a:schemeClr val="tx2">
              <a:lumMod val="20000"/>
              <a:lumOff val="80000"/>
            </a:schemeClr>
          </a:solidFill>
          <a:ln w="19050">
            <a:noFill/>
            <a:prstDash val="sysDot"/>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rgbClr val="6D6E71"/>
                </a:solidFill>
              </a:rPr>
              <a:t>What is the model of care?  We didn’t hear what it is in sufficient detail.</a:t>
            </a:r>
          </a:p>
          <a:p>
            <a:pPr algn="ctr"/>
            <a:r>
              <a:rPr lang="en-US" sz="1200" b="1" dirty="0">
                <a:solidFill>
                  <a:srgbClr val="6D6E71"/>
                </a:solidFill>
              </a:rPr>
              <a:t>Thanet</a:t>
            </a:r>
          </a:p>
        </p:txBody>
      </p:sp>
      <p:grpSp>
        <p:nvGrpSpPr>
          <p:cNvPr id="36" name="Group 35"/>
          <p:cNvGrpSpPr/>
          <p:nvPr/>
        </p:nvGrpSpPr>
        <p:grpSpPr>
          <a:xfrm>
            <a:off x="2527941" y="3789040"/>
            <a:ext cx="3433389" cy="2060033"/>
            <a:chOff x="175361" y="254"/>
            <a:chExt cx="3433389" cy="2060033"/>
          </a:xfrm>
          <a:solidFill>
            <a:schemeClr val="tx2">
              <a:lumMod val="20000"/>
              <a:lumOff val="80000"/>
            </a:schemeClr>
          </a:solidFill>
        </p:grpSpPr>
        <p:sp>
          <p:nvSpPr>
            <p:cNvPr id="37" name="Rectangle 36"/>
            <p:cNvSpPr/>
            <p:nvPr/>
          </p:nvSpPr>
          <p:spPr>
            <a:xfrm>
              <a:off x="175361" y="254"/>
              <a:ext cx="3433389" cy="2060033"/>
            </a:xfrm>
            <a:prstGeom prst="rect">
              <a:avLst/>
            </a:prstGeom>
            <a:grp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38" name="Rectangle 37"/>
            <p:cNvSpPr/>
            <p:nvPr/>
          </p:nvSpPr>
          <p:spPr>
            <a:xfrm>
              <a:off x="175361" y="254"/>
              <a:ext cx="3433389" cy="20600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39" name="Text Box 38"/>
          <p:cNvSpPr txBox="1">
            <a:spLocks noChangeArrowheads="1"/>
          </p:cNvSpPr>
          <p:nvPr/>
        </p:nvSpPr>
        <p:spPr bwMode="auto">
          <a:xfrm>
            <a:off x="2527941" y="3789040"/>
            <a:ext cx="3433390" cy="307777"/>
          </a:xfrm>
          <a:prstGeom prst="rect">
            <a:avLst/>
          </a:prstGeom>
          <a:solidFill>
            <a:schemeClr val="tx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Domination of events</a:t>
            </a:r>
            <a:endParaRPr lang="en-US" sz="1400" b="1" dirty="0">
              <a:solidFill>
                <a:srgbClr val="FFFFFF"/>
              </a:solidFill>
              <a:latin typeface="Verdana"/>
              <a:cs typeface="Verdana"/>
            </a:endParaRPr>
          </a:p>
        </p:txBody>
      </p:sp>
      <p:sp>
        <p:nvSpPr>
          <p:cNvPr id="40" name="Text Box 38"/>
          <p:cNvSpPr txBox="1">
            <a:spLocks noChangeArrowheads="1"/>
          </p:cNvSpPr>
          <p:nvPr/>
        </p:nvSpPr>
        <p:spPr bwMode="auto">
          <a:xfrm>
            <a:off x="2311917" y="4151465"/>
            <a:ext cx="362654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Events dominated by single opinions</a:t>
            </a:r>
          </a:p>
          <a:p>
            <a:pPr marL="365125" indent="-171450">
              <a:buFont typeface="Arial" panose="020B0604020202020204" pitchFamily="34" charset="0"/>
              <a:buChar char="•"/>
            </a:pPr>
            <a:r>
              <a:rPr lang="en-GB" sz="1200" dirty="0">
                <a:solidFill>
                  <a:srgbClr val="6D6E71"/>
                </a:solidFill>
                <a:latin typeface="Verdana"/>
                <a:cs typeface="Verdana"/>
              </a:rPr>
              <a:t>Events dominated by particular areas of concern, e.g. hospital closures</a:t>
            </a:r>
          </a:p>
          <a:p>
            <a:pPr marL="365125" indent="-171450">
              <a:buFont typeface="Arial" panose="020B0604020202020204" pitchFamily="34" charset="0"/>
              <a:buChar char="•"/>
            </a:pPr>
            <a:r>
              <a:rPr lang="en-GB" sz="1200" dirty="0">
                <a:solidFill>
                  <a:srgbClr val="6D6E71"/>
                </a:solidFill>
                <a:latin typeface="Verdana"/>
                <a:cs typeface="Verdana"/>
              </a:rPr>
              <a:t>Some feeling that not all questions were answered</a:t>
            </a:r>
          </a:p>
          <a:p>
            <a:pPr marL="365125" indent="-171450">
              <a:buFont typeface="Arial" panose="020B0604020202020204" pitchFamily="34" charset="0"/>
              <a:buChar char="•"/>
            </a:pPr>
            <a:endParaRPr lang="en-GB" sz="1200" dirty="0">
              <a:solidFill>
                <a:srgbClr val="6D6E71"/>
              </a:solidFill>
              <a:latin typeface="Verdana"/>
              <a:cs typeface="Verdana"/>
            </a:endParaRPr>
          </a:p>
          <a:p>
            <a:pPr marL="365125" indent="-171450">
              <a:buFont typeface="Arial" panose="020B0604020202020204" pitchFamily="34" charset="0"/>
              <a:buChar char="•"/>
            </a:pPr>
            <a:endParaRPr lang="en-GB" sz="1200" dirty="0">
              <a:solidFill>
                <a:srgbClr val="6D6E71"/>
              </a:solidFill>
              <a:latin typeface="Verdana"/>
              <a:cs typeface="Verdana"/>
            </a:endParaRPr>
          </a:p>
          <a:p>
            <a:pPr marL="365125" indent="-171450">
              <a:buFont typeface="Arial" panose="020B0604020202020204" pitchFamily="34" charset="0"/>
              <a:buChar char="•"/>
            </a:pPr>
            <a:endParaRPr lang="en-GB" sz="1200" dirty="0">
              <a:solidFill>
                <a:srgbClr val="6D6E71"/>
              </a:solidFill>
              <a:latin typeface="Verdana"/>
              <a:cs typeface="Verdana"/>
            </a:endParaRPr>
          </a:p>
        </p:txBody>
      </p:sp>
      <p:sp>
        <p:nvSpPr>
          <p:cNvPr id="41" name="Rectangular Callout 40"/>
          <p:cNvSpPr/>
          <p:nvPr/>
        </p:nvSpPr>
        <p:spPr bwMode="auto">
          <a:xfrm>
            <a:off x="6222191" y="4136949"/>
            <a:ext cx="1755364" cy="1656184"/>
          </a:xfrm>
          <a:prstGeom prst="wedgeRectCallout">
            <a:avLst>
              <a:gd name="adj1" fmla="val 34557"/>
              <a:gd name="adj2" fmla="val 64214"/>
            </a:avLst>
          </a:prstGeom>
          <a:solidFill>
            <a:schemeClr val="tx2">
              <a:lumMod val="20000"/>
              <a:lumOff val="80000"/>
            </a:schemeClr>
          </a:solidFill>
          <a:ln w="19050">
            <a:noFill/>
            <a:prstDash val="sysDot"/>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rgbClr val="6D6E71"/>
                </a:solidFill>
              </a:rPr>
              <a:t>People in the street might not have understood today’s meeting.</a:t>
            </a:r>
          </a:p>
          <a:p>
            <a:pPr algn="ctr"/>
            <a:r>
              <a:rPr lang="en-US" sz="1200" b="1" dirty="0">
                <a:solidFill>
                  <a:srgbClr val="6D6E71"/>
                </a:solidFill>
              </a:rPr>
              <a:t>Canterbury</a:t>
            </a:r>
          </a:p>
        </p:txBody>
      </p:sp>
    </p:spTree>
    <p:extLst>
      <p:ext uri="{BB962C8B-B14F-4D97-AF65-F5344CB8AC3E}">
        <p14:creationId xmlns:p14="http://schemas.microsoft.com/office/powerpoint/2010/main" val="3783471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AutoShape 5" descr="http://djs.thethinkingshed.com/secureasset/28834/0/prepare?thumb=1"/>
          <p:cNvSpPr>
            <a:spLocks noChangeAspect="1" noChangeArrowheads="1"/>
          </p:cNvSpPr>
          <p:nvPr/>
        </p:nvSpPr>
        <p:spPr bwMode="auto">
          <a:xfrm>
            <a:off x="10704239"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6D6E71"/>
              </a:solidFill>
            </a:endParaRPr>
          </a:p>
        </p:txBody>
      </p:sp>
      <p:sp>
        <p:nvSpPr>
          <p:cNvPr id="9" name="AutoShape 5" descr="http://djs.thethinkingshed.com/secureasset/28834/0/prepare?thumb=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6D6E71"/>
              </a:solidFill>
            </a:endParaRPr>
          </a:p>
        </p:txBody>
      </p:sp>
      <p:sp>
        <p:nvSpPr>
          <p:cNvPr id="10" name="TextBox 9"/>
          <p:cNvSpPr txBox="1"/>
          <p:nvPr/>
        </p:nvSpPr>
        <p:spPr>
          <a:xfrm>
            <a:off x="468560" y="4077072"/>
            <a:ext cx="8424936" cy="1754326"/>
          </a:xfrm>
          <a:prstGeom prst="rect">
            <a:avLst/>
          </a:prstGeom>
          <a:noFill/>
        </p:spPr>
        <p:txBody>
          <a:bodyPr wrap="square" rtlCol="0">
            <a:spAutoFit/>
          </a:bodyPr>
          <a:lstStyle/>
          <a:p>
            <a:r>
              <a:rPr lang="en-GB" dirty="0">
                <a:solidFill>
                  <a:prstClr val="white"/>
                </a:solidFill>
                <a:ea typeface="5yearsoldfont" panose="02000603000000000000" pitchFamily="2" charset="0"/>
              </a:rPr>
              <a:t>At most of the listening events, discussion at one table was focussed on ‘Prevention’.  Role of prevention seen as both helping people to be well in the first place and also helping them to get out of a cycle of ill health.  For many, schools were seen as the most appropriate way to educate on health prevention, although advertising and using community groups were also mentioned.</a:t>
            </a:r>
          </a:p>
        </p:txBody>
      </p:sp>
      <p:sp>
        <p:nvSpPr>
          <p:cNvPr id="11" name="TextBox 10"/>
          <p:cNvSpPr txBox="1"/>
          <p:nvPr/>
        </p:nvSpPr>
        <p:spPr>
          <a:xfrm>
            <a:off x="468560" y="3140968"/>
            <a:ext cx="8351912" cy="707886"/>
          </a:xfrm>
          <a:prstGeom prst="rect">
            <a:avLst/>
          </a:prstGeom>
          <a:noFill/>
        </p:spPr>
        <p:txBody>
          <a:bodyPr wrap="square" rtlCol="0">
            <a:spAutoFit/>
          </a:bodyPr>
          <a:lstStyle/>
          <a:p>
            <a:r>
              <a:rPr lang="en-GB" sz="4000" b="1" dirty="0">
                <a:solidFill>
                  <a:prstClr val="white"/>
                </a:solidFill>
                <a:ea typeface="5yearsoldfont" panose="02000603000000000000" pitchFamily="2" charset="0"/>
              </a:rPr>
              <a:t>Prevention</a:t>
            </a:r>
          </a:p>
        </p:txBody>
      </p:sp>
      <p:sp>
        <p:nvSpPr>
          <p:cNvPr id="13" name="Slide Number Placeholder 3"/>
          <p:cNvSpPr txBox="1">
            <a:spLocks/>
          </p:cNvSpPr>
          <p:nvPr/>
        </p:nvSpPr>
        <p:spPr>
          <a:xfrm>
            <a:off x="180349"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4C18273-3B06-4AC5-BD96-A00D2AA2E2E6}" type="slidenum">
              <a:rPr lang="en-GB" smtClean="0">
                <a:solidFill>
                  <a:prstClr val="white"/>
                </a:solidFill>
              </a:rPr>
              <a:pPr algn="l"/>
              <a:t>33</a:t>
            </a:fld>
            <a:endParaRPr lang="en-GB" dirty="0">
              <a:solidFill>
                <a:prstClr val="white"/>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04664"/>
            <a:ext cx="2520000" cy="2520000"/>
          </a:xfrm>
          <a:prstGeom prst="rect">
            <a:avLst/>
          </a:prstGeom>
        </p:spPr>
      </p:pic>
    </p:spTree>
    <p:extLst>
      <p:ext uri="{BB962C8B-B14F-4D97-AF65-F5344CB8AC3E}">
        <p14:creationId xmlns:p14="http://schemas.microsoft.com/office/powerpoint/2010/main" val="1453714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1520" y="200253"/>
            <a:ext cx="6624736" cy="492443"/>
          </a:xfrm>
          <a:prstGeom prst="rect">
            <a:avLst/>
          </a:prstGeom>
        </p:spPr>
        <p:txBody>
          <a:bodyPr wrap="square">
            <a:spAutoFit/>
          </a:bodyPr>
          <a:lstStyle/>
          <a:p>
            <a:r>
              <a:rPr lang="en-GB" sz="2600" b="1" dirty="0"/>
              <a:t>Prevention</a:t>
            </a:r>
            <a:endParaRPr lang="en-GB" sz="2600"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315416"/>
            <a:ext cx="1777110" cy="1777110"/>
          </a:xfrm>
          <a:prstGeom prst="rect">
            <a:avLst/>
          </a:prstGeom>
        </p:spPr>
      </p:pic>
      <p:sp>
        <p:nvSpPr>
          <p:cNvPr id="18" name="Slide Number Placeholder 3"/>
          <p:cNvSpPr txBox="1">
            <a:spLocks/>
          </p:cNvSpPr>
          <p:nvPr/>
        </p:nvSpPr>
        <p:spPr>
          <a:xfrm>
            <a:off x="180349"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4C18273-3B06-4AC5-BD96-A00D2AA2E2E6}" type="slidenum">
              <a:rPr lang="en-GB" smtClean="0">
                <a:solidFill>
                  <a:srgbClr val="6D6E71"/>
                </a:solidFill>
              </a:rPr>
              <a:pPr algn="l"/>
              <a:t>34</a:t>
            </a:fld>
            <a:endParaRPr lang="en-GB" dirty="0">
              <a:solidFill>
                <a:srgbClr val="6D6E71"/>
              </a:solidFill>
            </a:endParaRPr>
          </a:p>
        </p:txBody>
      </p:sp>
      <p:sp>
        <p:nvSpPr>
          <p:cNvPr id="24" name="Rectangle 23"/>
          <p:cNvSpPr/>
          <p:nvPr/>
        </p:nvSpPr>
        <p:spPr>
          <a:xfrm>
            <a:off x="2286000" y="2076563"/>
            <a:ext cx="4572000" cy="369332"/>
          </a:xfrm>
          <a:prstGeom prst="rect">
            <a:avLst/>
          </a:prstGeom>
        </p:spPr>
        <p:txBody>
          <a:bodyPr>
            <a:spAutoFit/>
          </a:bodyPr>
          <a:lstStyle/>
          <a:p>
            <a:endParaRPr lang="en-GB" dirty="0">
              <a:solidFill>
                <a:srgbClr val="6D6E71"/>
              </a:solidFill>
            </a:endParaRPr>
          </a:p>
        </p:txBody>
      </p:sp>
      <p:sp>
        <p:nvSpPr>
          <p:cNvPr id="25" name="Oval 24"/>
          <p:cNvSpPr/>
          <p:nvPr/>
        </p:nvSpPr>
        <p:spPr>
          <a:xfrm>
            <a:off x="179848" y="1978738"/>
            <a:ext cx="3024000" cy="3024000"/>
          </a:xfrm>
          <a:prstGeom prst="ellipse">
            <a:avLst/>
          </a:prstGeom>
          <a:solidFill>
            <a:srgbClr val="FF0090"/>
          </a:solidFill>
          <a:ln w="12700">
            <a:noFill/>
            <a:prstDash val="sysDot"/>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TextBox 25"/>
          <p:cNvSpPr txBox="1"/>
          <p:nvPr/>
        </p:nvSpPr>
        <p:spPr>
          <a:xfrm>
            <a:off x="467544" y="2456259"/>
            <a:ext cx="2448272" cy="1869743"/>
          </a:xfrm>
          <a:prstGeom prst="rect">
            <a:avLst/>
          </a:prstGeom>
          <a:noFill/>
        </p:spPr>
        <p:txBody>
          <a:bodyPr wrap="square" rtlCol="0">
            <a:spAutoFit/>
          </a:bodyPr>
          <a:lstStyle/>
          <a:p>
            <a:pPr algn="ctr">
              <a:spcAft>
                <a:spcPts val="700"/>
              </a:spcAft>
            </a:pPr>
            <a:r>
              <a:rPr lang="en-GB" sz="1400" dirty="0">
                <a:solidFill>
                  <a:srgbClr val="FFFFFF"/>
                </a:solidFill>
              </a:rPr>
              <a:t>Staying well</a:t>
            </a:r>
          </a:p>
          <a:p>
            <a:pPr algn="ctr">
              <a:spcAft>
                <a:spcPts val="700"/>
              </a:spcAft>
            </a:pPr>
            <a:r>
              <a:rPr lang="en-GB" sz="1400" dirty="0">
                <a:solidFill>
                  <a:srgbClr val="FFFFFF"/>
                </a:solidFill>
              </a:rPr>
              <a:t>Getting out of the cycle of ill health</a:t>
            </a:r>
          </a:p>
          <a:p>
            <a:pPr algn="ctr">
              <a:spcAft>
                <a:spcPts val="700"/>
              </a:spcAft>
            </a:pPr>
            <a:r>
              <a:rPr lang="en-GB" sz="1400" dirty="0">
                <a:solidFill>
                  <a:prstClr val="white"/>
                </a:solidFill>
              </a:rPr>
              <a:t>Important in mental health</a:t>
            </a:r>
          </a:p>
          <a:p>
            <a:pPr algn="ctr">
              <a:spcAft>
                <a:spcPts val="700"/>
              </a:spcAft>
            </a:pPr>
            <a:r>
              <a:rPr lang="en-GB" sz="1400" dirty="0">
                <a:solidFill>
                  <a:prstClr val="white"/>
                </a:solidFill>
              </a:rPr>
              <a:t>Increase knowledge of services</a:t>
            </a:r>
          </a:p>
        </p:txBody>
      </p:sp>
      <p:sp>
        <p:nvSpPr>
          <p:cNvPr id="27" name="Rounded Rectangle 26"/>
          <p:cNvSpPr/>
          <p:nvPr/>
        </p:nvSpPr>
        <p:spPr>
          <a:xfrm>
            <a:off x="611560" y="1882368"/>
            <a:ext cx="2160240" cy="504056"/>
          </a:xfrm>
          <a:prstGeom prst="roundRect">
            <a:avLst>
              <a:gd name="adj" fmla="val 0"/>
            </a:avLst>
          </a:prstGeom>
          <a:solidFill>
            <a:srgbClr val="6D6E71"/>
          </a:solidFill>
          <a:ln>
            <a:noFill/>
          </a:ln>
          <a:effectLst>
            <a:outerShdw blurRad="50800" dist="38100" dir="2700000" algn="tl" rotWithShape="0">
              <a:srgbClr val="000000">
                <a:alpha val="43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prstClr val="white"/>
                </a:solidFill>
              </a:rPr>
              <a:t>Role</a:t>
            </a:r>
          </a:p>
        </p:txBody>
      </p:sp>
      <p:sp>
        <p:nvSpPr>
          <p:cNvPr id="28" name="Oval 27"/>
          <p:cNvSpPr/>
          <p:nvPr/>
        </p:nvSpPr>
        <p:spPr>
          <a:xfrm>
            <a:off x="3147409" y="1978740"/>
            <a:ext cx="3024000" cy="3024000"/>
          </a:xfrm>
          <a:prstGeom prst="ellipse">
            <a:avLst/>
          </a:prstGeom>
          <a:solidFill>
            <a:schemeClr val="accent1">
              <a:lumMod val="20000"/>
              <a:lumOff val="80000"/>
            </a:schemeClr>
          </a:solidFill>
          <a:ln w="12700">
            <a:noFill/>
            <a:prstDash val="sysDot"/>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D6E71"/>
              </a:solidFill>
            </a:endParaRPr>
          </a:p>
        </p:txBody>
      </p:sp>
      <p:sp>
        <p:nvSpPr>
          <p:cNvPr id="29" name="TextBox 28"/>
          <p:cNvSpPr txBox="1"/>
          <p:nvPr/>
        </p:nvSpPr>
        <p:spPr>
          <a:xfrm>
            <a:off x="3184115" y="2420888"/>
            <a:ext cx="2828045" cy="2846933"/>
          </a:xfrm>
          <a:prstGeom prst="rect">
            <a:avLst/>
          </a:prstGeom>
          <a:noFill/>
        </p:spPr>
        <p:txBody>
          <a:bodyPr wrap="square" rtlCol="0">
            <a:spAutoFit/>
          </a:bodyPr>
          <a:lstStyle/>
          <a:p>
            <a:pPr algn="ctr">
              <a:spcAft>
                <a:spcPts val="500"/>
              </a:spcAft>
            </a:pPr>
            <a:r>
              <a:rPr lang="en-GB" sz="1400" dirty="0">
                <a:solidFill>
                  <a:srgbClr val="6D6E71"/>
                </a:solidFill>
              </a:rPr>
              <a:t>Target </a:t>
            </a:r>
            <a:r>
              <a:rPr lang="en-GB" sz="1400" b="1" dirty="0">
                <a:solidFill>
                  <a:srgbClr val="6D6E71"/>
                </a:solidFill>
              </a:rPr>
              <a:t>specific groups</a:t>
            </a:r>
            <a:r>
              <a:rPr lang="en-GB" sz="1400" dirty="0">
                <a:solidFill>
                  <a:srgbClr val="6D6E71"/>
                </a:solidFill>
              </a:rPr>
              <a:t>: young, deprived, rural communities…</a:t>
            </a:r>
          </a:p>
          <a:p>
            <a:pPr algn="ctr">
              <a:spcAft>
                <a:spcPts val="500"/>
              </a:spcAft>
            </a:pPr>
            <a:r>
              <a:rPr lang="en-GB" sz="1400" b="1" dirty="0">
                <a:solidFill>
                  <a:srgbClr val="6D6E71"/>
                </a:solidFill>
              </a:rPr>
              <a:t>Schools/education/ parents</a:t>
            </a:r>
          </a:p>
          <a:p>
            <a:pPr algn="ctr">
              <a:spcAft>
                <a:spcPts val="500"/>
              </a:spcAft>
            </a:pPr>
            <a:r>
              <a:rPr lang="en-GB" sz="1400" dirty="0">
                <a:solidFill>
                  <a:srgbClr val="6D6E71"/>
                </a:solidFill>
              </a:rPr>
              <a:t>Employers</a:t>
            </a:r>
          </a:p>
          <a:p>
            <a:pPr algn="ctr">
              <a:spcAft>
                <a:spcPts val="500"/>
              </a:spcAft>
            </a:pPr>
            <a:r>
              <a:rPr lang="en-GB" sz="1400" dirty="0">
                <a:solidFill>
                  <a:srgbClr val="6D6E71"/>
                </a:solidFill>
              </a:rPr>
              <a:t>Community groups</a:t>
            </a:r>
          </a:p>
          <a:p>
            <a:pPr algn="ctr">
              <a:spcAft>
                <a:spcPts val="500"/>
              </a:spcAft>
            </a:pPr>
            <a:r>
              <a:rPr lang="en-GB" sz="1400" dirty="0">
                <a:solidFill>
                  <a:srgbClr val="6D6E71"/>
                </a:solidFill>
              </a:rPr>
              <a:t>Through media and advertising</a:t>
            </a:r>
          </a:p>
          <a:p>
            <a:pPr algn="ctr">
              <a:spcAft>
                <a:spcPts val="500"/>
              </a:spcAft>
            </a:pPr>
            <a:r>
              <a:rPr lang="en-GB" sz="1400" dirty="0">
                <a:solidFill>
                  <a:srgbClr val="6D6E71"/>
                </a:solidFill>
              </a:rPr>
              <a:t>Rehab</a:t>
            </a:r>
          </a:p>
          <a:p>
            <a:pPr algn="ctr">
              <a:spcAft>
                <a:spcPts val="500"/>
              </a:spcAft>
            </a:pPr>
            <a:endParaRPr lang="en-GB" sz="1400" b="1" dirty="0">
              <a:solidFill>
                <a:srgbClr val="6D6E71"/>
              </a:solidFill>
            </a:endParaRPr>
          </a:p>
        </p:txBody>
      </p:sp>
      <p:sp>
        <p:nvSpPr>
          <p:cNvPr id="30" name="Rounded Rectangle 29"/>
          <p:cNvSpPr/>
          <p:nvPr/>
        </p:nvSpPr>
        <p:spPr>
          <a:xfrm>
            <a:off x="3563888" y="1882368"/>
            <a:ext cx="2160240" cy="504056"/>
          </a:xfrm>
          <a:prstGeom prst="roundRect">
            <a:avLst>
              <a:gd name="adj" fmla="val 0"/>
            </a:avLst>
          </a:prstGeom>
          <a:solidFill>
            <a:schemeClr val="tx1"/>
          </a:solidFill>
          <a:ln>
            <a:noFill/>
          </a:ln>
          <a:effectLst>
            <a:outerShdw blurRad="50800" dist="38100" dir="2700000" algn="tl" rotWithShape="0">
              <a:srgbClr val="000000">
                <a:alpha val="43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prstClr val="white"/>
                </a:solidFill>
              </a:rPr>
              <a:t>Delivery</a:t>
            </a:r>
          </a:p>
        </p:txBody>
      </p:sp>
      <p:sp>
        <p:nvSpPr>
          <p:cNvPr id="31" name="Oval 30"/>
          <p:cNvSpPr/>
          <p:nvPr/>
        </p:nvSpPr>
        <p:spPr>
          <a:xfrm>
            <a:off x="5955721" y="1978738"/>
            <a:ext cx="3024000" cy="3024000"/>
          </a:xfrm>
          <a:prstGeom prst="ellipse">
            <a:avLst/>
          </a:prstGeom>
          <a:solidFill>
            <a:schemeClr val="bg2">
              <a:lumMod val="20000"/>
              <a:lumOff val="80000"/>
            </a:schemeClr>
          </a:solidFill>
          <a:ln w="12700">
            <a:noFill/>
            <a:prstDash val="sysDot"/>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2" name="TextBox 31"/>
          <p:cNvSpPr txBox="1"/>
          <p:nvPr/>
        </p:nvSpPr>
        <p:spPr>
          <a:xfrm>
            <a:off x="6300192" y="2598816"/>
            <a:ext cx="2448272" cy="1744067"/>
          </a:xfrm>
          <a:prstGeom prst="rect">
            <a:avLst/>
          </a:prstGeom>
          <a:noFill/>
        </p:spPr>
        <p:txBody>
          <a:bodyPr wrap="square" rtlCol="0">
            <a:spAutoFit/>
          </a:bodyPr>
          <a:lstStyle/>
          <a:p>
            <a:pPr algn="ctr">
              <a:spcAft>
                <a:spcPts val="700"/>
              </a:spcAft>
            </a:pPr>
            <a:r>
              <a:rPr lang="en-GB" sz="1400" b="1" dirty="0">
                <a:solidFill>
                  <a:srgbClr val="6D6E71"/>
                </a:solidFill>
              </a:rPr>
              <a:t>Access to advice</a:t>
            </a:r>
          </a:p>
          <a:p>
            <a:pPr algn="ctr">
              <a:spcAft>
                <a:spcPts val="700"/>
              </a:spcAft>
            </a:pPr>
            <a:r>
              <a:rPr lang="en-GB" sz="1400" dirty="0">
                <a:solidFill>
                  <a:srgbClr val="6D6E71"/>
                </a:solidFill>
              </a:rPr>
              <a:t>More community nurses</a:t>
            </a:r>
          </a:p>
          <a:p>
            <a:pPr algn="ctr">
              <a:spcAft>
                <a:spcPts val="700"/>
              </a:spcAft>
            </a:pPr>
            <a:r>
              <a:rPr lang="en-GB" sz="1400" dirty="0">
                <a:solidFill>
                  <a:srgbClr val="6D6E71"/>
                </a:solidFill>
              </a:rPr>
              <a:t>Change attitudes to health</a:t>
            </a:r>
          </a:p>
          <a:p>
            <a:pPr algn="ctr">
              <a:spcAft>
                <a:spcPts val="700"/>
              </a:spcAft>
            </a:pPr>
            <a:r>
              <a:rPr lang="en-GB" sz="1400" dirty="0">
                <a:solidFill>
                  <a:srgbClr val="6D6E71"/>
                </a:solidFill>
              </a:rPr>
              <a:t>Improve social isolation</a:t>
            </a:r>
          </a:p>
          <a:p>
            <a:pPr algn="ctr">
              <a:spcAft>
                <a:spcPts val="700"/>
              </a:spcAft>
            </a:pPr>
            <a:endParaRPr lang="en-GB" sz="1400" b="1" dirty="0">
              <a:solidFill>
                <a:srgbClr val="6D6E71"/>
              </a:solidFill>
            </a:endParaRPr>
          </a:p>
        </p:txBody>
      </p:sp>
      <p:sp>
        <p:nvSpPr>
          <p:cNvPr id="33" name="Rounded Rectangle 32"/>
          <p:cNvSpPr/>
          <p:nvPr/>
        </p:nvSpPr>
        <p:spPr>
          <a:xfrm>
            <a:off x="6372200" y="1882368"/>
            <a:ext cx="2160240" cy="504056"/>
          </a:xfrm>
          <a:prstGeom prst="roundRect">
            <a:avLst>
              <a:gd name="adj" fmla="val 0"/>
            </a:avLst>
          </a:prstGeom>
          <a:solidFill>
            <a:srgbClr val="6D6E71"/>
          </a:solidFill>
          <a:ln>
            <a:noFill/>
          </a:ln>
          <a:effectLst>
            <a:outerShdw blurRad="50800" dist="38100" dir="2700000" algn="tl" rotWithShape="0">
              <a:srgbClr val="000000">
                <a:alpha val="43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GB" b="1" dirty="0">
                <a:solidFill>
                  <a:prstClr val="white"/>
                </a:solidFill>
              </a:rPr>
              <a:t>Prevention activities</a:t>
            </a:r>
          </a:p>
        </p:txBody>
      </p:sp>
      <p:sp>
        <p:nvSpPr>
          <p:cNvPr id="34" name="Rounded Rectangular Callout 33"/>
          <p:cNvSpPr/>
          <p:nvPr/>
        </p:nvSpPr>
        <p:spPr>
          <a:xfrm>
            <a:off x="3168627" y="5039419"/>
            <a:ext cx="2404272" cy="1259919"/>
          </a:xfrm>
          <a:prstGeom prst="wedgeRoundRectCallout">
            <a:avLst>
              <a:gd name="adj1" fmla="val -3348"/>
              <a:gd name="adj2" fmla="val -69178"/>
              <a:gd name="adj3" fmla="val 16667"/>
            </a:avLst>
          </a:prstGeom>
          <a:solidFill>
            <a:schemeClr val="bg1">
              <a:lumMod val="85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i="1" dirty="0">
                <a:solidFill>
                  <a:srgbClr val="6D6E71"/>
                </a:solidFill>
              </a:rPr>
              <a:t>Let’s start with children so they can be in a better place when they are our age.</a:t>
            </a:r>
          </a:p>
          <a:p>
            <a:pPr algn="ctr"/>
            <a:r>
              <a:rPr lang="en-GB" sz="1200" dirty="0">
                <a:solidFill>
                  <a:srgbClr val="6D6E71"/>
                </a:solidFill>
              </a:rPr>
              <a:t>Deal</a:t>
            </a:r>
          </a:p>
        </p:txBody>
      </p:sp>
      <p:sp>
        <p:nvSpPr>
          <p:cNvPr id="35" name="Rounded Rectangular Callout 34"/>
          <p:cNvSpPr/>
          <p:nvPr/>
        </p:nvSpPr>
        <p:spPr>
          <a:xfrm>
            <a:off x="5998156" y="5028397"/>
            <a:ext cx="2908328" cy="1259919"/>
          </a:xfrm>
          <a:prstGeom prst="wedgeRoundRectCallout">
            <a:avLst>
              <a:gd name="adj1" fmla="val -12549"/>
              <a:gd name="adj2" fmla="val -82855"/>
              <a:gd name="adj3" fmla="val 16667"/>
            </a:avLst>
          </a:prstGeom>
          <a:solidFill>
            <a:schemeClr val="bg1">
              <a:lumMod val="85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i="1" dirty="0">
                <a:solidFill>
                  <a:srgbClr val="6D6E71"/>
                </a:solidFill>
              </a:rPr>
              <a:t>More community nurses, giving access to advice and support could prevent patient admissions.</a:t>
            </a:r>
          </a:p>
          <a:p>
            <a:pPr algn="ctr"/>
            <a:r>
              <a:rPr lang="en-GB" sz="1200" dirty="0">
                <a:solidFill>
                  <a:srgbClr val="6D6E71"/>
                </a:solidFill>
              </a:rPr>
              <a:t>Ashford</a:t>
            </a:r>
          </a:p>
        </p:txBody>
      </p:sp>
      <p:sp>
        <p:nvSpPr>
          <p:cNvPr id="36" name="TextBox 35"/>
          <p:cNvSpPr txBox="1"/>
          <p:nvPr/>
        </p:nvSpPr>
        <p:spPr>
          <a:xfrm>
            <a:off x="323528" y="692696"/>
            <a:ext cx="7060171" cy="954107"/>
          </a:xfrm>
          <a:prstGeom prst="rect">
            <a:avLst/>
          </a:prstGeom>
          <a:noFill/>
        </p:spPr>
        <p:txBody>
          <a:bodyPr wrap="square" rtlCol="0">
            <a:spAutoFit/>
          </a:bodyPr>
          <a:lstStyle/>
          <a:p>
            <a:r>
              <a:rPr lang="en-GB" sz="1400" dirty="0">
                <a:solidFill>
                  <a:srgbClr val="6D6E71"/>
                </a:solidFill>
              </a:rPr>
              <a:t>These tables discussed the role prevention could play in supporting this model of health and social care, the ways in which prevention can be delivered and who should do this, and what prevention activity could help people to avoid emergency care: </a:t>
            </a:r>
            <a:endParaRPr lang="en-US" dirty="0">
              <a:solidFill>
                <a:srgbClr val="6D6E71"/>
              </a:solidFill>
            </a:endParaRPr>
          </a:p>
        </p:txBody>
      </p:sp>
      <p:sp>
        <p:nvSpPr>
          <p:cNvPr id="19" name="Rounded Rectangular Callout 18"/>
          <p:cNvSpPr/>
          <p:nvPr/>
        </p:nvSpPr>
        <p:spPr>
          <a:xfrm>
            <a:off x="339097" y="5072272"/>
            <a:ext cx="2404272" cy="1259919"/>
          </a:xfrm>
          <a:prstGeom prst="wedgeRoundRectCallout">
            <a:avLst>
              <a:gd name="adj1" fmla="val -3348"/>
              <a:gd name="adj2" fmla="val -69178"/>
              <a:gd name="adj3" fmla="val 16667"/>
            </a:avLst>
          </a:prstGeom>
          <a:solidFill>
            <a:schemeClr val="bg1">
              <a:lumMod val="85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i="1" dirty="0">
                <a:solidFill>
                  <a:srgbClr val="6D6E71"/>
                </a:solidFill>
              </a:rPr>
              <a:t>Pre-retirement training.  Develop people’s social networking skills.</a:t>
            </a:r>
          </a:p>
          <a:p>
            <a:pPr algn="ctr"/>
            <a:r>
              <a:rPr lang="en-GB" sz="1200" dirty="0">
                <a:solidFill>
                  <a:srgbClr val="6D6E71"/>
                </a:solidFill>
              </a:rPr>
              <a:t>Thanet</a:t>
            </a:r>
          </a:p>
        </p:txBody>
      </p:sp>
    </p:spTree>
    <p:extLst>
      <p:ext uri="{BB962C8B-B14F-4D97-AF65-F5344CB8AC3E}">
        <p14:creationId xmlns:p14="http://schemas.microsoft.com/office/powerpoint/2010/main" val="4131021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9" name="AutoShape 5" descr="http://djs.thethinkingshed.com/secureasset/28834/0/prepare?thumb=1"/>
          <p:cNvSpPr>
            <a:spLocks noChangeAspect="1" noChangeArrowheads="1"/>
          </p:cNvSpPr>
          <p:nvPr/>
        </p:nvSpPr>
        <p:spPr bwMode="auto">
          <a:xfrm>
            <a:off x="10704239"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6D6E71"/>
              </a:solidFill>
            </a:endParaRPr>
          </a:p>
        </p:txBody>
      </p:sp>
      <p:sp>
        <p:nvSpPr>
          <p:cNvPr id="9" name="AutoShape 5" descr="http://djs.thethinkingshed.com/secureasset/28834/0/prepare?thumb=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6D6E71"/>
              </a:solidFill>
            </a:endParaRPr>
          </a:p>
        </p:txBody>
      </p:sp>
      <p:sp>
        <p:nvSpPr>
          <p:cNvPr id="10" name="TextBox 9"/>
          <p:cNvSpPr txBox="1"/>
          <p:nvPr/>
        </p:nvSpPr>
        <p:spPr>
          <a:xfrm>
            <a:off x="468560" y="4581448"/>
            <a:ext cx="8424936" cy="923330"/>
          </a:xfrm>
          <a:prstGeom prst="rect">
            <a:avLst/>
          </a:prstGeom>
          <a:noFill/>
        </p:spPr>
        <p:txBody>
          <a:bodyPr wrap="square" rtlCol="0">
            <a:spAutoFit/>
          </a:bodyPr>
          <a:lstStyle/>
          <a:p>
            <a:r>
              <a:rPr lang="en-GB" dirty="0">
                <a:solidFill>
                  <a:prstClr val="white"/>
                </a:solidFill>
                <a:ea typeface="5yearsoldfont" panose="02000603000000000000" pitchFamily="2" charset="0"/>
              </a:rPr>
              <a:t>Although mental health services were spontaneously discussed at all events, one table at certain listening events had a specific discussion around Mental Health.  </a:t>
            </a:r>
          </a:p>
        </p:txBody>
      </p:sp>
      <p:sp>
        <p:nvSpPr>
          <p:cNvPr id="11" name="TextBox 10"/>
          <p:cNvSpPr txBox="1"/>
          <p:nvPr/>
        </p:nvSpPr>
        <p:spPr>
          <a:xfrm>
            <a:off x="468560" y="3801234"/>
            <a:ext cx="8351912" cy="707886"/>
          </a:xfrm>
          <a:prstGeom prst="rect">
            <a:avLst/>
          </a:prstGeom>
          <a:noFill/>
        </p:spPr>
        <p:txBody>
          <a:bodyPr wrap="square" rtlCol="0">
            <a:spAutoFit/>
          </a:bodyPr>
          <a:lstStyle/>
          <a:p>
            <a:r>
              <a:rPr lang="en-GB" sz="4000" b="1" dirty="0">
                <a:solidFill>
                  <a:prstClr val="white"/>
                </a:solidFill>
                <a:ea typeface="5yearsoldfont" panose="02000603000000000000" pitchFamily="2" charset="0"/>
              </a:rPr>
              <a:t>Mental Health</a:t>
            </a:r>
          </a:p>
        </p:txBody>
      </p:sp>
      <p:sp>
        <p:nvSpPr>
          <p:cNvPr id="13" name="Slide Number Placeholder 3"/>
          <p:cNvSpPr txBox="1">
            <a:spLocks/>
          </p:cNvSpPr>
          <p:nvPr/>
        </p:nvSpPr>
        <p:spPr>
          <a:xfrm>
            <a:off x="180349"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4C18273-3B06-4AC5-BD96-A00D2AA2E2E6}" type="slidenum">
              <a:rPr lang="en-GB" smtClean="0">
                <a:solidFill>
                  <a:prstClr val="white"/>
                </a:solidFill>
              </a:rPr>
              <a:pPr algn="l"/>
              <a:t>35</a:t>
            </a:fld>
            <a:endParaRPr lang="en-GB" dirty="0">
              <a:solidFill>
                <a:prstClr val="white"/>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04664"/>
            <a:ext cx="2520000" cy="2520000"/>
          </a:xfrm>
          <a:prstGeom prst="rect">
            <a:avLst/>
          </a:prstGeom>
        </p:spPr>
      </p:pic>
    </p:spTree>
    <p:extLst>
      <p:ext uri="{BB962C8B-B14F-4D97-AF65-F5344CB8AC3E}">
        <p14:creationId xmlns:p14="http://schemas.microsoft.com/office/powerpoint/2010/main" val="4273774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ular Callout 34"/>
          <p:cNvSpPr/>
          <p:nvPr/>
        </p:nvSpPr>
        <p:spPr>
          <a:xfrm>
            <a:off x="3037832" y="5069258"/>
            <a:ext cx="2304256" cy="1021556"/>
          </a:xfrm>
          <a:prstGeom prst="wedgeRoundRectCallout">
            <a:avLst>
              <a:gd name="adj1" fmla="val -12549"/>
              <a:gd name="adj2" fmla="val -82855"/>
              <a:gd name="adj3" fmla="val 16667"/>
            </a:avLst>
          </a:prstGeom>
          <a:solidFill>
            <a:schemeClr val="bg1">
              <a:lumMod val="85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i="1" dirty="0">
                <a:solidFill>
                  <a:srgbClr val="6D6E71"/>
                </a:solidFill>
              </a:rPr>
              <a:t>Provide care co-ordinators across services.</a:t>
            </a:r>
          </a:p>
          <a:p>
            <a:pPr algn="ctr"/>
            <a:r>
              <a:rPr lang="en-GB" sz="1200" dirty="0">
                <a:solidFill>
                  <a:srgbClr val="6D6E71"/>
                </a:solidFill>
              </a:rPr>
              <a:t>Deal</a:t>
            </a:r>
          </a:p>
        </p:txBody>
      </p:sp>
      <p:sp>
        <p:nvSpPr>
          <p:cNvPr id="19" name="Rounded Rectangular Callout 18"/>
          <p:cNvSpPr/>
          <p:nvPr/>
        </p:nvSpPr>
        <p:spPr>
          <a:xfrm>
            <a:off x="5580112" y="4966004"/>
            <a:ext cx="3312368" cy="1259919"/>
          </a:xfrm>
          <a:prstGeom prst="wedgeRoundRectCallout">
            <a:avLst>
              <a:gd name="adj1" fmla="val -12549"/>
              <a:gd name="adj2" fmla="val -82855"/>
              <a:gd name="adj3" fmla="val 16667"/>
            </a:avLst>
          </a:prstGeom>
          <a:solidFill>
            <a:schemeClr val="bg1">
              <a:lumMod val="85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i="1" dirty="0">
                <a:solidFill>
                  <a:srgbClr val="6D6E71"/>
                </a:solidFill>
              </a:rPr>
              <a:t>Someone needs to co-ordinate care for people around mental health, physical health and social care. </a:t>
            </a:r>
          </a:p>
          <a:p>
            <a:pPr algn="ctr"/>
            <a:r>
              <a:rPr lang="en-GB" sz="1200" dirty="0">
                <a:solidFill>
                  <a:srgbClr val="6D6E71"/>
                </a:solidFill>
              </a:rPr>
              <a:t>Thanet</a:t>
            </a:r>
          </a:p>
        </p:txBody>
      </p:sp>
      <p:sp>
        <p:nvSpPr>
          <p:cNvPr id="8" name="Rectangle 7"/>
          <p:cNvSpPr/>
          <p:nvPr/>
        </p:nvSpPr>
        <p:spPr>
          <a:xfrm>
            <a:off x="251520" y="200253"/>
            <a:ext cx="6624736" cy="492443"/>
          </a:xfrm>
          <a:prstGeom prst="rect">
            <a:avLst/>
          </a:prstGeom>
        </p:spPr>
        <p:txBody>
          <a:bodyPr wrap="square">
            <a:spAutoFit/>
          </a:bodyPr>
          <a:lstStyle/>
          <a:p>
            <a:r>
              <a:rPr lang="en-GB" sz="2600" b="1" dirty="0"/>
              <a:t>Mental Health</a:t>
            </a:r>
            <a:endParaRPr lang="en-GB" sz="2600"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0312" y="95345"/>
            <a:ext cx="1700808" cy="1700808"/>
          </a:xfrm>
          <a:prstGeom prst="rect">
            <a:avLst/>
          </a:prstGeom>
        </p:spPr>
      </p:pic>
      <p:sp>
        <p:nvSpPr>
          <p:cNvPr id="18" name="Slide Number Placeholder 3"/>
          <p:cNvSpPr txBox="1">
            <a:spLocks/>
          </p:cNvSpPr>
          <p:nvPr/>
        </p:nvSpPr>
        <p:spPr>
          <a:xfrm>
            <a:off x="180349"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4C18273-3B06-4AC5-BD96-A00D2AA2E2E6}" type="slidenum">
              <a:rPr lang="en-GB" smtClean="0">
                <a:solidFill>
                  <a:srgbClr val="6D6E71"/>
                </a:solidFill>
              </a:rPr>
              <a:pPr algn="l"/>
              <a:t>36</a:t>
            </a:fld>
            <a:endParaRPr lang="en-GB" dirty="0">
              <a:solidFill>
                <a:srgbClr val="6D6E71"/>
              </a:solidFill>
            </a:endParaRPr>
          </a:p>
        </p:txBody>
      </p:sp>
      <p:sp>
        <p:nvSpPr>
          <p:cNvPr id="24" name="Rectangle 23"/>
          <p:cNvSpPr/>
          <p:nvPr/>
        </p:nvSpPr>
        <p:spPr>
          <a:xfrm>
            <a:off x="2286000" y="2111027"/>
            <a:ext cx="4572000" cy="369332"/>
          </a:xfrm>
          <a:prstGeom prst="rect">
            <a:avLst/>
          </a:prstGeom>
        </p:spPr>
        <p:txBody>
          <a:bodyPr>
            <a:spAutoFit/>
          </a:bodyPr>
          <a:lstStyle/>
          <a:p>
            <a:endParaRPr lang="en-GB" dirty="0">
              <a:solidFill>
                <a:srgbClr val="6D6E71"/>
              </a:solidFill>
            </a:endParaRPr>
          </a:p>
        </p:txBody>
      </p:sp>
      <p:sp>
        <p:nvSpPr>
          <p:cNvPr id="25" name="Oval 24"/>
          <p:cNvSpPr/>
          <p:nvPr/>
        </p:nvSpPr>
        <p:spPr>
          <a:xfrm>
            <a:off x="339097" y="2013204"/>
            <a:ext cx="2855956" cy="2855956"/>
          </a:xfrm>
          <a:prstGeom prst="ellipse">
            <a:avLst/>
          </a:prstGeom>
          <a:solidFill>
            <a:schemeClr val="tx2"/>
          </a:solidFill>
          <a:ln w="12700">
            <a:noFill/>
            <a:prstDash val="sysDot"/>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TextBox 25"/>
          <p:cNvSpPr txBox="1"/>
          <p:nvPr/>
        </p:nvSpPr>
        <p:spPr>
          <a:xfrm>
            <a:off x="539552" y="2492896"/>
            <a:ext cx="2448272" cy="2085186"/>
          </a:xfrm>
          <a:prstGeom prst="rect">
            <a:avLst/>
          </a:prstGeom>
          <a:noFill/>
        </p:spPr>
        <p:txBody>
          <a:bodyPr wrap="square" rtlCol="0">
            <a:spAutoFit/>
          </a:bodyPr>
          <a:lstStyle/>
          <a:p>
            <a:pPr algn="ctr">
              <a:spcAft>
                <a:spcPts val="700"/>
              </a:spcAft>
            </a:pPr>
            <a:r>
              <a:rPr lang="en-GB" sz="1400" dirty="0">
                <a:solidFill>
                  <a:srgbClr val="FFFFFF"/>
                </a:solidFill>
              </a:rPr>
              <a:t>Complex needs are a key area</a:t>
            </a:r>
          </a:p>
          <a:p>
            <a:pPr algn="ctr">
              <a:spcAft>
                <a:spcPts val="700"/>
              </a:spcAft>
            </a:pPr>
            <a:r>
              <a:rPr lang="en-GB" sz="1400" dirty="0">
                <a:solidFill>
                  <a:srgbClr val="FFFFFF"/>
                </a:solidFill>
              </a:rPr>
              <a:t>Continuity of care important</a:t>
            </a:r>
          </a:p>
          <a:p>
            <a:pPr algn="ctr">
              <a:spcAft>
                <a:spcPts val="700"/>
              </a:spcAft>
            </a:pPr>
            <a:r>
              <a:rPr lang="en-GB" sz="1400" dirty="0">
                <a:solidFill>
                  <a:srgbClr val="FFFFFF"/>
                </a:solidFill>
              </a:rPr>
              <a:t>Simplify commissioning</a:t>
            </a:r>
          </a:p>
          <a:p>
            <a:pPr algn="ctr">
              <a:spcAft>
                <a:spcPts val="700"/>
              </a:spcAft>
            </a:pPr>
            <a:r>
              <a:rPr lang="en-GB" sz="1400" dirty="0">
                <a:solidFill>
                  <a:srgbClr val="FFFFFF"/>
                </a:solidFill>
              </a:rPr>
              <a:t>Stroke is key, but other areas also priority (e.g. mental health)</a:t>
            </a:r>
          </a:p>
        </p:txBody>
      </p:sp>
      <p:sp>
        <p:nvSpPr>
          <p:cNvPr id="27" name="Rounded Rectangle 26"/>
          <p:cNvSpPr/>
          <p:nvPr/>
        </p:nvSpPr>
        <p:spPr>
          <a:xfrm>
            <a:off x="611560" y="1916832"/>
            <a:ext cx="2160240" cy="504056"/>
          </a:xfrm>
          <a:prstGeom prst="roundRect">
            <a:avLst>
              <a:gd name="adj" fmla="val 0"/>
            </a:avLst>
          </a:prstGeom>
          <a:solidFill>
            <a:srgbClr val="6D6E71"/>
          </a:solidFill>
          <a:ln>
            <a:noFill/>
          </a:ln>
          <a:effectLst>
            <a:outerShdw blurRad="50800" dist="38100" dir="2700000" algn="tl" rotWithShape="0">
              <a:srgbClr val="000000">
                <a:alpha val="43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prstClr val="white"/>
                </a:solidFill>
              </a:rPr>
              <a:t>Priority areas</a:t>
            </a:r>
          </a:p>
        </p:txBody>
      </p:sp>
      <p:sp>
        <p:nvSpPr>
          <p:cNvPr id="28" name="Oval 27"/>
          <p:cNvSpPr/>
          <p:nvPr/>
        </p:nvSpPr>
        <p:spPr>
          <a:xfrm>
            <a:off x="3147409" y="2013204"/>
            <a:ext cx="2855956" cy="2855956"/>
          </a:xfrm>
          <a:prstGeom prst="ellipse">
            <a:avLst/>
          </a:prstGeom>
          <a:solidFill>
            <a:schemeClr val="accent1">
              <a:lumMod val="20000"/>
              <a:lumOff val="80000"/>
            </a:schemeClr>
          </a:solidFill>
          <a:ln w="12700">
            <a:noFill/>
            <a:prstDash val="sysDot"/>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D6E71"/>
              </a:solidFill>
            </a:endParaRPr>
          </a:p>
        </p:txBody>
      </p:sp>
      <p:sp>
        <p:nvSpPr>
          <p:cNvPr id="29" name="TextBox 28"/>
          <p:cNvSpPr txBox="1"/>
          <p:nvPr/>
        </p:nvSpPr>
        <p:spPr>
          <a:xfrm>
            <a:off x="3347864" y="2572886"/>
            <a:ext cx="2535849" cy="2008242"/>
          </a:xfrm>
          <a:prstGeom prst="rect">
            <a:avLst/>
          </a:prstGeom>
          <a:noFill/>
        </p:spPr>
        <p:txBody>
          <a:bodyPr wrap="square" rtlCol="0">
            <a:spAutoFit/>
          </a:bodyPr>
          <a:lstStyle/>
          <a:p>
            <a:pPr algn="ctr">
              <a:spcAft>
                <a:spcPts val="500"/>
              </a:spcAft>
            </a:pPr>
            <a:r>
              <a:rPr lang="en-GB" sz="1400" dirty="0">
                <a:solidFill>
                  <a:srgbClr val="6D6E71"/>
                </a:solidFill>
              </a:rPr>
              <a:t>Make transitions between teams easier</a:t>
            </a:r>
          </a:p>
          <a:p>
            <a:pPr algn="ctr">
              <a:spcAft>
                <a:spcPts val="500"/>
              </a:spcAft>
            </a:pPr>
            <a:r>
              <a:rPr lang="en-GB" sz="1400" dirty="0">
                <a:solidFill>
                  <a:srgbClr val="6D6E71"/>
                </a:solidFill>
              </a:rPr>
              <a:t>Have care co-ordinators/key workers across services</a:t>
            </a:r>
          </a:p>
          <a:p>
            <a:pPr algn="ctr">
              <a:spcAft>
                <a:spcPts val="500"/>
              </a:spcAft>
            </a:pPr>
            <a:r>
              <a:rPr lang="en-GB" sz="1400" dirty="0">
                <a:solidFill>
                  <a:srgbClr val="6D6E71"/>
                </a:solidFill>
              </a:rPr>
              <a:t>Make access to services easier</a:t>
            </a:r>
          </a:p>
          <a:p>
            <a:pPr algn="ctr">
              <a:spcAft>
                <a:spcPts val="500"/>
              </a:spcAft>
            </a:pPr>
            <a:endParaRPr lang="en-GB" sz="1400" b="1" dirty="0">
              <a:solidFill>
                <a:srgbClr val="6D6E71"/>
              </a:solidFill>
            </a:endParaRPr>
          </a:p>
        </p:txBody>
      </p:sp>
      <p:sp>
        <p:nvSpPr>
          <p:cNvPr id="30" name="Rounded Rectangle 29"/>
          <p:cNvSpPr/>
          <p:nvPr/>
        </p:nvSpPr>
        <p:spPr>
          <a:xfrm>
            <a:off x="3419872" y="1916832"/>
            <a:ext cx="2160240" cy="504056"/>
          </a:xfrm>
          <a:prstGeom prst="roundRect">
            <a:avLst>
              <a:gd name="adj" fmla="val 0"/>
            </a:avLst>
          </a:prstGeom>
          <a:solidFill>
            <a:schemeClr val="tx1"/>
          </a:solidFill>
          <a:ln>
            <a:noFill/>
          </a:ln>
          <a:effectLst>
            <a:outerShdw blurRad="50800" dist="38100" dir="2700000" algn="tl" rotWithShape="0">
              <a:srgbClr val="000000">
                <a:alpha val="43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prstClr val="white"/>
                </a:solidFill>
              </a:rPr>
              <a:t>Improvements</a:t>
            </a:r>
          </a:p>
        </p:txBody>
      </p:sp>
      <p:sp>
        <p:nvSpPr>
          <p:cNvPr id="31" name="Oval 30"/>
          <p:cNvSpPr/>
          <p:nvPr/>
        </p:nvSpPr>
        <p:spPr>
          <a:xfrm>
            <a:off x="5955721" y="2013204"/>
            <a:ext cx="2855956" cy="2855956"/>
          </a:xfrm>
          <a:prstGeom prst="ellipse">
            <a:avLst/>
          </a:prstGeom>
          <a:solidFill>
            <a:schemeClr val="tx2">
              <a:lumMod val="20000"/>
              <a:lumOff val="80000"/>
            </a:schemeClr>
          </a:solidFill>
          <a:ln w="12700">
            <a:noFill/>
            <a:prstDash val="sysDot"/>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2" name="TextBox 31"/>
          <p:cNvSpPr txBox="1"/>
          <p:nvPr/>
        </p:nvSpPr>
        <p:spPr>
          <a:xfrm>
            <a:off x="6012160" y="2420888"/>
            <a:ext cx="2595808" cy="2569934"/>
          </a:xfrm>
          <a:prstGeom prst="rect">
            <a:avLst/>
          </a:prstGeom>
          <a:noFill/>
        </p:spPr>
        <p:txBody>
          <a:bodyPr wrap="square" rtlCol="0">
            <a:spAutoFit/>
          </a:bodyPr>
          <a:lstStyle/>
          <a:p>
            <a:pPr algn="ctr">
              <a:spcAft>
                <a:spcPts val="700"/>
              </a:spcAft>
            </a:pPr>
            <a:r>
              <a:rPr lang="en-GB" sz="1400" dirty="0">
                <a:solidFill>
                  <a:srgbClr val="6D6E71"/>
                </a:solidFill>
              </a:rPr>
              <a:t>Communication</a:t>
            </a:r>
          </a:p>
          <a:p>
            <a:pPr algn="ctr">
              <a:spcAft>
                <a:spcPts val="700"/>
              </a:spcAft>
            </a:pPr>
            <a:r>
              <a:rPr lang="en-GB" sz="1400" dirty="0">
                <a:solidFill>
                  <a:srgbClr val="6D6E71"/>
                </a:solidFill>
              </a:rPr>
              <a:t>Focus on individuals</a:t>
            </a:r>
          </a:p>
          <a:p>
            <a:pPr algn="ctr">
              <a:spcAft>
                <a:spcPts val="700"/>
              </a:spcAft>
            </a:pPr>
            <a:r>
              <a:rPr lang="en-GB" sz="1400" dirty="0">
                <a:solidFill>
                  <a:srgbClr val="6D6E71"/>
                </a:solidFill>
              </a:rPr>
              <a:t>Where to go after diagnosis</a:t>
            </a:r>
          </a:p>
          <a:p>
            <a:pPr algn="ctr">
              <a:spcAft>
                <a:spcPts val="700"/>
              </a:spcAft>
            </a:pPr>
            <a:r>
              <a:rPr lang="en-GB" sz="1400" dirty="0">
                <a:solidFill>
                  <a:srgbClr val="6D6E71"/>
                </a:solidFill>
              </a:rPr>
              <a:t>Link between children and adult services</a:t>
            </a:r>
          </a:p>
          <a:p>
            <a:pPr algn="ctr">
              <a:spcAft>
                <a:spcPts val="700"/>
              </a:spcAft>
            </a:pPr>
            <a:r>
              <a:rPr lang="en-GB" sz="1400" dirty="0">
                <a:solidFill>
                  <a:srgbClr val="6D6E71"/>
                </a:solidFill>
              </a:rPr>
              <a:t>Link all services</a:t>
            </a:r>
          </a:p>
          <a:p>
            <a:pPr algn="ctr">
              <a:spcAft>
                <a:spcPts val="700"/>
              </a:spcAft>
            </a:pPr>
            <a:r>
              <a:rPr lang="en-GB" sz="1400" dirty="0">
                <a:solidFill>
                  <a:srgbClr val="6D6E71"/>
                </a:solidFill>
              </a:rPr>
              <a:t>Staffing levels</a:t>
            </a:r>
          </a:p>
          <a:p>
            <a:pPr algn="ctr">
              <a:spcAft>
                <a:spcPts val="700"/>
              </a:spcAft>
            </a:pPr>
            <a:endParaRPr lang="en-GB" sz="1400" b="1" dirty="0">
              <a:solidFill>
                <a:srgbClr val="6D6E71"/>
              </a:solidFill>
            </a:endParaRPr>
          </a:p>
        </p:txBody>
      </p:sp>
      <p:sp>
        <p:nvSpPr>
          <p:cNvPr id="33" name="Rounded Rectangle 32"/>
          <p:cNvSpPr/>
          <p:nvPr/>
        </p:nvSpPr>
        <p:spPr>
          <a:xfrm>
            <a:off x="6300192" y="1916832"/>
            <a:ext cx="2160240" cy="504056"/>
          </a:xfrm>
          <a:prstGeom prst="roundRect">
            <a:avLst>
              <a:gd name="adj" fmla="val 0"/>
            </a:avLst>
          </a:prstGeom>
          <a:solidFill>
            <a:srgbClr val="6D6E71"/>
          </a:solidFill>
          <a:ln>
            <a:noFill/>
          </a:ln>
          <a:effectLst>
            <a:outerShdw blurRad="50800" dist="38100" dir="2700000" algn="tl" rotWithShape="0">
              <a:srgbClr val="000000">
                <a:alpha val="43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GB" b="1" dirty="0">
                <a:solidFill>
                  <a:prstClr val="white"/>
                </a:solidFill>
              </a:rPr>
              <a:t>Future focus</a:t>
            </a:r>
          </a:p>
        </p:txBody>
      </p:sp>
      <p:sp>
        <p:nvSpPr>
          <p:cNvPr id="34" name="Rounded Rectangular Callout 33"/>
          <p:cNvSpPr/>
          <p:nvPr/>
        </p:nvSpPr>
        <p:spPr>
          <a:xfrm>
            <a:off x="395536" y="5013176"/>
            <a:ext cx="2404272" cy="1259919"/>
          </a:xfrm>
          <a:prstGeom prst="wedgeRoundRectCallout">
            <a:avLst>
              <a:gd name="adj1" fmla="val -3348"/>
              <a:gd name="adj2" fmla="val -69178"/>
              <a:gd name="adj3" fmla="val 16667"/>
            </a:avLst>
          </a:prstGeom>
          <a:solidFill>
            <a:schemeClr val="bg1">
              <a:lumMod val="85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i="1" dirty="0">
                <a:solidFill>
                  <a:srgbClr val="6D6E71"/>
                </a:solidFill>
              </a:rPr>
              <a:t>Join up the services, make the transition from one team to another a lot easier.</a:t>
            </a:r>
          </a:p>
          <a:p>
            <a:pPr algn="ctr"/>
            <a:r>
              <a:rPr lang="en-GB" sz="1200" dirty="0">
                <a:solidFill>
                  <a:srgbClr val="6D6E71"/>
                </a:solidFill>
              </a:rPr>
              <a:t>Ashford</a:t>
            </a:r>
          </a:p>
        </p:txBody>
      </p:sp>
      <p:sp>
        <p:nvSpPr>
          <p:cNvPr id="36" name="TextBox 35"/>
          <p:cNvSpPr txBox="1"/>
          <p:nvPr/>
        </p:nvSpPr>
        <p:spPr>
          <a:xfrm>
            <a:off x="323528" y="692696"/>
            <a:ext cx="7060171" cy="738664"/>
          </a:xfrm>
          <a:prstGeom prst="rect">
            <a:avLst/>
          </a:prstGeom>
          <a:noFill/>
        </p:spPr>
        <p:txBody>
          <a:bodyPr wrap="square" rtlCol="0">
            <a:spAutoFit/>
          </a:bodyPr>
          <a:lstStyle/>
          <a:p>
            <a:r>
              <a:rPr lang="en-GB" sz="1400" dirty="0">
                <a:solidFill>
                  <a:srgbClr val="6D6E71"/>
                </a:solidFill>
              </a:rPr>
              <a:t>These tables discussed whether they agree with the priority areas, what their views were on how mental health services could be improved and what the future focus should be:</a:t>
            </a:r>
            <a:endParaRPr lang="en-US" dirty="0">
              <a:solidFill>
                <a:srgbClr val="6D6E71"/>
              </a:solidFill>
            </a:endParaRPr>
          </a:p>
        </p:txBody>
      </p:sp>
    </p:spTree>
    <p:extLst>
      <p:ext uri="{BB962C8B-B14F-4D97-AF65-F5344CB8AC3E}">
        <p14:creationId xmlns:p14="http://schemas.microsoft.com/office/powerpoint/2010/main" val="3764745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AutoShape 5" descr="http://djs.thethinkingshed.com/secureasset/28834/0/prepare?thumb=1"/>
          <p:cNvSpPr>
            <a:spLocks noChangeAspect="1" noChangeArrowheads="1"/>
          </p:cNvSpPr>
          <p:nvPr/>
        </p:nvSpPr>
        <p:spPr bwMode="auto">
          <a:xfrm>
            <a:off x="10704239"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D6E71"/>
              </a:solidFill>
              <a:effectLst/>
              <a:uLnTx/>
              <a:uFillTx/>
              <a:latin typeface="Verdana"/>
              <a:ea typeface="+mn-ea"/>
              <a:cs typeface="+mn-cs"/>
            </a:endParaRPr>
          </a:p>
        </p:txBody>
      </p:sp>
      <p:sp>
        <p:nvSpPr>
          <p:cNvPr id="9" name="AutoShape 5" descr="http://djs.thethinkingshed.com/secureasset/28834/0/prepare?thumb=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D6E71"/>
              </a:solidFill>
              <a:effectLst/>
              <a:uLnTx/>
              <a:uFillTx/>
              <a:latin typeface="Verdana"/>
              <a:ea typeface="+mn-ea"/>
              <a:cs typeface="+mn-cs"/>
            </a:endParaRPr>
          </a:p>
        </p:txBody>
      </p:sp>
      <p:sp>
        <p:nvSpPr>
          <p:cNvPr id="10" name="TextBox 9"/>
          <p:cNvSpPr txBox="1"/>
          <p:nvPr/>
        </p:nvSpPr>
        <p:spPr>
          <a:xfrm>
            <a:off x="468560" y="3917955"/>
            <a:ext cx="8424936" cy="2585323"/>
          </a:xfrm>
          <a:prstGeom prst="rect">
            <a:avLst/>
          </a:prstGeom>
          <a:noFill/>
        </p:spPr>
        <p:txBody>
          <a:bodyPr wrap="square" rtlCol="0">
            <a:spAutoFit/>
          </a:bodyPr>
          <a:lstStyle/>
          <a:p>
            <a:pPr lvl="0"/>
            <a:r>
              <a:rPr kumimoji="0" lang="en-GB" sz="1800" b="0" i="0" u="none" strike="noStrike" kern="1200" cap="none" spc="0" normalizeH="0" baseline="0" noProof="0" dirty="0">
                <a:ln>
                  <a:noFill/>
                </a:ln>
                <a:solidFill>
                  <a:prstClr val="white"/>
                </a:solidFill>
                <a:effectLst/>
                <a:uLnTx/>
                <a:uFillTx/>
                <a:latin typeface="Verdana"/>
                <a:ea typeface="5yearsoldfont" panose="02000603000000000000" pitchFamily="2" charset="0"/>
                <a:cs typeface="+mn-cs"/>
              </a:rPr>
              <a:t>Residents and NHS staff in East Kent were </a:t>
            </a:r>
            <a:r>
              <a:rPr lang="en-GB" dirty="0">
                <a:solidFill>
                  <a:prstClr val="white"/>
                </a:solidFill>
                <a:latin typeface="Verdana"/>
                <a:ea typeface="5yearsoldfont" panose="02000603000000000000" pitchFamily="2" charset="0"/>
              </a:rPr>
              <a:t>encouraged</a:t>
            </a:r>
            <a:r>
              <a:rPr kumimoji="0" lang="en-GB" sz="1800" b="0" i="0" u="none" strike="noStrike" kern="1200" cap="none" spc="0" normalizeH="0" baseline="0" noProof="0" dirty="0">
                <a:ln>
                  <a:noFill/>
                </a:ln>
                <a:solidFill>
                  <a:prstClr val="white"/>
                </a:solidFill>
                <a:effectLst/>
                <a:uLnTx/>
                <a:uFillTx/>
                <a:latin typeface="Verdana"/>
                <a:ea typeface="5yearsoldfont" panose="02000603000000000000" pitchFamily="2" charset="0"/>
                <a:cs typeface="+mn-cs"/>
              </a:rPr>
              <a:t> to provide feedback on the evaluation criteria proposed to judge the options for hospital services (a</a:t>
            </a:r>
            <a:r>
              <a:rPr lang="en-GB" dirty="0">
                <a:solidFill>
                  <a:prstClr val="white"/>
                </a:solidFill>
                <a:latin typeface="Verdana"/>
                <a:ea typeface="5yearsoldfont" panose="02000603000000000000" pitchFamily="2" charset="0"/>
              </a:rPr>
              <a:t> feedback form was used to canvass </a:t>
            </a:r>
            <a:r>
              <a:rPr lang="en-GB" dirty="0">
                <a:solidFill>
                  <a:prstClr val="white"/>
                </a:solidFill>
                <a:ea typeface="5yearsoldfont" panose="02000603000000000000" pitchFamily="2" charset="0"/>
              </a:rPr>
              <a:t>views).</a:t>
            </a:r>
          </a:p>
          <a:p>
            <a:pPr lvl="0"/>
            <a:endParaRPr lang="en-GB" dirty="0">
              <a:solidFill>
                <a:prstClr val="white"/>
              </a:solidFill>
              <a:ea typeface="5yearsoldfont" panose="02000603000000000000" pitchFamily="2" charset="0"/>
            </a:endParaRPr>
          </a:p>
          <a:p>
            <a:pPr lvl="0"/>
            <a:r>
              <a:rPr lang="en-GB" dirty="0">
                <a:solidFill>
                  <a:prstClr val="white"/>
                </a:solidFill>
                <a:ea typeface="5yearsoldfont" panose="02000603000000000000" pitchFamily="2" charset="0"/>
              </a:rPr>
              <a:t>In total 136 people gave their feedback (including 40 NHS staff from East Kent), and responses suggest widespread support for the criteria. A quarter suggested something that they felt was missing from the list of criteria; only 2% thought that some of the criteria shouldn’t be included.</a:t>
            </a:r>
            <a:endParaRPr kumimoji="0" lang="en-GB" sz="1800" b="0" i="0" u="none" strike="noStrike" kern="1200" cap="none" spc="0" normalizeH="0" baseline="0" noProof="0" dirty="0">
              <a:ln>
                <a:noFill/>
              </a:ln>
              <a:solidFill>
                <a:prstClr val="white"/>
              </a:solidFill>
              <a:effectLst/>
              <a:uLnTx/>
              <a:uFillTx/>
              <a:latin typeface="Verdana"/>
              <a:ea typeface="5yearsoldfont" panose="02000603000000000000" pitchFamily="2" charset="0"/>
              <a:cs typeface="+mn-cs"/>
            </a:endParaRPr>
          </a:p>
        </p:txBody>
      </p:sp>
      <p:sp>
        <p:nvSpPr>
          <p:cNvPr id="11" name="TextBox 10"/>
          <p:cNvSpPr txBox="1"/>
          <p:nvPr/>
        </p:nvSpPr>
        <p:spPr>
          <a:xfrm>
            <a:off x="468560" y="3140968"/>
            <a:ext cx="835191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Verdana"/>
                <a:ea typeface="5yearsoldfont" panose="02000603000000000000" pitchFamily="2" charset="0"/>
                <a:cs typeface="+mn-cs"/>
              </a:rPr>
              <a:t>Evaluation Criteria</a:t>
            </a:r>
          </a:p>
        </p:txBody>
      </p:sp>
      <p:sp>
        <p:nvSpPr>
          <p:cNvPr id="13" name="Slide Number Placeholder 3"/>
          <p:cNvSpPr txBox="1">
            <a:spLocks/>
          </p:cNvSpPr>
          <p:nvPr/>
        </p:nvSpPr>
        <p:spPr>
          <a:xfrm>
            <a:off x="180349"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1200" b="0" i="0" u="none" strike="noStrike" kern="1200" cap="none" spc="0" normalizeH="0" baseline="0" noProof="0" smtClean="0">
                <a:ln>
                  <a:noFill/>
                </a:ln>
                <a:solidFill>
                  <a:prstClr val="white"/>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3" name="Picture 2">
            <a:extLst>
              <a:ext uri="{FF2B5EF4-FFF2-40B4-BE49-F238E27FC236}">
                <a16:creationId xmlns:a16="http://schemas.microsoft.com/office/drawing/2014/main" xmlns="" id="{2FFA96AD-C627-473F-A450-A6DE28BADE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362915"/>
            <a:ext cx="2736304" cy="2736304"/>
          </a:xfrm>
          <a:prstGeom prst="rect">
            <a:avLst/>
          </a:prstGeom>
        </p:spPr>
      </p:pic>
    </p:spTree>
    <p:extLst>
      <p:ext uri="{BB962C8B-B14F-4D97-AF65-F5344CB8AC3E}">
        <p14:creationId xmlns:p14="http://schemas.microsoft.com/office/powerpoint/2010/main" val="4103624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72400" y="0"/>
            <a:ext cx="971600" cy="6858000"/>
          </a:xfrm>
          <a:prstGeom prst="rect">
            <a:avLst/>
          </a:prstGeom>
          <a:solidFill>
            <a:schemeClr val="tx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rot="5400000">
            <a:off x="5688124" y="2816932"/>
            <a:ext cx="6048672" cy="792088"/>
          </a:xfrm>
          <a:prstGeom prst="rect">
            <a:avLst/>
          </a:prstGeom>
        </p:spPr>
        <p:txBody>
          <a:bodyPr vert="horz" wrap="square" lIns="91440" tIns="45720" rIns="91440" bIns="45720" rtlCol="0" anchor="ctr">
            <a:normAutofit/>
          </a:bodyPr>
          <a:lstStyle/>
          <a:p>
            <a:pPr>
              <a:lnSpc>
                <a:spcPct val="120000"/>
              </a:lnSpc>
              <a:spcBef>
                <a:spcPts val="600"/>
              </a:spcBef>
              <a:spcAft>
                <a:spcPts val="600"/>
              </a:spcAft>
            </a:pPr>
            <a:r>
              <a:rPr lang="en-GB" sz="3000" b="1" dirty="0">
                <a:solidFill>
                  <a:prstClr val="white"/>
                </a:solidFill>
              </a:rPr>
              <a:t>Missing Criteria</a:t>
            </a:r>
            <a:endParaRPr lang="en-US" sz="1400" dirty="0">
              <a:solidFill>
                <a:srgbClr val="6D6E71"/>
              </a:solidFill>
            </a:endParaRPr>
          </a:p>
        </p:txBody>
      </p:sp>
      <p:sp>
        <p:nvSpPr>
          <p:cNvPr id="12" name="Slide Number Placeholder 2"/>
          <p:cNvSpPr txBox="1">
            <a:spLocks/>
          </p:cNvSpPr>
          <p:nvPr/>
        </p:nvSpPr>
        <p:spPr>
          <a:xfrm>
            <a:off x="144016" y="6453336"/>
            <a:ext cx="683568" cy="2880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z="1200" smtClean="0">
                <a:solidFill>
                  <a:srgbClr val="6D6E71"/>
                </a:solidFill>
              </a:rPr>
              <a:pPr/>
              <a:t>38</a:t>
            </a:fld>
            <a:endParaRPr lang="en-GB" sz="1200" dirty="0">
              <a:solidFill>
                <a:srgbClr val="6D6E71"/>
              </a:solidFill>
            </a:endParaRPr>
          </a:p>
        </p:txBody>
      </p:sp>
      <p:sp>
        <p:nvSpPr>
          <p:cNvPr id="23" name="Rectangle 22"/>
          <p:cNvSpPr/>
          <p:nvPr/>
        </p:nvSpPr>
        <p:spPr>
          <a:xfrm>
            <a:off x="230342" y="2149864"/>
            <a:ext cx="4983568" cy="1423152"/>
          </a:xfrm>
          <a:prstGeom prst="rect">
            <a:avLst/>
          </a:prstGeom>
          <a:solidFill>
            <a:schemeClr val="bg1">
              <a:lumMod val="95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TextBox 50"/>
          <p:cNvSpPr txBox="1"/>
          <p:nvPr/>
        </p:nvSpPr>
        <p:spPr>
          <a:xfrm>
            <a:off x="315408" y="2347347"/>
            <a:ext cx="4696627" cy="738664"/>
          </a:xfrm>
          <a:prstGeom prst="rect">
            <a:avLst/>
          </a:prstGeom>
          <a:noFill/>
        </p:spPr>
        <p:txBody>
          <a:bodyPr wrap="square" rtlCol="0">
            <a:spAutoFit/>
          </a:bodyPr>
          <a:lstStyle/>
          <a:p>
            <a:pPr marL="0" lvl="1" algn="ctr"/>
            <a:r>
              <a:rPr lang="en-US" sz="1400" dirty="0"/>
              <a:t>Recruitment and retention of skilled staff is deemed an important consideration in evaluating options, particularly in rural areas.</a:t>
            </a:r>
          </a:p>
        </p:txBody>
      </p:sp>
      <p:sp>
        <p:nvSpPr>
          <p:cNvPr id="74" name="Rectangle 73"/>
          <p:cNvSpPr/>
          <p:nvPr/>
        </p:nvSpPr>
        <p:spPr>
          <a:xfrm>
            <a:off x="253006" y="4281895"/>
            <a:ext cx="4983568" cy="1271756"/>
          </a:xfrm>
          <a:prstGeom prst="rect">
            <a:avLst/>
          </a:prstGeom>
          <a:solidFill>
            <a:schemeClr val="bg1">
              <a:lumMod val="95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8" name="TextBox 77"/>
          <p:cNvSpPr txBox="1"/>
          <p:nvPr/>
        </p:nvSpPr>
        <p:spPr>
          <a:xfrm>
            <a:off x="253004" y="4783049"/>
            <a:ext cx="4930151" cy="523220"/>
          </a:xfrm>
          <a:prstGeom prst="rect">
            <a:avLst/>
          </a:prstGeom>
          <a:noFill/>
        </p:spPr>
        <p:txBody>
          <a:bodyPr wrap="square" rtlCol="0">
            <a:spAutoFit/>
          </a:bodyPr>
          <a:lstStyle/>
          <a:p>
            <a:pPr marL="0" lvl="1" algn="ctr"/>
            <a:r>
              <a:rPr lang="en-GB" sz="1400" dirty="0"/>
              <a:t>The need to consider extra costs and availability of funding was also highlighted</a:t>
            </a:r>
            <a:endParaRPr lang="en-US" sz="1400" b="1" dirty="0"/>
          </a:p>
        </p:txBody>
      </p:sp>
      <p:sp>
        <p:nvSpPr>
          <p:cNvPr id="85" name="Rounded Rectangular Callout 84"/>
          <p:cNvSpPr/>
          <p:nvPr/>
        </p:nvSpPr>
        <p:spPr>
          <a:xfrm flipH="1">
            <a:off x="5151510" y="2672432"/>
            <a:ext cx="2884683" cy="1404640"/>
          </a:xfrm>
          <a:prstGeom prst="wedgeRoundRectCallout">
            <a:avLst>
              <a:gd name="adj1" fmla="val 57846"/>
              <a:gd name="adj2" fmla="val -37681"/>
              <a:gd name="adj3" fmla="val 16667"/>
            </a:avLst>
          </a:prstGeom>
          <a:solidFill>
            <a:schemeClr val="bg1">
              <a:lumMod val="85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100" i="1" dirty="0">
                <a:solidFill>
                  <a:prstClr val="white">
                    <a:lumMod val="50000"/>
                  </a:prstClr>
                </a:solidFill>
              </a:rPr>
              <a:t>Something reliant on short term contracts, agency work and short term joint funded projects damages its ability to retain organisational knowledge and maintain a motivated workforce</a:t>
            </a:r>
          </a:p>
          <a:p>
            <a:pPr algn="ctr"/>
            <a:r>
              <a:rPr lang="en-GB" sz="900" dirty="0">
                <a:solidFill>
                  <a:srgbClr val="6D6E71"/>
                </a:solidFill>
              </a:rPr>
              <a:t>Ashford</a:t>
            </a:r>
            <a:endParaRPr lang="en-GB" sz="1050" dirty="0">
              <a:solidFill>
                <a:prstClr val="white">
                  <a:lumMod val="50000"/>
                </a:prstClr>
              </a:solidFill>
            </a:endParaRPr>
          </a:p>
        </p:txBody>
      </p:sp>
      <p:sp>
        <p:nvSpPr>
          <p:cNvPr id="87" name="Rounded Rectangular Callout 86"/>
          <p:cNvSpPr/>
          <p:nvPr/>
        </p:nvSpPr>
        <p:spPr>
          <a:xfrm flipH="1">
            <a:off x="5205264" y="5239152"/>
            <a:ext cx="2895128" cy="655499"/>
          </a:xfrm>
          <a:prstGeom prst="wedgeRoundRectCallout">
            <a:avLst>
              <a:gd name="adj1" fmla="val 60921"/>
              <a:gd name="adj2" fmla="val -54579"/>
              <a:gd name="adj3" fmla="val 16667"/>
            </a:avLst>
          </a:prstGeom>
          <a:solidFill>
            <a:schemeClr val="bg1">
              <a:lumMod val="85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100" i="1" dirty="0">
                <a:solidFill>
                  <a:prstClr val="white">
                    <a:lumMod val="50000"/>
                  </a:prstClr>
                </a:solidFill>
              </a:rPr>
              <a:t>Must include evidence that the funding is available. </a:t>
            </a:r>
            <a:r>
              <a:rPr lang="en-GB" sz="900" dirty="0">
                <a:solidFill>
                  <a:srgbClr val="6D6E71"/>
                </a:solidFill>
              </a:rPr>
              <a:t>Thanet</a:t>
            </a:r>
            <a:endParaRPr lang="en-GB" sz="1200" dirty="0">
              <a:solidFill>
                <a:prstClr val="white">
                  <a:lumMod val="50000"/>
                </a:prstClr>
              </a:solidFill>
            </a:endParaRPr>
          </a:p>
          <a:p>
            <a:pPr algn="ctr"/>
            <a:endParaRPr lang="en-GB" sz="1050" dirty="0">
              <a:solidFill>
                <a:prstClr val="white">
                  <a:lumMod val="50000"/>
                </a:prstClr>
              </a:solidFill>
            </a:endParaRPr>
          </a:p>
        </p:txBody>
      </p:sp>
      <p:sp>
        <p:nvSpPr>
          <p:cNvPr id="90" name="Text Box 38"/>
          <p:cNvSpPr txBox="1">
            <a:spLocks noChangeArrowheads="1"/>
          </p:cNvSpPr>
          <p:nvPr/>
        </p:nvSpPr>
        <p:spPr bwMode="auto">
          <a:xfrm>
            <a:off x="251520" y="1850426"/>
            <a:ext cx="4989161" cy="369332"/>
          </a:xfrm>
          <a:prstGeom prst="rect">
            <a:avLst/>
          </a:prstGeom>
          <a:solidFill>
            <a:schemeClr val="bg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algn="ctr"/>
            <a:r>
              <a:rPr lang="en-GB" b="1" dirty="0">
                <a:solidFill>
                  <a:srgbClr val="FFFFFF"/>
                </a:solidFill>
                <a:latin typeface="Verdana"/>
                <a:cs typeface="Verdana"/>
              </a:rPr>
              <a:t>Staffing</a:t>
            </a:r>
            <a:endParaRPr lang="en-US" dirty="0">
              <a:solidFill>
                <a:srgbClr val="FFFFFF"/>
              </a:solidFill>
              <a:latin typeface="Verdana"/>
              <a:cs typeface="Verdana"/>
            </a:endParaRPr>
          </a:p>
        </p:txBody>
      </p:sp>
      <p:sp>
        <p:nvSpPr>
          <p:cNvPr id="91" name="Text Box 38"/>
          <p:cNvSpPr txBox="1">
            <a:spLocks noChangeArrowheads="1"/>
          </p:cNvSpPr>
          <p:nvPr/>
        </p:nvSpPr>
        <p:spPr bwMode="auto">
          <a:xfrm>
            <a:off x="251520" y="4149080"/>
            <a:ext cx="4989161" cy="369332"/>
          </a:xfrm>
          <a:prstGeom prst="rect">
            <a:avLst/>
          </a:prstGeom>
          <a:solidFill>
            <a:schemeClr val="bg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algn="ctr"/>
            <a:r>
              <a:rPr lang="en-GB" b="1" dirty="0">
                <a:solidFill>
                  <a:srgbClr val="FFFFFF"/>
                </a:solidFill>
                <a:latin typeface="Verdana"/>
                <a:cs typeface="Verdana"/>
              </a:rPr>
              <a:t>Funding</a:t>
            </a:r>
            <a:endParaRPr lang="en-US" dirty="0">
              <a:solidFill>
                <a:srgbClr val="FFFFFF"/>
              </a:solidFill>
              <a:latin typeface="Verdana"/>
              <a:cs typeface="Verdana"/>
            </a:endParaRPr>
          </a:p>
        </p:txBody>
      </p:sp>
      <p:sp>
        <p:nvSpPr>
          <p:cNvPr id="86" name="Rounded Rectangular Callout 85"/>
          <p:cNvSpPr/>
          <p:nvPr/>
        </p:nvSpPr>
        <p:spPr>
          <a:xfrm flipH="1">
            <a:off x="5195192" y="4447065"/>
            <a:ext cx="2895127" cy="655499"/>
          </a:xfrm>
          <a:prstGeom prst="wedgeRoundRectCallout">
            <a:avLst>
              <a:gd name="adj1" fmla="val 58110"/>
              <a:gd name="adj2" fmla="val -14621"/>
              <a:gd name="adj3" fmla="val 16667"/>
            </a:avLst>
          </a:prstGeom>
          <a:solidFill>
            <a:schemeClr val="bg1">
              <a:lumMod val="85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100" i="1" dirty="0">
                <a:solidFill>
                  <a:prstClr val="white">
                    <a:lumMod val="50000"/>
                  </a:prstClr>
                </a:solidFill>
              </a:rPr>
              <a:t>Extra cost of running primary care hub (admin/buildings/services etc.)</a:t>
            </a:r>
          </a:p>
          <a:p>
            <a:pPr algn="ctr"/>
            <a:r>
              <a:rPr lang="en-GB" sz="900" dirty="0">
                <a:solidFill>
                  <a:srgbClr val="6D6E71"/>
                </a:solidFill>
              </a:rPr>
              <a:t>New Romney</a:t>
            </a:r>
            <a:endParaRPr lang="en-GB" sz="1050" dirty="0">
              <a:solidFill>
                <a:prstClr val="white">
                  <a:lumMod val="50000"/>
                </a:prstClr>
              </a:solidFill>
            </a:endParaRPr>
          </a:p>
        </p:txBody>
      </p:sp>
      <p:sp>
        <p:nvSpPr>
          <p:cNvPr id="17" name="Rounded Rectangular Callout 82">
            <a:extLst>
              <a:ext uri="{FF2B5EF4-FFF2-40B4-BE49-F238E27FC236}">
                <a16:creationId xmlns:a16="http://schemas.microsoft.com/office/drawing/2014/main" xmlns="" id="{5D26F345-2277-4BE5-9B51-045F9B8BB8EF}"/>
              </a:ext>
            </a:extLst>
          </p:cNvPr>
          <p:cNvSpPr/>
          <p:nvPr/>
        </p:nvSpPr>
        <p:spPr>
          <a:xfrm flipH="1">
            <a:off x="5281817" y="1586236"/>
            <a:ext cx="2751108" cy="1004530"/>
          </a:xfrm>
          <a:prstGeom prst="wedgeRoundRectCallout">
            <a:avLst>
              <a:gd name="adj1" fmla="val 63776"/>
              <a:gd name="adj2" fmla="val 14071"/>
              <a:gd name="adj3" fmla="val 16667"/>
            </a:avLst>
          </a:prstGeom>
          <a:solidFill>
            <a:schemeClr val="bg1">
              <a:lumMod val="85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100" i="1" dirty="0">
                <a:solidFill>
                  <a:prstClr val="white">
                    <a:lumMod val="50000"/>
                  </a:prstClr>
                </a:solidFill>
              </a:rPr>
              <a:t>Recruitment and retention - what strategy can we adopt in our rural locations to address staffing shortages?</a:t>
            </a:r>
          </a:p>
          <a:p>
            <a:pPr algn="ctr"/>
            <a:r>
              <a:rPr lang="en-GB" sz="900" dirty="0">
                <a:solidFill>
                  <a:srgbClr val="6D6E71"/>
                </a:solidFill>
              </a:rPr>
              <a:t>Ashford</a:t>
            </a:r>
            <a:endParaRPr lang="en-GB" sz="1050" dirty="0">
              <a:solidFill>
                <a:prstClr val="white">
                  <a:lumMod val="50000"/>
                </a:prstClr>
              </a:solidFill>
            </a:endParaRPr>
          </a:p>
        </p:txBody>
      </p:sp>
      <p:sp>
        <p:nvSpPr>
          <p:cNvPr id="18" name="Rectangle 17">
            <a:extLst>
              <a:ext uri="{FF2B5EF4-FFF2-40B4-BE49-F238E27FC236}">
                <a16:creationId xmlns:a16="http://schemas.microsoft.com/office/drawing/2014/main" xmlns="" id="{99AA57B3-F09D-4DC6-A81E-BA67D6F6A20B}"/>
              </a:ext>
            </a:extLst>
          </p:cNvPr>
          <p:cNvSpPr/>
          <p:nvPr/>
        </p:nvSpPr>
        <p:spPr>
          <a:xfrm>
            <a:off x="1259632" y="109661"/>
            <a:ext cx="5616624" cy="523220"/>
          </a:xfrm>
          <a:prstGeom prst="rect">
            <a:avLst/>
          </a:prstGeom>
        </p:spPr>
        <p:txBody>
          <a:bodyPr wrap="square">
            <a:spAutoFit/>
          </a:bodyPr>
          <a:lstStyle/>
          <a:p>
            <a:r>
              <a:rPr lang="en-GB" sz="2800" b="1" dirty="0"/>
              <a:t>Evaluation Criteria</a:t>
            </a:r>
          </a:p>
        </p:txBody>
      </p:sp>
      <p:sp>
        <p:nvSpPr>
          <p:cNvPr id="19" name="TextBox 18">
            <a:extLst>
              <a:ext uri="{FF2B5EF4-FFF2-40B4-BE49-F238E27FC236}">
                <a16:creationId xmlns:a16="http://schemas.microsoft.com/office/drawing/2014/main" xmlns="" id="{611EAC45-B4A7-4846-89E5-46DB96D77808}"/>
              </a:ext>
            </a:extLst>
          </p:cNvPr>
          <p:cNvSpPr txBox="1"/>
          <p:nvPr/>
        </p:nvSpPr>
        <p:spPr>
          <a:xfrm>
            <a:off x="1259632" y="602104"/>
            <a:ext cx="6696744" cy="830997"/>
          </a:xfrm>
          <a:prstGeom prst="rect">
            <a:avLst/>
          </a:prstGeom>
          <a:noFill/>
        </p:spPr>
        <p:txBody>
          <a:bodyPr wrap="square" rtlCol="0">
            <a:spAutoFit/>
          </a:bodyPr>
          <a:lstStyle/>
          <a:p>
            <a:r>
              <a:rPr lang="en-GB" sz="1600" dirty="0">
                <a:solidFill>
                  <a:srgbClr val="6D6E71"/>
                </a:solidFill>
              </a:rPr>
              <a:t>The two main themes running through suggestions for criteria that are missing relate to a perceived need to consider staffing and funding.</a:t>
            </a:r>
            <a:endParaRPr lang="en-US" sz="2000" dirty="0">
              <a:solidFill>
                <a:srgbClr val="6D6E71"/>
              </a:solidFill>
            </a:endParaRPr>
          </a:p>
        </p:txBody>
      </p:sp>
      <p:pic>
        <p:nvPicPr>
          <p:cNvPr id="20" name="Picture 19">
            <a:extLst>
              <a:ext uri="{FF2B5EF4-FFF2-40B4-BE49-F238E27FC236}">
                <a16:creationId xmlns:a16="http://schemas.microsoft.com/office/drawing/2014/main" xmlns="" id="{5AF8CD08-2792-4B9F-81A0-572296E38E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042" y="211772"/>
            <a:ext cx="936104" cy="936104"/>
          </a:xfrm>
          <a:prstGeom prst="rect">
            <a:avLst/>
          </a:prstGeom>
        </p:spPr>
      </p:pic>
      <p:sp>
        <p:nvSpPr>
          <p:cNvPr id="21" name="TextBox 20">
            <a:extLst>
              <a:ext uri="{FF2B5EF4-FFF2-40B4-BE49-F238E27FC236}">
                <a16:creationId xmlns:a16="http://schemas.microsoft.com/office/drawing/2014/main" xmlns="" id="{04CAFF3E-3C15-4A8E-A9B8-2296E6A802A4}"/>
              </a:ext>
            </a:extLst>
          </p:cNvPr>
          <p:cNvSpPr txBox="1"/>
          <p:nvPr/>
        </p:nvSpPr>
        <p:spPr>
          <a:xfrm>
            <a:off x="1041632" y="6054387"/>
            <a:ext cx="6914744" cy="461665"/>
          </a:xfrm>
          <a:prstGeom prst="rect">
            <a:avLst/>
          </a:prstGeom>
          <a:noFill/>
        </p:spPr>
        <p:txBody>
          <a:bodyPr wrap="square" rtlCol="0">
            <a:spAutoFit/>
          </a:bodyPr>
          <a:lstStyle/>
          <a:p>
            <a:r>
              <a:rPr lang="en-GB" sz="1200" dirty="0">
                <a:solidFill>
                  <a:schemeClr val="tx2"/>
                </a:solidFill>
              </a:rPr>
              <a:t>It could be argued that these are covered under financial sustainability (hurdle criteria), affordability and workforce (final evaluation criteria). </a:t>
            </a:r>
            <a:endParaRPr lang="en-US" sz="1600" dirty="0">
              <a:solidFill>
                <a:schemeClr val="tx2"/>
              </a:solidFill>
            </a:endParaRPr>
          </a:p>
        </p:txBody>
      </p:sp>
    </p:spTree>
    <p:extLst>
      <p:ext uri="{BB962C8B-B14F-4D97-AF65-F5344CB8AC3E}">
        <p14:creationId xmlns:p14="http://schemas.microsoft.com/office/powerpoint/2010/main" val="3988768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Oval 73">
            <a:extLst>
              <a:ext uri="{FF2B5EF4-FFF2-40B4-BE49-F238E27FC236}">
                <a16:creationId xmlns:a16="http://schemas.microsoft.com/office/drawing/2014/main" xmlns="" id="{8163C68C-5FBC-4434-A1FE-13F2A629DC8F}"/>
              </a:ext>
            </a:extLst>
          </p:cNvPr>
          <p:cNvSpPr/>
          <p:nvPr/>
        </p:nvSpPr>
        <p:spPr>
          <a:xfrm>
            <a:off x="251520" y="1330895"/>
            <a:ext cx="7776864" cy="5194449"/>
          </a:xfrm>
          <a:prstGeom prst="ellipse">
            <a:avLst/>
          </a:prstGeom>
          <a:solidFill>
            <a:schemeClr val="bg2"/>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18" name="Slide Number Placeholder 3"/>
          <p:cNvSpPr txBox="1">
            <a:spLocks/>
          </p:cNvSpPr>
          <p:nvPr/>
        </p:nvSpPr>
        <p:spPr>
          <a:xfrm>
            <a:off x="180349"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1200" b="0" i="0" u="none" strike="noStrike" kern="1200" cap="none" spc="0" normalizeH="0" baseline="0" noProof="0" smtClean="0">
                <a:ln>
                  <a:noFill/>
                </a:ln>
                <a:solidFill>
                  <a:srgbClr val="6D6E7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srgbClr val="6D6E71"/>
              </a:solidFill>
              <a:effectLst/>
              <a:uLnTx/>
              <a:uFillTx/>
              <a:latin typeface="Verdana"/>
              <a:ea typeface="+mn-ea"/>
              <a:cs typeface="+mn-cs"/>
            </a:endParaRPr>
          </a:p>
        </p:txBody>
      </p:sp>
      <p:grpSp>
        <p:nvGrpSpPr>
          <p:cNvPr id="15" name="Group 14"/>
          <p:cNvGrpSpPr/>
          <p:nvPr/>
        </p:nvGrpSpPr>
        <p:grpSpPr>
          <a:xfrm>
            <a:off x="562547" y="2160153"/>
            <a:ext cx="3433389" cy="1296144"/>
            <a:chOff x="175361" y="254"/>
            <a:chExt cx="3433389" cy="2060033"/>
          </a:xfrm>
        </p:grpSpPr>
        <p:sp>
          <p:nvSpPr>
            <p:cNvPr id="16" name="Rectangle 15"/>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7" name="Rectangle 16"/>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 typeface="Symbol" panose="05050102010706020507" pitchFamily="18" charset="2"/>
                <a:buNone/>
                <a:tabLst/>
                <a:defRPr/>
              </a:pPr>
              <a:endParaRPr kumimoji="0" lang="en-US" sz="1600" b="0" i="0" u="none" strike="noStrike" kern="1200" cap="none" spc="0" normalizeH="0" baseline="0" noProof="0" dirty="0">
                <a:ln>
                  <a:noFill/>
                </a:ln>
                <a:solidFill>
                  <a:srgbClr val="6D6E71"/>
                </a:solidFill>
                <a:effectLst/>
                <a:uLnTx/>
                <a:uFillTx/>
                <a:latin typeface="Verdana"/>
                <a:ea typeface="+mn-ea"/>
                <a:cs typeface="+mn-cs"/>
              </a:endParaRPr>
            </a:p>
          </p:txBody>
        </p:sp>
      </p:grpSp>
      <p:sp>
        <p:nvSpPr>
          <p:cNvPr id="19" name="Text Box 38"/>
          <p:cNvSpPr txBox="1">
            <a:spLocks noChangeArrowheads="1"/>
          </p:cNvSpPr>
          <p:nvPr/>
        </p:nvSpPr>
        <p:spPr bwMode="auto">
          <a:xfrm>
            <a:off x="548239" y="2132856"/>
            <a:ext cx="3433390" cy="307777"/>
          </a:xfrm>
          <a:prstGeom prst="rect">
            <a:avLst/>
          </a:prstGeom>
          <a:solidFill>
            <a:srgbClr val="357DBB"/>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Verdana"/>
                <a:ea typeface="ＭＳ Ｐゴシック" pitchFamily="-84" charset="-128"/>
                <a:cs typeface="Verdana"/>
              </a:rPr>
              <a:t>Patient needs</a:t>
            </a:r>
            <a:endParaRPr kumimoji="0" lang="en-US" sz="1400" b="0" i="0" u="none" strike="noStrike" kern="1200" cap="none" spc="0" normalizeH="0" baseline="0" noProof="0" dirty="0">
              <a:ln>
                <a:noFill/>
              </a:ln>
              <a:solidFill>
                <a:srgbClr val="FFFFFF"/>
              </a:solidFill>
              <a:effectLst/>
              <a:uLnTx/>
              <a:uFillTx/>
              <a:latin typeface="Verdana"/>
              <a:ea typeface="ＭＳ Ｐゴシック" pitchFamily="-84" charset="-128"/>
              <a:cs typeface="Verdana"/>
            </a:endParaRPr>
          </a:p>
        </p:txBody>
      </p:sp>
      <p:grpSp>
        <p:nvGrpSpPr>
          <p:cNvPr id="32" name="Group 31"/>
          <p:cNvGrpSpPr/>
          <p:nvPr/>
        </p:nvGrpSpPr>
        <p:grpSpPr>
          <a:xfrm>
            <a:off x="4211960" y="2324817"/>
            <a:ext cx="3433389" cy="1131480"/>
            <a:chOff x="175361" y="254"/>
            <a:chExt cx="3433389" cy="2060033"/>
          </a:xfrm>
        </p:grpSpPr>
        <p:sp>
          <p:nvSpPr>
            <p:cNvPr id="33" name="Rectangle 32"/>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34" name="Rectangle 33"/>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 typeface="Symbol" panose="05050102010706020507" pitchFamily="18" charset="2"/>
                <a:buNone/>
                <a:tabLst/>
                <a:defRPr/>
              </a:pPr>
              <a:endParaRPr kumimoji="0" lang="en-US" sz="1600" b="0" i="0" u="none" strike="noStrike" kern="1200" cap="none" spc="0" normalizeH="0" baseline="0" noProof="0" dirty="0">
                <a:ln>
                  <a:noFill/>
                </a:ln>
                <a:solidFill>
                  <a:srgbClr val="6D6E71"/>
                </a:solidFill>
                <a:effectLst/>
                <a:uLnTx/>
                <a:uFillTx/>
                <a:latin typeface="Verdana"/>
                <a:ea typeface="+mn-ea"/>
                <a:cs typeface="+mn-cs"/>
              </a:endParaRPr>
            </a:p>
          </p:txBody>
        </p:sp>
      </p:grpSp>
      <p:sp>
        <p:nvSpPr>
          <p:cNvPr id="35" name="Text Box 38"/>
          <p:cNvSpPr txBox="1">
            <a:spLocks noChangeArrowheads="1"/>
          </p:cNvSpPr>
          <p:nvPr/>
        </p:nvSpPr>
        <p:spPr bwMode="auto">
          <a:xfrm>
            <a:off x="4211960" y="2132856"/>
            <a:ext cx="3433390" cy="307777"/>
          </a:xfrm>
          <a:prstGeom prst="rect">
            <a:avLst/>
          </a:prstGeom>
          <a:solidFill>
            <a:srgbClr val="357DBB"/>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Verdana"/>
                <a:ea typeface="ＭＳ Ｐゴシック" pitchFamily="-84" charset="-128"/>
                <a:cs typeface="Verdana"/>
              </a:rPr>
              <a:t>Education and communication</a:t>
            </a:r>
            <a:endParaRPr kumimoji="0" lang="en-US" sz="1400" b="1" i="0" u="none" strike="noStrike" kern="1200" cap="none" spc="0" normalizeH="0" baseline="0" noProof="0" dirty="0">
              <a:ln>
                <a:noFill/>
              </a:ln>
              <a:solidFill>
                <a:srgbClr val="FFFFFF"/>
              </a:solidFill>
              <a:effectLst/>
              <a:uLnTx/>
              <a:uFillTx/>
              <a:latin typeface="Verdana"/>
              <a:ea typeface="ＭＳ Ｐゴシック" pitchFamily="-84" charset="-128"/>
              <a:cs typeface="Verdana"/>
            </a:endParaRPr>
          </a:p>
        </p:txBody>
      </p:sp>
      <p:sp>
        <p:nvSpPr>
          <p:cNvPr id="36" name="Text Box 38"/>
          <p:cNvSpPr txBox="1">
            <a:spLocks noChangeArrowheads="1"/>
          </p:cNvSpPr>
          <p:nvPr/>
        </p:nvSpPr>
        <p:spPr bwMode="auto">
          <a:xfrm>
            <a:off x="355085" y="2515773"/>
            <a:ext cx="36265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6D6E71"/>
                </a:solidFill>
                <a:effectLst/>
                <a:uLnTx/>
                <a:uFillTx/>
                <a:latin typeface="Verdana"/>
                <a:ea typeface="ＭＳ Ｐゴシック" pitchFamily="-84" charset="-128"/>
                <a:cs typeface="Verdana"/>
              </a:rPr>
              <a:t>Need to consider patient needs and vision</a:t>
            </a:r>
          </a:p>
          <a:p>
            <a:pPr marL="365125"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n-GB" sz="1200" dirty="0">
                <a:solidFill>
                  <a:srgbClr val="6D6E71"/>
                </a:solidFill>
                <a:latin typeface="Verdana"/>
                <a:cs typeface="Verdana"/>
              </a:rPr>
              <a:t>Also consider feedback from public consultation</a:t>
            </a:r>
            <a:endParaRPr kumimoji="0" lang="en-GB" sz="1200" b="0" i="0" u="none" strike="noStrike" kern="1200" cap="none" spc="0" normalizeH="0" baseline="0" noProof="0" dirty="0">
              <a:ln>
                <a:noFill/>
              </a:ln>
              <a:solidFill>
                <a:srgbClr val="6D6E71"/>
              </a:solidFill>
              <a:effectLst/>
              <a:uLnTx/>
              <a:uFillTx/>
              <a:latin typeface="Verdana"/>
              <a:ea typeface="ＭＳ Ｐゴシック" pitchFamily="-84" charset="-128"/>
              <a:cs typeface="Verdana"/>
            </a:endParaRPr>
          </a:p>
        </p:txBody>
      </p:sp>
      <p:sp>
        <p:nvSpPr>
          <p:cNvPr id="38" name="Text Box 38"/>
          <p:cNvSpPr txBox="1">
            <a:spLocks noChangeArrowheads="1"/>
          </p:cNvSpPr>
          <p:nvPr/>
        </p:nvSpPr>
        <p:spPr bwMode="auto">
          <a:xfrm>
            <a:off x="4154258" y="2486507"/>
            <a:ext cx="36265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n-GB" sz="1200" dirty="0">
                <a:solidFill>
                  <a:srgbClr val="6D6E71"/>
                </a:solidFill>
                <a:latin typeface="Verdana"/>
                <a:cs typeface="Verdana"/>
              </a:rPr>
              <a:t>Ongoing communication and dialogue to educate and inform the public</a:t>
            </a:r>
            <a:endParaRPr kumimoji="0" lang="en-GB" sz="1200" b="0" i="0" u="none" strike="noStrike" kern="1200" cap="none" spc="0" normalizeH="0" baseline="0" noProof="0" dirty="0">
              <a:ln>
                <a:noFill/>
              </a:ln>
              <a:solidFill>
                <a:srgbClr val="6D6E71"/>
              </a:solidFill>
              <a:effectLst/>
              <a:uLnTx/>
              <a:uFillTx/>
              <a:latin typeface="Verdana"/>
              <a:ea typeface="ＭＳ Ｐゴシック" pitchFamily="-84" charset="-128"/>
              <a:cs typeface="Verdana"/>
            </a:endParaRPr>
          </a:p>
        </p:txBody>
      </p:sp>
      <p:sp>
        <p:nvSpPr>
          <p:cNvPr id="40" name="Rectangle 39">
            <a:extLst>
              <a:ext uri="{FF2B5EF4-FFF2-40B4-BE49-F238E27FC236}">
                <a16:creationId xmlns:a16="http://schemas.microsoft.com/office/drawing/2014/main" xmlns="" id="{51005533-6A62-45B6-9614-E1B5C36E4223}"/>
              </a:ext>
            </a:extLst>
          </p:cNvPr>
          <p:cNvSpPr/>
          <p:nvPr/>
        </p:nvSpPr>
        <p:spPr>
          <a:xfrm>
            <a:off x="1259632" y="109661"/>
            <a:ext cx="5616624" cy="523220"/>
          </a:xfrm>
          <a:prstGeom prst="rect">
            <a:avLst/>
          </a:prstGeom>
        </p:spPr>
        <p:txBody>
          <a:bodyPr wrap="square">
            <a:spAutoFit/>
          </a:bodyPr>
          <a:lstStyle/>
          <a:p>
            <a:r>
              <a:rPr lang="en-GB" sz="2800" b="1" dirty="0"/>
              <a:t>Evaluation Criteria</a:t>
            </a:r>
          </a:p>
        </p:txBody>
      </p:sp>
      <p:sp>
        <p:nvSpPr>
          <p:cNvPr id="47" name="TextBox 46">
            <a:extLst>
              <a:ext uri="{FF2B5EF4-FFF2-40B4-BE49-F238E27FC236}">
                <a16:creationId xmlns:a16="http://schemas.microsoft.com/office/drawing/2014/main" xmlns="" id="{A58F45D8-2F13-4390-84BE-7E72D2B4BE5F}"/>
              </a:ext>
            </a:extLst>
          </p:cNvPr>
          <p:cNvSpPr txBox="1"/>
          <p:nvPr/>
        </p:nvSpPr>
        <p:spPr>
          <a:xfrm>
            <a:off x="1259632" y="602104"/>
            <a:ext cx="6052059" cy="584775"/>
          </a:xfrm>
          <a:prstGeom prst="rect">
            <a:avLst/>
          </a:prstGeom>
          <a:noFill/>
        </p:spPr>
        <p:txBody>
          <a:bodyPr wrap="square" rtlCol="0">
            <a:spAutoFit/>
          </a:bodyPr>
          <a:lstStyle/>
          <a:p>
            <a:r>
              <a:rPr lang="en-GB" sz="1600" dirty="0">
                <a:solidFill>
                  <a:srgbClr val="6D6E71"/>
                </a:solidFill>
              </a:rPr>
              <a:t>Considering patient needs/feedback and a need for dialogue were also mentioned. </a:t>
            </a:r>
            <a:endParaRPr lang="en-US" sz="2000" dirty="0">
              <a:solidFill>
                <a:srgbClr val="6D6E71"/>
              </a:solidFill>
            </a:endParaRPr>
          </a:p>
        </p:txBody>
      </p:sp>
      <p:pic>
        <p:nvPicPr>
          <p:cNvPr id="48" name="Picture 47">
            <a:extLst>
              <a:ext uri="{FF2B5EF4-FFF2-40B4-BE49-F238E27FC236}">
                <a16:creationId xmlns:a16="http://schemas.microsoft.com/office/drawing/2014/main" xmlns="" id="{11C06CD3-35CD-4DF5-8787-7D3DFE4220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042" y="211772"/>
            <a:ext cx="936104" cy="936104"/>
          </a:xfrm>
          <a:prstGeom prst="rect">
            <a:avLst/>
          </a:prstGeom>
        </p:spPr>
      </p:pic>
      <p:sp>
        <p:nvSpPr>
          <p:cNvPr id="49" name="Rectangle 48">
            <a:extLst>
              <a:ext uri="{FF2B5EF4-FFF2-40B4-BE49-F238E27FC236}">
                <a16:creationId xmlns:a16="http://schemas.microsoft.com/office/drawing/2014/main" xmlns="" id="{91B72827-B206-4803-B1DF-8E9622E18220}"/>
              </a:ext>
            </a:extLst>
          </p:cNvPr>
          <p:cNvSpPr/>
          <p:nvPr/>
        </p:nvSpPr>
        <p:spPr>
          <a:xfrm>
            <a:off x="8172400" y="0"/>
            <a:ext cx="971600" cy="6858000"/>
          </a:xfrm>
          <a:prstGeom prst="rect">
            <a:avLst/>
          </a:prstGeom>
          <a:solidFill>
            <a:schemeClr val="tx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0" name="TextBox 49">
            <a:extLst>
              <a:ext uri="{FF2B5EF4-FFF2-40B4-BE49-F238E27FC236}">
                <a16:creationId xmlns:a16="http://schemas.microsoft.com/office/drawing/2014/main" xmlns="" id="{7D4AE11D-454B-4FCB-8047-AD919629F245}"/>
              </a:ext>
            </a:extLst>
          </p:cNvPr>
          <p:cNvSpPr txBox="1"/>
          <p:nvPr/>
        </p:nvSpPr>
        <p:spPr>
          <a:xfrm rot="5400000">
            <a:off x="5688124" y="2816932"/>
            <a:ext cx="6048672" cy="792088"/>
          </a:xfrm>
          <a:prstGeom prst="rect">
            <a:avLst/>
          </a:prstGeom>
        </p:spPr>
        <p:txBody>
          <a:bodyPr vert="horz" wrap="square" lIns="91440" tIns="45720" rIns="91440" bIns="45720" rtlCol="0" anchor="ctr">
            <a:normAutofit/>
          </a:bodyPr>
          <a:lstStyle/>
          <a:p>
            <a:pPr>
              <a:lnSpc>
                <a:spcPct val="120000"/>
              </a:lnSpc>
              <a:spcBef>
                <a:spcPts val="600"/>
              </a:spcBef>
              <a:spcAft>
                <a:spcPts val="600"/>
              </a:spcAft>
            </a:pPr>
            <a:r>
              <a:rPr lang="en-GB" sz="3000" b="1" dirty="0">
                <a:solidFill>
                  <a:prstClr val="white"/>
                </a:solidFill>
              </a:rPr>
              <a:t>Missing Criteria</a:t>
            </a:r>
            <a:endParaRPr lang="en-US" sz="1400" dirty="0">
              <a:solidFill>
                <a:srgbClr val="6D6E71"/>
              </a:solidFill>
            </a:endParaRPr>
          </a:p>
        </p:txBody>
      </p:sp>
      <p:sp>
        <p:nvSpPr>
          <p:cNvPr id="66" name="Rounded Rectangular Callout 33">
            <a:extLst>
              <a:ext uri="{FF2B5EF4-FFF2-40B4-BE49-F238E27FC236}">
                <a16:creationId xmlns:a16="http://schemas.microsoft.com/office/drawing/2014/main" xmlns="" id="{01689C71-C5BF-4EA3-8D44-66DAA1A82FC4}"/>
              </a:ext>
            </a:extLst>
          </p:cNvPr>
          <p:cNvSpPr/>
          <p:nvPr/>
        </p:nvSpPr>
        <p:spPr>
          <a:xfrm>
            <a:off x="659061" y="3645024"/>
            <a:ext cx="3240360" cy="476726"/>
          </a:xfrm>
          <a:prstGeom prst="wedgeRoundRectCallout">
            <a:avLst>
              <a:gd name="adj1" fmla="val -3348"/>
              <a:gd name="adj2" fmla="val -69178"/>
              <a:gd name="adj3" fmla="val 16667"/>
            </a:avLst>
          </a:prstGeom>
          <a:solidFill>
            <a:schemeClr val="bg1">
              <a:lumMod val="85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100" i="1" dirty="0">
                <a:solidFill>
                  <a:srgbClr val="6D6E71"/>
                </a:solidFill>
              </a:rPr>
              <a:t>Listening to patients and public feedback at events. </a:t>
            </a:r>
            <a:r>
              <a:rPr lang="en-GB" sz="900" dirty="0">
                <a:solidFill>
                  <a:srgbClr val="6D6E71"/>
                </a:solidFill>
              </a:rPr>
              <a:t>Deal</a:t>
            </a:r>
          </a:p>
        </p:txBody>
      </p:sp>
      <p:sp>
        <p:nvSpPr>
          <p:cNvPr id="67" name="Rounded Rectangular Callout 33">
            <a:extLst>
              <a:ext uri="{FF2B5EF4-FFF2-40B4-BE49-F238E27FC236}">
                <a16:creationId xmlns:a16="http://schemas.microsoft.com/office/drawing/2014/main" xmlns="" id="{F07F5858-E94B-44B1-B2B0-D684FF51EC83}"/>
              </a:ext>
            </a:extLst>
          </p:cNvPr>
          <p:cNvSpPr/>
          <p:nvPr/>
        </p:nvSpPr>
        <p:spPr>
          <a:xfrm>
            <a:off x="659061" y="4454138"/>
            <a:ext cx="3073350" cy="629960"/>
          </a:xfrm>
          <a:prstGeom prst="wedgeRoundRectCallout">
            <a:avLst>
              <a:gd name="adj1" fmla="val -3348"/>
              <a:gd name="adj2" fmla="val -69178"/>
              <a:gd name="adj3" fmla="val 16667"/>
            </a:avLst>
          </a:prstGeom>
          <a:solidFill>
            <a:schemeClr val="bg1">
              <a:lumMod val="85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100" i="1" dirty="0">
                <a:solidFill>
                  <a:srgbClr val="6D6E71"/>
                </a:solidFill>
              </a:rPr>
              <a:t>Health needs throughout Kent and Medway and associated costs.</a:t>
            </a:r>
          </a:p>
          <a:p>
            <a:pPr algn="ctr"/>
            <a:r>
              <a:rPr lang="en-GB" sz="900" dirty="0">
                <a:solidFill>
                  <a:srgbClr val="6D6E71"/>
                </a:solidFill>
              </a:rPr>
              <a:t>Folkestone (staff hub)</a:t>
            </a:r>
          </a:p>
        </p:txBody>
      </p:sp>
      <p:sp>
        <p:nvSpPr>
          <p:cNvPr id="69" name="Rounded Rectangular Callout 33">
            <a:extLst>
              <a:ext uri="{FF2B5EF4-FFF2-40B4-BE49-F238E27FC236}">
                <a16:creationId xmlns:a16="http://schemas.microsoft.com/office/drawing/2014/main" xmlns="" id="{BF70F8E1-3D77-4789-9557-7643C5C3F391}"/>
              </a:ext>
            </a:extLst>
          </p:cNvPr>
          <p:cNvSpPr/>
          <p:nvPr/>
        </p:nvSpPr>
        <p:spPr>
          <a:xfrm>
            <a:off x="1379141" y="5301208"/>
            <a:ext cx="2472779" cy="442674"/>
          </a:xfrm>
          <a:prstGeom prst="wedgeRoundRectCallout">
            <a:avLst>
              <a:gd name="adj1" fmla="val -3348"/>
              <a:gd name="adj2" fmla="val -69178"/>
              <a:gd name="adj3" fmla="val 16667"/>
            </a:avLst>
          </a:prstGeom>
          <a:solidFill>
            <a:schemeClr val="bg1">
              <a:lumMod val="85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100" i="1" dirty="0">
                <a:solidFill>
                  <a:srgbClr val="6D6E71"/>
                </a:solidFill>
              </a:rPr>
              <a:t>Patient Vision (Feedback) </a:t>
            </a:r>
            <a:r>
              <a:rPr lang="en-GB" sz="900" dirty="0">
                <a:solidFill>
                  <a:srgbClr val="6D6E71"/>
                </a:solidFill>
              </a:rPr>
              <a:t>WHH (Staff Hub)</a:t>
            </a:r>
          </a:p>
        </p:txBody>
      </p:sp>
      <p:sp>
        <p:nvSpPr>
          <p:cNvPr id="70" name="Rounded Rectangular Callout 33">
            <a:extLst>
              <a:ext uri="{FF2B5EF4-FFF2-40B4-BE49-F238E27FC236}">
                <a16:creationId xmlns:a16="http://schemas.microsoft.com/office/drawing/2014/main" xmlns="" id="{803B9ED1-DAD9-44BE-A101-2718BA24412F}"/>
              </a:ext>
            </a:extLst>
          </p:cNvPr>
          <p:cNvSpPr/>
          <p:nvPr/>
        </p:nvSpPr>
        <p:spPr>
          <a:xfrm>
            <a:off x="4283968" y="3645024"/>
            <a:ext cx="3240360" cy="476726"/>
          </a:xfrm>
          <a:prstGeom prst="wedgeRoundRectCallout">
            <a:avLst>
              <a:gd name="adj1" fmla="val -3348"/>
              <a:gd name="adj2" fmla="val -69178"/>
              <a:gd name="adj3" fmla="val 16667"/>
            </a:avLst>
          </a:prstGeom>
          <a:solidFill>
            <a:schemeClr val="bg1">
              <a:lumMod val="85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100" i="1" dirty="0">
                <a:solidFill>
                  <a:srgbClr val="6D6E71"/>
                </a:solidFill>
              </a:rPr>
              <a:t>Education of the public so they know what's going on. </a:t>
            </a:r>
            <a:r>
              <a:rPr lang="en-GB" sz="900" dirty="0">
                <a:solidFill>
                  <a:srgbClr val="6D6E71"/>
                </a:solidFill>
              </a:rPr>
              <a:t>New Romney</a:t>
            </a:r>
          </a:p>
        </p:txBody>
      </p:sp>
      <p:sp>
        <p:nvSpPr>
          <p:cNvPr id="71" name="Rounded Rectangular Callout 33">
            <a:extLst>
              <a:ext uri="{FF2B5EF4-FFF2-40B4-BE49-F238E27FC236}">
                <a16:creationId xmlns:a16="http://schemas.microsoft.com/office/drawing/2014/main" xmlns="" id="{E8B482FE-AFC1-40EA-9D99-AC640E0F436A}"/>
              </a:ext>
            </a:extLst>
          </p:cNvPr>
          <p:cNvSpPr/>
          <p:nvPr/>
        </p:nvSpPr>
        <p:spPr>
          <a:xfrm>
            <a:off x="4283969" y="5386882"/>
            <a:ext cx="2520280" cy="476726"/>
          </a:xfrm>
          <a:prstGeom prst="wedgeRoundRectCallout">
            <a:avLst>
              <a:gd name="adj1" fmla="val -3348"/>
              <a:gd name="adj2" fmla="val -69178"/>
              <a:gd name="adj3" fmla="val 16667"/>
            </a:avLst>
          </a:prstGeom>
          <a:solidFill>
            <a:schemeClr val="bg1">
              <a:lumMod val="85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100" i="1" dirty="0">
                <a:solidFill>
                  <a:srgbClr val="6D6E71"/>
                </a:solidFill>
              </a:rPr>
              <a:t>Communication - ongoing dialogue. </a:t>
            </a:r>
            <a:r>
              <a:rPr lang="en-GB" sz="900" dirty="0">
                <a:solidFill>
                  <a:srgbClr val="6D6E71"/>
                </a:solidFill>
              </a:rPr>
              <a:t>Thanet</a:t>
            </a:r>
          </a:p>
        </p:txBody>
      </p:sp>
      <p:sp>
        <p:nvSpPr>
          <p:cNvPr id="72" name="Rounded Rectangular Callout 33">
            <a:extLst>
              <a:ext uri="{FF2B5EF4-FFF2-40B4-BE49-F238E27FC236}">
                <a16:creationId xmlns:a16="http://schemas.microsoft.com/office/drawing/2014/main" xmlns="" id="{412D7B1B-2D0E-4DB4-9103-E2D91BEA5E26}"/>
              </a:ext>
            </a:extLst>
          </p:cNvPr>
          <p:cNvSpPr/>
          <p:nvPr/>
        </p:nvSpPr>
        <p:spPr>
          <a:xfrm>
            <a:off x="4293482" y="4365104"/>
            <a:ext cx="3240360" cy="851297"/>
          </a:xfrm>
          <a:prstGeom prst="wedgeRoundRectCallout">
            <a:avLst>
              <a:gd name="adj1" fmla="val -3348"/>
              <a:gd name="adj2" fmla="val -69178"/>
              <a:gd name="adj3" fmla="val 16667"/>
            </a:avLst>
          </a:prstGeom>
          <a:solidFill>
            <a:schemeClr val="bg1">
              <a:lumMod val="85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100" i="1" dirty="0">
                <a:solidFill>
                  <a:srgbClr val="6D6E71"/>
                </a:solidFill>
              </a:rPr>
              <a:t>The patients’ needs - No.1. Criteria is communication throughout to the residents of New Romney/Hythe/Deal etc.. </a:t>
            </a:r>
            <a:r>
              <a:rPr lang="en-GB" sz="900" dirty="0">
                <a:solidFill>
                  <a:srgbClr val="6D6E71"/>
                </a:solidFill>
              </a:rPr>
              <a:t>New Romney</a:t>
            </a:r>
          </a:p>
        </p:txBody>
      </p:sp>
    </p:spTree>
    <p:extLst>
      <p:ext uri="{BB962C8B-B14F-4D97-AF65-F5344CB8AC3E}">
        <p14:creationId xmlns:p14="http://schemas.microsoft.com/office/powerpoint/2010/main" val="2903409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5" name="Rounded Rectangle 4"/>
          <p:cNvSpPr/>
          <p:nvPr/>
        </p:nvSpPr>
        <p:spPr>
          <a:xfrm>
            <a:off x="394818" y="983044"/>
            <a:ext cx="8425654" cy="5614308"/>
          </a:xfrm>
          <a:prstGeom prst="roundRect">
            <a:avLst>
              <a:gd name="adj" fmla="val 0"/>
            </a:avLst>
          </a:prstGeom>
          <a:solidFill>
            <a:schemeClr val="bg1">
              <a:alpha val="37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5" name="TextBox 24"/>
          <p:cNvSpPr txBox="1"/>
          <p:nvPr/>
        </p:nvSpPr>
        <p:spPr>
          <a:xfrm>
            <a:off x="323528" y="188640"/>
            <a:ext cx="7992888" cy="584775"/>
          </a:xfrm>
          <a:prstGeom prst="rect">
            <a:avLst/>
          </a:prstGeom>
          <a:noFill/>
        </p:spPr>
        <p:txBody>
          <a:bodyPr wrap="square" rtlCol="0">
            <a:spAutoFit/>
          </a:bodyPr>
          <a:lstStyle/>
          <a:p>
            <a:r>
              <a:rPr lang="en-GB" sz="3200" b="1" dirty="0">
                <a:solidFill>
                  <a:prstClr val="white"/>
                </a:solidFill>
              </a:rPr>
              <a:t>Key similarities across areas (2)</a:t>
            </a:r>
          </a:p>
        </p:txBody>
      </p:sp>
      <p:sp>
        <p:nvSpPr>
          <p:cNvPr id="4" name="TextBox 3"/>
          <p:cNvSpPr txBox="1"/>
          <p:nvPr/>
        </p:nvSpPr>
        <p:spPr>
          <a:xfrm>
            <a:off x="395536" y="988268"/>
            <a:ext cx="8280921" cy="6617196"/>
          </a:xfrm>
          <a:prstGeom prst="rect">
            <a:avLst/>
          </a:prstGeom>
          <a:noFill/>
        </p:spPr>
        <p:txBody>
          <a:bodyPr wrap="square" rtlCol="0">
            <a:spAutoFit/>
          </a:bodyPr>
          <a:lstStyle/>
          <a:p>
            <a:r>
              <a:rPr lang="en-GB" b="1" dirty="0">
                <a:solidFill>
                  <a:prstClr val="white"/>
                </a:solidFill>
              </a:rPr>
              <a:t>However there are </a:t>
            </a:r>
            <a:r>
              <a:rPr lang="en-GB" sz="2000" b="1" dirty="0">
                <a:solidFill>
                  <a:prstClr val="white"/>
                </a:solidFill>
              </a:rPr>
              <a:t>concerns </a:t>
            </a:r>
            <a:r>
              <a:rPr lang="en-GB" b="1" dirty="0">
                <a:solidFill>
                  <a:prstClr val="white"/>
                </a:solidFill>
              </a:rPr>
              <a:t>about how the model will be delivered in practice.</a:t>
            </a:r>
          </a:p>
          <a:p>
            <a:r>
              <a:rPr lang="en-GB" sz="1600" dirty="0">
                <a:solidFill>
                  <a:prstClr val="white"/>
                </a:solidFill>
              </a:rPr>
              <a:t>Key </a:t>
            </a:r>
            <a:r>
              <a:rPr lang="en-GB" sz="1600" u="sng" dirty="0">
                <a:solidFill>
                  <a:prstClr val="white"/>
                </a:solidFill>
              </a:rPr>
              <a:t>concerns</a:t>
            </a:r>
            <a:r>
              <a:rPr lang="en-GB" sz="1600" dirty="0">
                <a:solidFill>
                  <a:prstClr val="white"/>
                </a:solidFill>
              </a:rPr>
              <a:t> in all areas are:</a:t>
            </a:r>
          </a:p>
          <a:p>
            <a:pPr marL="285750" indent="-285750">
              <a:buFont typeface="Arial" panose="020B0604020202020204" pitchFamily="34" charset="0"/>
              <a:buChar char="•"/>
            </a:pPr>
            <a:r>
              <a:rPr lang="en-GB" sz="1600" dirty="0">
                <a:solidFill>
                  <a:prstClr val="white"/>
                </a:solidFill>
              </a:rPr>
              <a:t>Impact of increased travel, particularly given inadequate public transport system</a:t>
            </a:r>
          </a:p>
          <a:p>
            <a:pPr marL="285750" indent="-285750">
              <a:buFont typeface="Arial" panose="020B0604020202020204" pitchFamily="34" charset="0"/>
              <a:buChar char="•"/>
            </a:pPr>
            <a:r>
              <a:rPr lang="en-GB" sz="1600" dirty="0">
                <a:solidFill>
                  <a:prstClr val="white"/>
                </a:solidFill>
              </a:rPr>
              <a:t>Lack of parking if increasing services at single sites</a:t>
            </a:r>
          </a:p>
          <a:p>
            <a:pPr marL="285750" indent="-285750">
              <a:buFont typeface="Arial" panose="020B0604020202020204" pitchFamily="34" charset="0"/>
              <a:buChar char="•"/>
            </a:pPr>
            <a:r>
              <a:rPr lang="en-GB" sz="1600" dirty="0">
                <a:solidFill>
                  <a:prstClr val="white"/>
                </a:solidFill>
              </a:rPr>
              <a:t>Less accessible for some groups – frail, rural areas, deprived areas</a:t>
            </a:r>
          </a:p>
          <a:p>
            <a:pPr marL="285750" indent="-285750">
              <a:buFont typeface="Arial" panose="020B0604020202020204" pitchFamily="34" charset="0"/>
              <a:buChar char="•"/>
            </a:pPr>
            <a:r>
              <a:rPr lang="en-GB" sz="1600" dirty="0">
                <a:solidFill>
                  <a:prstClr val="white"/>
                </a:solidFill>
              </a:rPr>
              <a:t>Model is resource intensive: how will staff be recruited and retained, particularly increased number of GPs needed</a:t>
            </a:r>
          </a:p>
          <a:p>
            <a:pPr marL="285750" indent="-285750">
              <a:buFont typeface="Arial" panose="020B0604020202020204" pitchFamily="34" charset="0"/>
              <a:buChar char="•"/>
            </a:pPr>
            <a:r>
              <a:rPr lang="en-GB" sz="1600" dirty="0">
                <a:solidFill>
                  <a:prstClr val="white"/>
                </a:solidFill>
              </a:rPr>
              <a:t>The difficulties of integrating numerous services in reality</a:t>
            </a:r>
          </a:p>
          <a:p>
            <a:pPr marL="285750" indent="-285750">
              <a:buFont typeface="Arial" panose="020B0604020202020204" pitchFamily="34" charset="0"/>
              <a:buChar char="•"/>
            </a:pPr>
            <a:r>
              <a:rPr lang="en-GB" sz="1600" dirty="0">
                <a:solidFill>
                  <a:prstClr val="white"/>
                </a:solidFill>
              </a:rPr>
              <a:t>A lack of focus on certain services that are considered </a:t>
            </a:r>
            <a:r>
              <a:rPr lang="en-GB" sz="1600">
                <a:solidFill>
                  <a:prstClr val="white"/>
                </a:solidFill>
              </a:rPr>
              <a:t>in need </a:t>
            </a:r>
            <a:r>
              <a:rPr lang="en-GB" sz="1600" dirty="0">
                <a:solidFill>
                  <a:prstClr val="white"/>
                </a:solidFill>
              </a:rPr>
              <a:t>of improvement: social care provision, mental health and children and young people’s services.</a:t>
            </a:r>
          </a:p>
          <a:p>
            <a:pPr marL="285750" indent="-285750">
              <a:buFont typeface="Arial" panose="020B0604020202020204" pitchFamily="34" charset="0"/>
              <a:buChar char="•"/>
            </a:pPr>
            <a:r>
              <a:rPr lang="en-GB" sz="1600" dirty="0">
                <a:solidFill>
                  <a:prstClr val="white"/>
                </a:solidFill>
              </a:rPr>
              <a:t>Uncertainty over how NHS111 will work in practice</a:t>
            </a:r>
          </a:p>
          <a:p>
            <a:pPr marL="285750" indent="-285750">
              <a:buFont typeface="Arial" panose="020B0604020202020204" pitchFamily="34" charset="0"/>
              <a:buChar char="•"/>
            </a:pPr>
            <a:r>
              <a:rPr lang="en-GB" sz="1600" dirty="0">
                <a:solidFill>
                  <a:prstClr val="white"/>
                </a:solidFill>
              </a:rPr>
              <a:t>Will model cope with demand in 10-20 year’s time, particularly given planned housing developments in the area</a:t>
            </a:r>
          </a:p>
          <a:p>
            <a:endParaRPr lang="en-GB" sz="1600" b="1" dirty="0">
              <a:solidFill>
                <a:prstClr val="white"/>
              </a:solidFill>
            </a:endParaRPr>
          </a:p>
          <a:p>
            <a:r>
              <a:rPr lang="en-GB" b="1" dirty="0">
                <a:solidFill>
                  <a:prstClr val="white"/>
                </a:solidFill>
              </a:rPr>
              <a:t>Communication is key to success:</a:t>
            </a:r>
          </a:p>
          <a:p>
            <a:pPr marL="285750" indent="-285750">
              <a:buFont typeface="Arial" panose="020B0604020202020204" pitchFamily="34" charset="0"/>
              <a:buChar char="•"/>
            </a:pPr>
            <a:r>
              <a:rPr lang="en-GB" sz="1600" dirty="0">
                <a:solidFill>
                  <a:prstClr val="white"/>
                </a:solidFill>
              </a:rPr>
              <a:t>Improve communication amongst professionals, and with community</a:t>
            </a:r>
          </a:p>
          <a:p>
            <a:pPr marL="285750" indent="-285750">
              <a:buFont typeface="Arial" panose="020B0604020202020204" pitchFamily="34" charset="0"/>
              <a:buChar char="•"/>
            </a:pPr>
            <a:r>
              <a:rPr lang="en-GB" sz="1600" b="1" dirty="0">
                <a:solidFill>
                  <a:prstClr val="white"/>
                </a:solidFill>
              </a:rPr>
              <a:t>Patient education </a:t>
            </a:r>
            <a:r>
              <a:rPr lang="en-GB" sz="1600" dirty="0">
                <a:solidFill>
                  <a:prstClr val="white"/>
                </a:solidFill>
              </a:rPr>
              <a:t>is key: need huge public awareness campaign so people understand what services are available and where they should go/who they should contact</a:t>
            </a:r>
          </a:p>
          <a:p>
            <a:pPr marL="285750" indent="-285750">
              <a:buFont typeface="Arial" panose="020B0604020202020204" pitchFamily="34" charset="0"/>
              <a:buChar char="•"/>
            </a:pPr>
            <a:endParaRPr lang="en-GB" sz="1600" dirty="0">
              <a:solidFill>
                <a:prstClr val="white"/>
              </a:solidFill>
            </a:endParaRPr>
          </a:p>
          <a:p>
            <a:endParaRPr lang="en-GB" sz="1600" b="1" dirty="0">
              <a:solidFill>
                <a:prstClr val="white"/>
              </a:solidFill>
            </a:endParaRPr>
          </a:p>
          <a:p>
            <a:pPr marL="285750" indent="-285750">
              <a:buFont typeface="Arial" panose="020B0604020202020204" pitchFamily="34" charset="0"/>
              <a:buChar char="•"/>
            </a:pPr>
            <a:endParaRPr lang="en-GB" sz="1600" dirty="0">
              <a:solidFill>
                <a:prstClr val="white"/>
              </a:solidFill>
            </a:endParaRPr>
          </a:p>
          <a:p>
            <a:endParaRPr lang="en-GB" sz="1600" dirty="0">
              <a:solidFill>
                <a:prstClr val="white"/>
              </a:solidFill>
            </a:endParaRPr>
          </a:p>
        </p:txBody>
      </p:sp>
      <p:sp>
        <p:nvSpPr>
          <p:cNvPr id="9"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solidFill>
                  <a:prstClr val="white"/>
                </a:solidFill>
              </a:rPr>
              <a:pPr/>
              <a:t>4</a:t>
            </a:fld>
            <a:endParaRPr lang="en-GB" dirty="0">
              <a:solidFill>
                <a:prstClr val="white"/>
              </a:solidFill>
            </a:endParaRPr>
          </a:p>
        </p:txBody>
      </p:sp>
    </p:spTree>
    <p:extLst>
      <p:ext uri="{BB962C8B-B14F-4D97-AF65-F5344CB8AC3E}">
        <p14:creationId xmlns:p14="http://schemas.microsoft.com/office/powerpoint/2010/main" val="2183971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sp>
        <p:nvSpPr>
          <p:cNvPr id="27" name="Oval 26"/>
          <p:cNvSpPr/>
          <p:nvPr/>
        </p:nvSpPr>
        <p:spPr>
          <a:xfrm>
            <a:off x="467544" y="1484784"/>
            <a:ext cx="4190316" cy="4093908"/>
          </a:xfrm>
          <a:prstGeom prst="ellipse">
            <a:avLst/>
          </a:prstGeom>
          <a:solidFill>
            <a:schemeClr val="bg2"/>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12" name="Slide Number Placeholder 2"/>
          <p:cNvSpPr txBox="1">
            <a:spLocks/>
          </p:cNvSpPr>
          <p:nvPr/>
        </p:nvSpPr>
        <p:spPr>
          <a:xfrm>
            <a:off x="144016" y="6453336"/>
            <a:ext cx="683568" cy="2880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C18273-3B06-4AC5-BD96-A00D2AA2E2E6}" type="slidenum">
              <a:rPr kumimoji="0" lang="en-GB" sz="1200" b="0" i="0" u="none" strike="noStrike" kern="1200" cap="none" spc="0" normalizeH="0" baseline="0" noProof="0" smtClean="0">
                <a:ln>
                  <a:noFill/>
                </a:ln>
                <a:solidFill>
                  <a:srgbClr val="6D6E71"/>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dirty="0">
              <a:ln>
                <a:noFill/>
              </a:ln>
              <a:solidFill>
                <a:srgbClr val="6D6E71"/>
              </a:solidFill>
              <a:effectLst/>
              <a:uLnTx/>
              <a:uFillTx/>
              <a:latin typeface="Verdana"/>
              <a:ea typeface="+mn-ea"/>
              <a:cs typeface="+mn-cs"/>
            </a:endParaRPr>
          </a:p>
        </p:txBody>
      </p:sp>
      <p:graphicFrame>
        <p:nvGraphicFramePr>
          <p:cNvPr id="24" name="Diagram 23"/>
          <p:cNvGraphicFramePr/>
          <p:nvPr>
            <p:extLst>
              <p:ext uri="{D42A27DB-BD31-4B8C-83A1-F6EECF244321}">
                <p14:modId xmlns:p14="http://schemas.microsoft.com/office/powerpoint/2010/main" val="3536230579"/>
              </p:ext>
            </p:extLst>
          </p:nvPr>
        </p:nvGraphicFramePr>
        <p:xfrm>
          <a:off x="829607" y="2802388"/>
          <a:ext cx="3251182" cy="2210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Text Box 38"/>
          <p:cNvSpPr txBox="1">
            <a:spLocks noChangeArrowheads="1"/>
          </p:cNvSpPr>
          <p:nvPr/>
        </p:nvSpPr>
        <p:spPr bwMode="auto">
          <a:xfrm rot="21303990">
            <a:off x="1631919" y="2043695"/>
            <a:ext cx="1961835" cy="584775"/>
          </a:xfrm>
          <a:prstGeom prst="rect">
            <a:avLst/>
          </a:prstGeom>
          <a:solidFill>
            <a:schemeClr val="bg1">
              <a:lumMod val="50000"/>
            </a:schemeClr>
          </a:solidFill>
          <a:ln>
            <a:noFill/>
          </a:ln>
          <a:effectLst>
            <a:outerShdw blurRad="50800" dist="38100" dir="2700000" algn="tl" rotWithShape="0">
              <a:srgbClr val="000000">
                <a:alpha val="43000"/>
              </a:srgbClr>
            </a:outerShdw>
          </a:effectLs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Verdana"/>
                <a:ea typeface="ＭＳ Ｐゴシック" pitchFamily="-84" charset="-128"/>
                <a:cs typeface="Verdana"/>
              </a:rPr>
              <a:t>Other missing criteria</a:t>
            </a:r>
            <a:endParaRPr kumimoji="0" lang="en-GB"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5" name="Rectangular Callout 34"/>
          <p:cNvSpPr/>
          <p:nvPr/>
        </p:nvSpPr>
        <p:spPr>
          <a:xfrm>
            <a:off x="4729868" y="1567340"/>
            <a:ext cx="2880320" cy="637524"/>
          </a:xfrm>
          <a:prstGeom prst="wedgeRectCallout">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200" i="1" dirty="0">
                <a:solidFill>
                  <a:srgbClr val="6D6E71"/>
                </a:solidFill>
              </a:rPr>
              <a:t>Feasibility - it is not affordable and there are not enough staff.</a:t>
            </a:r>
            <a:endParaRPr kumimoji="0" lang="en-GB" sz="1200" b="0" i="1" u="none" strike="noStrike" kern="1200" cap="none" spc="0" normalizeH="0" baseline="0" noProof="0" dirty="0">
              <a:ln>
                <a:noFill/>
              </a:ln>
              <a:solidFill>
                <a:srgbClr val="6D6E71"/>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6D6E71"/>
                </a:solidFill>
                <a:effectLst/>
                <a:uLnTx/>
                <a:uFillTx/>
                <a:latin typeface="Verdana"/>
                <a:ea typeface="+mn-ea"/>
                <a:cs typeface="+mn-cs"/>
              </a:rPr>
              <a:t>Canterbury</a:t>
            </a:r>
          </a:p>
        </p:txBody>
      </p:sp>
      <p:sp>
        <p:nvSpPr>
          <p:cNvPr id="36" name="Rectangular Callout 35"/>
          <p:cNvSpPr/>
          <p:nvPr/>
        </p:nvSpPr>
        <p:spPr>
          <a:xfrm>
            <a:off x="4729868" y="2426681"/>
            <a:ext cx="2880320" cy="642279"/>
          </a:xfrm>
          <a:prstGeom prst="wedgeRectCallout">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200" i="1" dirty="0">
                <a:solidFill>
                  <a:srgbClr val="6D6E71"/>
                </a:solidFill>
              </a:rPr>
              <a:t>Change Deliverability to Feasibility </a:t>
            </a:r>
            <a:r>
              <a:rPr kumimoji="0" lang="en-GB" sz="900" b="0" i="0" u="none" strike="noStrike" kern="1200" cap="none" spc="0" normalizeH="0" baseline="0" noProof="0" dirty="0">
                <a:ln>
                  <a:noFill/>
                </a:ln>
                <a:solidFill>
                  <a:srgbClr val="6D6E71"/>
                </a:solidFill>
                <a:effectLst/>
                <a:uLnTx/>
                <a:uFillTx/>
                <a:latin typeface="Verdana"/>
                <a:ea typeface="+mn-ea"/>
                <a:cs typeface="+mn-cs"/>
              </a:rPr>
              <a:t>Canterbury</a:t>
            </a:r>
            <a:endParaRPr kumimoji="0" lang="en-GB" sz="1100" b="0" i="0" u="none" strike="noStrike" kern="1200" cap="none" spc="0" normalizeH="0" baseline="0" noProof="0" dirty="0">
              <a:ln>
                <a:noFill/>
              </a:ln>
              <a:solidFill>
                <a:srgbClr val="6D6E71"/>
              </a:solidFill>
              <a:effectLst/>
              <a:uLnTx/>
              <a:uFillTx/>
              <a:latin typeface="Verdana"/>
              <a:ea typeface="+mn-ea"/>
              <a:cs typeface="+mn-cs"/>
            </a:endParaRPr>
          </a:p>
        </p:txBody>
      </p:sp>
      <p:sp>
        <p:nvSpPr>
          <p:cNvPr id="37" name="Rectangular Callout 36"/>
          <p:cNvSpPr/>
          <p:nvPr/>
        </p:nvSpPr>
        <p:spPr>
          <a:xfrm>
            <a:off x="4729868" y="3290777"/>
            <a:ext cx="2880320" cy="775965"/>
          </a:xfrm>
          <a:prstGeom prst="wedgeRectCallout">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200" i="1" dirty="0">
                <a:solidFill>
                  <a:srgbClr val="6D6E71"/>
                </a:solidFill>
              </a:rPr>
              <a:t>Improved Transport system to the various specialist centres. </a:t>
            </a:r>
            <a:r>
              <a:rPr kumimoji="0" lang="en-GB" sz="900" b="0" i="0" u="none" strike="noStrike" kern="1200" cap="none" spc="0" normalizeH="0" baseline="0" noProof="0" dirty="0">
                <a:ln>
                  <a:noFill/>
                </a:ln>
                <a:solidFill>
                  <a:srgbClr val="6D6E71"/>
                </a:solidFill>
                <a:effectLst/>
                <a:uLnTx/>
                <a:uFillTx/>
                <a:latin typeface="Verdana"/>
                <a:ea typeface="+mn-ea"/>
                <a:cs typeface="+mn-cs"/>
              </a:rPr>
              <a:t>Ashford</a:t>
            </a:r>
            <a:endParaRPr kumimoji="0" lang="en-GB" sz="1100" b="0" i="0" u="none" strike="noStrike" kern="1200" cap="none" spc="0" normalizeH="0" baseline="0" noProof="0" dirty="0">
              <a:ln>
                <a:noFill/>
              </a:ln>
              <a:solidFill>
                <a:srgbClr val="6D6E71"/>
              </a:solidFill>
              <a:effectLst/>
              <a:uLnTx/>
              <a:uFillTx/>
              <a:latin typeface="Verdana"/>
              <a:ea typeface="+mn-ea"/>
              <a:cs typeface="+mn-cs"/>
            </a:endParaRPr>
          </a:p>
        </p:txBody>
      </p:sp>
      <p:sp>
        <p:nvSpPr>
          <p:cNvPr id="38" name="Rectangular Callout 37"/>
          <p:cNvSpPr/>
          <p:nvPr/>
        </p:nvSpPr>
        <p:spPr>
          <a:xfrm>
            <a:off x="4729868" y="4293096"/>
            <a:ext cx="2880320" cy="637524"/>
          </a:xfrm>
          <a:prstGeom prst="wedgeRectCallout">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200" i="1" dirty="0">
                <a:solidFill>
                  <a:srgbClr val="6D6E71"/>
                </a:solidFill>
              </a:rPr>
              <a:t>Transport to services such as A&amp;E and hospitals.</a:t>
            </a:r>
            <a:endParaRPr kumimoji="0" lang="en-GB" sz="1200" b="0" i="1" u="none" strike="noStrike" kern="1200" cap="none" spc="0" normalizeH="0" baseline="0" noProof="0" dirty="0">
              <a:ln>
                <a:noFill/>
              </a:ln>
              <a:solidFill>
                <a:srgbClr val="6D6E71"/>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6D6E71"/>
                </a:solidFill>
                <a:effectLst/>
                <a:uLnTx/>
                <a:uFillTx/>
                <a:latin typeface="Verdana"/>
                <a:ea typeface="+mn-ea"/>
                <a:cs typeface="+mn-cs"/>
              </a:rPr>
              <a:t>New Romney</a:t>
            </a:r>
          </a:p>
        </p:txBody>
      </p:sp>
      <p:sp>
        <p:nvSpPr>
          <p:cNvPr id="16" name="Rectangle 15">
            <a:extLst>
              <a:ext uri="{FF2B5EF4-FFF2-40B4-BE49-F238E27FC236}">
                <a16:creationId xmlns:a16="http://schemas.microsoft.com/office/drawing/2014/main" xmlns="" id="{93A32429-47BE-4A3A-8D4F-3F8492AA194E}"/>
              </a:ext>
            </a:extLst>
          </p:cNvPr>
          <p:cNvSpPr/>
          <p:nvPr/>
        </p:nvSpPr>
        <p:spPr>
          <a:xfrm>
            <a:off x="1259632" y="109661"/>
            <a:ext cx="5616624" cy="523220"/>
          </a:xfrm>
          <a:prstGeom prst="rect">
            <a:avLst/>
          </a:prstGeom>
        </p:spPr>
        <p:txBody>
          <a:bodyPr wrap="square">
            <a:spAutoFit/>
          </a:bodyPr>
          <a:lstStyle/>
          <a:p>
            <a:r>
              <a:rPr lang="en-GB" sz="2800" b="1" dirty="0"/>
              <a:t>Evaluation Criteria</a:t>
            </a:r>
          </a:p>
        </p:txBody>
      </p:sp>
      <p:sp>
        <p:nvSpPr>
          <p:cNvPr id="17" name="TextBox 16">
            <a:extLst>
              <a:ext uri="{FF2B5EF4-FFF2-40B4-BE49-F238E27FC236}">
                <a16:creationId xmlns:a16="http://schemas.microsoft.com/office/drawing/2014/main" xmlns="" id="{504275D5-4FBB-411F-B444-6E0B8E7FB08E}"/>
              </a:ext>
            </a:extLst>
          </p:cNvPr>
          <p:cNvSpPr txBox="1"/>
          <p:nvPr/>
        </p:nvSpPr>
        <p:spPr>
          <a:xfrm>
            <a:off x="1259632" y="602104"/>
            <a:ext cx="6052059" cy="584775"/>
          </a:xfrm>
          <a:prstGeom prst="rect">
            <a:avLst/>
          </a:prstGeom>
          <a:noFill/>
        </p:spPr>
        <p:txBody>
          <a:bodyPr wrap="square" rtlCol="0">
            <a:spAutoFit/>
          </a:bodyPr>
          <a:lstStyle/>
          <a:p>
            <a:r>
              <a:rPr lang="en-GB" sz="1600" dirty="0">
                <a:solidFill>
                  <a:srgbClr val="6D6E71"/>
                </a:solidFill>
              </a:rPr>
              <a:t>Other suggestions for missing criteria, each receiving a handful of mentions, included feasibility and transport. </a:t>
            </a:r>
            <a:endParaRPr lang="en-US" sz="2000" dirty="0">
              <a:solidFill>
                <a:srgbClr val="6D6E71"/>
              </a:solidFill>
            </a:endParaRPr>
          </a:p>
        </p:txBody>
      </p:sp>
      <p:pic>
        <p:nvPicPr>
          <p:cNvPr id="18" name="Picture 17">
            <a:extLst>
              <a:ext uri="{FF2B5EF4-FFF2-40B4-BE49-F238E27FC236}">
                <a16:creationId xmlns:a16="http://schemas.microsoft.com/office/drawing/2014/main" xmlns="" id="{A210BDB8-01D3-496E-916F-F9DA4152AC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1042" y="211772"/>
            <a:ext cx="936104" cy="936104"/>
          </a:xfrm>
          <a:prstGeom prst="rect">
            <a:avLst/>
          </a:prstGeom>
        </p:spPr>
      </p:pic>
      <p:sp>
        <p:nvSpPr>
          <p:cNvPr id="19" name="Rectangular Callout 37">
            <a:extLst>
              <a:ext uri="{FF2B5EF4-FFF2-40B4-BE49-F238E27FC236}">
                <a16:creationId xmlns:a16="http://schemas.microsoft.com/office/drawing/2014/main" xmlns="" id="{CEE223B1-92D6-4193-9509-46E41BA45B16}"/>
              </a:ext>
            </a:extLst>
          </p:cNvPr>
          <p:cNvSpPr/>
          <p:nvPr/>
        </p:nvSpPr>
        <p:spPr>
          <a:xfrm>
            <a:off x="4734214" y="5156974"/>
            <a:ext cx="2880320" cy="637524"/>
          </a:xfrm>
          <a:prstGeom prst="wedgeRectCallout">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200" i="1" dirty="0">
                <a:solidFill>
                  <a:srgbClr val="6D6E71"/>
                </a:solidFill>
              </a:rPr>
              <a:t>Effects of Brexit.</a:t>
            </a:r>
            <a:endParaRPr kumimoji="0" lang="en-GB" sz="1200" b="0" i="1" u="none" strike="noStrike" kern="1200" cap="none" spc="0" normalizeH="0" baseline="0" noProof="0" dirty="0">
              <a:ln>
                <a:noFill/>
              </a:ln>
              <a:solidFill>
                <a:srgbClr val="6D6E71"/>
              </a:solidFill>
              <a:effectLst/>
              <a:uLnTx/>
              <a:uFillTx/>
              <a:latin typeface="Verdana"/>
              <a:ea typeface="+mn-ea"/>
              <a:cs typeface="+mn-cs"/>
            </a:endParaRPr>
          </a:p>
          <a:p>
            <a:pPr lvl="0" algn="ctr"/>
            <a:r>
              <a:rPr lang="en-GB" sz="900" dirty="0">
                <a:solidFill>
                  <a:srgbClr val="6D6E71"/>
                </a:solidFill>
              </a:rPr>
              <a:t>WHH (Staff Hub)</a:t>
            </a:r>
            <a:endParaRPr kumimoji="0" lang="en-GB" sz="900" b="0" i="0" u="none" strike="noStrike" kern="1200" cap="none" spc="0" normalizeH="0" baseline="0" noProof="0" dirty="0">
              <a:ln>
                <a:noFill/>
              </a:ln>
              <a:solidFill>
                <a:srgbClr val="6D6E71"/>
              </a:solidFill>
              <a:effectLst/>
              <a:uLnTx/>
              <a:uFillTx/>
              <a:latin typeface="Verdana"/>
              <a:ea typeface="+mn-ea"/>
              <a:cs typeface="+mn-cs"/>
            </a:endParaRPr>
          </a:p>
        </p:txBody>
      </p:sp>
      <p:sp>
        <p:nvSpPr>
          <p:cNvPr id="20" name="Rectangle 19">
            <a:extLst>
              <a:ext uri="{FF2B5EF4-FFF2-40B4-BE49-F238E27FC236}">
                <a16:creationId xmlns:a16="http://schemas.microsoft.com/office/drawing/2014/main" xmlns="" id="{D1186806-EFCC-4A40-8C2B-6878F87B2F82}"/>
              </a:ext>
            </a:extLst>
          </p:cNvPr>
          <p:cNvSpPr/>
          <p:nvPr/>
        </p:nvSpPr>
        <p:spPr>
          <a:xfrm>
            <a:off x="8172400" y="0"/>
            <a:ext cx="971600" cy="6858000"/>
          </a:xfrm>
          <a:prstGeom prst="rect">
            <a:avLst/>
          </a:prstGeom>
          <a:solidFill>
            <a:schemeClr val="tx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TextBox 20">
            <a:extLst>
              <a:ext uri="{FF2B5EF4-FFF2-40B4-BE49-F238E27FC236}">
                <a16:creationId xmlns:a16="http://schemas.microsoft.com/office/drawing/2014/main" xmlns="" id="{59A5A476-1BAD-4196-84D4-98B73C4AF352}"/>
              </a:ext>
            </a:extLst>
          </p:cNvPr>
          <p:cNvSpPr txBox="1"/>
          <p:nvPr/>
        </p:nvSpPr>
        <p:spPr>
          <a:xfrm rot="5400000">
            <a:off x="5688124" y="2816932"/>
            <a:ext cx="6048672" cy="792088"/>
          </a:xfrm>
          <a:prstGeom prst="rect">
            <a:avLst/>
          </a:prstGeom>
        </p:spPr>
        <p:txBody>
          <a:bodyPr vert="horz" wrap="square" lIns="91440" tIns="45720" rIns="91440" bIns="45720" rtlCol="0" anchor="ctr">
            <a:normAutofit/>
          </a:bodyPr>
          <a:lstStyle/>
          <a:p>
            <a:pPr>
              <a:lnSpc>
                <a:spcPct val="120000"/>
              </a:lnSpc>
              <a:spcBef>
                <a:spcPts val="600"/>
              </a:spcBef>
              <a:spcAft>
                <a:spcPts val="600"/>
              </a:spcAft>
            </a:pPr>
            <a:r>
              <a:rPr lang="en-GB" sz="3000" b="1" dirty="0">
                <a:solidFill>
                  <a:prstClr val="white"/>
                </a:solidFill>
              </a:rPr>
              <a:t>Missing Criteria</a:t>
            </a:r>
            <a:endParaRPr lang="en-US" sz="1400" dirty="0">
              <a:solidFill>
                <a:srgbClr val="6D6E71"/>
              </a:solidFill>
            </a:endParaRPr>
          </a:p>
        </p:txBody>
      </p:sp>
    </p:spTree>
    <p:extLst>
      <p:ext uri="{BB962C8B-B14F-4D97-AF65-F5344CB8AC3E}">
        <p14:creationId xmlns:p14="http://schemas.microsoft.com/office/powerpoint/2010/main" val="28916051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2"/>
          <p:cNvSpPr txBox="1">
            <a:spLocks/>
          </p:cNvSpPr>
          <p:nvPr/>
        </p:nvSpPr>
        <p:spPr>
          <a:xfrm>
            <a:off x="144016" y="6453336"/>
            <a:ext cx="683568" cy="2880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z="1200" smtClean="0">
                <a:solidFill>
                  <a:srgbClr val="6D6E71"/>
                </a:solidFill>
              </a:rPr>
              <a:pPr/>
              <a:t>41</a:t>
            </a:fld>
            <a:endParaRPr lang="en-GB" sz="1200" dirty="0">
              <a:solidFill>
                <a:srgbClr val="6D6E71"/>
              </a:solidFill>
            </a:endParaRPr>
          </a:p>
        </p:txBody>
      </p:sp>
      <p:sp>
        <p:nvSpPr>
          <p:cNvPr id="13" name="Rectangle 12"/>
          <p:cNvSpPr/>
          <p:nvPr/>
        </p:nvSpPr>
        <p:spPr>
          <a:xfrm>
            <a:off x="-36512" y="1916832"/>
            <a:ext cx="9180512" cy="3600400"/>
          </a:xfrm>
          <a:prstGeom prst="rect">
            <a:avLst/>
          </a:prstGeom>
          <a:solidFill>
            <a:schemeClr val="bg1">
              <a:lumMod val="85000"/>
            </a:schemeClr>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600" dirty="0">
                <a:solidFill>
                  <a:prstClr val="white"/>
                </a:solidFill>
                <a:cs typeface="Verdana"/>
              </a:rPr>
              <a:t>	</a:t>
            </a:r>
            <a:endParaRPr lang="en-GB" sz="1600" dirty="0">
              <a:solidFill>
                <a:prstClr val="white"/>
              </a:solidFill>
            </a:endParaRPr>
          </a:p>
        </p:txBody>
      </p:sp>
      <p:graphicFrame>
        <p:nvGraphicFramePr>
          <p:cNvPr id="15" name="Diagram 14"/>
          <p:cNvGraphicFramePr/>
          <p:nvPr>
            <p:extLst>
              <p:ext uri="{D42A27DB-BD31-4B8C-83A1-F6EECF244321}">
                <p14:modId xmlns:p14="http://schemas.microsoft.com/office/powerpoint/2010/main" val="3828696453"/>
              </p:ext>
            </p:extLst>
          </p:nvPr>
        </p:nvGraphicFramePr>
        <p:xfrm>
          <a:off x="647564" y="2168937"/>
          <a:ext cx="6840760" cy="3096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xmlns="" id="{CF3D6844-81EF-457E-9990-DF20EE882529}"/>
              </a:ext>
            </a:extLst>
          </p:cNvPr>
          <p:cNvSpPr/>
          <p:nvPr/>
        </p:nvSpPr>
        <p:spPr>
          <a:xfrm>
            <a:off x="1259632" y="109661"/>
            <a:ext cx="5616624" cy="523220"/>
          </a:xfrm>
          <a:prstGeom prst="rect">
            <a:avLst/>
          </a:prstGeom>
        </p:spPr>
        <p:txBody>
          <a:bodyPr wrap="square">
            <a:spAutoFit/>
          </a:bodyPr>
          <a:lstStyle/>
          <a:p>
            <a:r>
              <a:rPr lang="en-GB" sz="2800" b="1" dirty="0"/>
              <a:t>Evaluation Criteria</a:t>
            </a:r>
          </a:p>
        </p:txBody>
      </p:sp>
      <p:sp>
        <p:nvSpPr>
          <p:cNvPr id="9" name="TextBox 8">
            <a:extLst>
              <a:ext uri="{FF2B5EF4-FFF2-40B4-BE49-F238E27FC236}">
                <a16:creationId xmlns:a16="http://schemas.microsoft.com/office/drawing/2014/main" xmlns="" id="{9E6F3DBB-C21F-4EA8-9290-11DC58BC9B06}"/>
              </a:ext>
            </a:extLst>
          </p:cNvPr>
          <p:cNvSpPr txBox="1"/>
          <p:nvPr/>
        </p:nvSpPr>
        <p:spPr>
          <a:xfrm>
            <a:off x="1259632" y="602104"/>
            <a:ext cx="6052059" cy="338554"/>
          </a:xfrm>
          <a:prstGeom prst="rect">
            <a:avLst/>
          </a:prstGeom>
          <a:noFill/>
        </p:spPr>
        <p:txBody>
          <a:bodyPr wrap="square" rtlCol="0">
            <a:spAutoFit/>
          </a:bodyPr>
          <a:lstStyle/>
          <a:p>
            <a:r>
              <a:rPr lang="en-GB" sz="1600" dirty="0">
                <a:solidFill>
                  <a:srgbClr val="6D6E71"/>
                </a:solidFill>
              </a:rPr>
              <a:t>A raft of other suggestions were made individually. </a:t>
            </a:r>
            <a:endParaRPr lang="en-US" sz="2000" dirty="0">
              <a:solidFill>
                <a:srgbClr val="6D6E71"/>
              </a:solidFill>
            </a:endParaRPr>
          </a:p>
        </p:txBody>
      </p:sp>
      <p:pic>
        <p:nvPicPr>
          <p:cNvPr id="10" name="Picture 9">
            <a:extLst>
              <a:ext uri="{FF2B5EF4-FFF2-40B4-BE49-F238E27FC236}">
                <a16:creationId xmlns:a16="http://schemas.microsoft.com/office/drawing/2014/main" xmlns="" id="{95DA5B95-6B61-46B5-8026-626B5F04A1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1042" y="211772"/>
            <a:ext cx="936104" cy="936104"/>
          </a:xfrm>
          <a:prstGeom prst="rect">
            <a:avLst/>
          </a:prstGeom>
        </p:spPr>
      </p:pic>
      <p:sp>
        <p:nvSpPr>
          <p:cNvPr id="11" name="Rectangle 10">
            <a:extLst>
              <a:ext uri="{FF2B5EF4-FFF2-40B4-BE49-F238E27FC236}">
                <a16:creationId xmlns:a16="http://schemas.microsoft.com/office/drawing/2014/main" xmlns="" id="{65E46F27-4767-4E1C-A95D-B4174068B8B3}"/>
              </a:ext>
            </a:extLst>
          </p:cNvPr>
          <p:cNvSpPr/>
          <p:nvPr/>
        </p:nvSpPr>
        <p:spPr>
          <a:xfrm>
            <a:off x="8172400" y="0"/>
            <a:ext cx="971600" cy="6858000"/>
          </a:xfrm>
          <a:prstGeom prst="rect">
            <a:avLst/>
          </a:prstGeom>
          <a:solidFill>
            <a:schemeClr val="tx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TextBox 15">
            <a:extLst>
              <a:ext uri="{FF2B5EF4-FFF2-40B4-BE49-F238E27FC236}">
                <a16:creationId xmlns:a16="http://schemas.microsoft.com/office/drawing/2014/main" xmlns="" id="{B2685509-6297-46C0-A16B-D4D3D07938D0}"/>
              </a:ext>
            </a:extLst>
          </p:cNvPr>
          <p:cNvSpPr txBox="1"/>
          <p:nvPr/>
        </p:nvSpPr>
        <p:spPr>
          <a:xfrm rot="5400000">
            <a:off x="5688124" y="2816932"/>
            <a:ext cx="6048672" cy="792088"/>
          </a:xfrm>
          <a:prstGeom prst="rect">
            <a:avLst/>
          </a:prstGeom>
        </p:spPr>
        <p:txBody>
          <a:bodyPr vert="horz" wrap="square" lIns="91440" tIns="45720" rIns="91440" bIns="45720" rtlCol="0" anchor="ctr">
            <a:normAutofit/>
          </a:bodyPr>
          <a:lstStyle/>
          <a:p>
            <a:pPr>
              <a:lnSpc>
                <a:spcPct val="120000"/>
              </a:lnSpc>
              <a:spcBef>
                <a:spcPts val="600"/>
              </a:spcBef>
              <a:spcAft>
                <a:spcPts val="600"/>
              </a:spcAft>
            </a:pPr>
            <a:r>
              <a:rPr lang="en-GB" sz="3000" b="1" dirty="0">
                <a:solidFill>
                  <a:prstClr val="white"/>
                </a:solidFill>
              </a:rPr>
              <a:t>Missing Criteria</a:t>
            </a:r>
            <a:endParaRPr lang="en-US" sz="1400" dirty="0">
              <a:solidFill>
                <a:srgbClr val="6D6E71"/>
              </a:solidFill>
            </a:endParaRPr>
          </a:p>
        </p:txBody>
      </p:sp>
      <p:sp>
        <p:nvSpPr>
          <p:cNvPr id="17" name="Text Box 38">
            <a:extLst>
              <a:ext uri="{FF2B5EF4-FFF2-40B4-BE49-F238E27FC236}">
                <a16:creationId xmlns:a16="http://schemas.microsoft.com/office/drawing/2014/main" xmlns="" id="{9B50B054-BC9B-44ED-ABFA-415777BBCAB7}"/>
              </a:ext>
            </a:extLst>
          </p:cNvPr>
          <p:cNvSpPr txBox="1">
            <a:spLocks noChangeArrowheads="1"/>
          </p:cNvSpPr>
          <p:nvPr/>
        </p:nvSpPr>
        <p:spPr bwMode="auto">
          <a:xfrm rot="21303990">
            <a:off x="3009336" y="1424044"/>
            <a:ext cx="1961835" cy="584775"/>
          </a:xfrm>
          <a:prstGeom prst="rect">
            <a:avLst/>
          </a:prstGeom>
          <a:solidFill>
            <a:schemeClr val="bg1">
              <a:lumMod val="50000"/>
            </a:schemeClr>
          </a:solidFill>
          <a:ln>
            <a:noFill/>
          </a:ln>
          <a:effectLst>
            <a:outerShdw blurRad="50800" dist="38100" dir="2700000" algn="tl" rotWithShape="0">
              <a:srgbClr val="000000">
                <a:alpha val="43000"/>
              </a:srgbClr>
            </a:outerShdw>
          </a:effectLs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Verdana"/>
                <a:ea typeface="ＭＳ Ｐゴシック" pitchFamily="-84" charset="-128"/>
                <a:cs typeface="Verdana"/>
              </a:rPr>
              <a:t>Other missing criteria</a:t>
            </a:r>
            <a:endParaRPr kumimoji="0" lang="en-GB"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229616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2"/>
          <p:cNvSpPr txBox="1">
            <a:spLocks/>
          </p:cNvSpPr>
          <p:nvPr/>
        </p:nvSpPr>
        <p:spPr>
          <a:xfrm>
            <a:off x="144016" y="6453336"/>
            <a:ext cx="683568" cy="2880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z="1200" smtClean="0">
                <a:solidFill>
                  <a:srgbClr val="6D6E71"/>
                </a:solidFill>
              </a:rPr>
              <a:pPr/>
              <a:t>42</a:t>
            </a:fld>
            <a:endParaRPr lang="en-GB" sz="1200" dirty="0">
              <a:solidFill>
                <a:srgbClr val="6D6E71"/>
              </a:solidFill>
            </a:endParaRPr>
          </a:p>
        </p:txBody>
      </p:sp>
      <p:sp>
        <p:nvSpPr>
          <p:cNvPr id="13" name="Rectangle 12"/>
          <p:cNvSpPr/>
          <p:nvPr/>
        </p:nvSpPr>
        <p:spPr>
          <a:xfrm>
            <a:off x="-36512" y="1844824"/>
            <a:ext cx="9180512" cy="4680520"/>
          </a:xfrm>
          <a:prstGeom prst="rect">
            <a:avLst/>
          </a:prstGeom>
          <a:solidFill>
            <a:schemeClr val="bg1">
              <a:lumMod val="85000"/>
            </a:schemeClr>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600" dirty="0">
                <a:solidFill>
                  <a:prstClr val="white"/>
                </a:solidFill>
                <a:cs typeface="Verdana"/>
              </a:rPr>
              <a:t>	</a:t>
            </a:r>
            <a:endParaRPr lang="en-GB" sz="1600" dirty="0">
              <a:solidFill>
                <a:prstClr val="white"/>
              </a:solidFill>
            </a:endParaRPr>
          </a:p>
        </p:txBody>
      </p:sp>
      <p:graphicFrame>
        <p:nvGraphicFramePr>
          <p:cNvPr id="15" name="Diagram 14"/>
          <p:cNvGraphicFramePr/>
          <p:nvPr>
            <p:extLst>
              <p:ext uri="{D42A27DB-BD31-4B8C-83A1-F6EECF244321}">
                <p14:modId xmlns:p14="http://schemas.microsoft.com/office/powerpoint/2010/main" val="250599815"/>
              </p:ext>
            </p:extLst>
          </p:nvPr>
        </p:nvGraphicFramePr>
        <p:xfrm>
          <a:off x="647564" y="2096929"/>
          <a:ext cx="7308812" cy="4284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xmlns="" id="{CF3D6844-81EF-457E-9990-DF20EE882529}"/>
              </a:ext>
            </a:extLst>
          </p:cNvPr>
          <p:cNvSpPr/>
          <p:nvPr/>
        </p:nvSpPr>
        <p:spPr>
          <a:xfrm>
            <a:off x="1259632" y="109661"/>
            <a:ext cx="5616624" cy="523220"/>
          </a:xfrm>
          <a:prstGeom prst="rect">
            <a:avLst/>
          </a:prstGeom>
        </p:spPr>
        <p:txBody>
          <a:bodyPr wrap="square">
            <a:spAutoFit/>
          </a:bodyPr>
          <a:lstStyle/>
          <a:p>
            <a:r>
              <a:rPr lang="en-GB" sz="2800" b="1" dirty="0"/>
              <a:t>Evaluation Criteria</a:t>
            </a:r>
          </a:p>
        </p:txBody>
      </p:sp>
      <p:sp>
        <p:nvSpPr>
          <p:cNvPr id="9" name="TextBox 8">
            <a:extLst>
              <a:ext uri="{FF2B5EF4-FFF2-40B4-BE49-F238E27FC236}">
                <a16:creationId xmlns:a16="http://schemas.microsoft.com/office/drawing/2014/main" xmlns="" id="{9E6F3DBB-C21F-4EA8-9290-11DC58BC9B06}"/>
              </a:ext>
            </a:extLst>
          </p:cNvPr>
          <p:cNvSpPr txBox="1"/>
          <p:nvPr/>
        </p:nvSpPr>
        <p:spPr>
          <a:xfrm>
            <a:off x="1259632" y="602104"/>
            <a:ext cx="6768752" cy="584775"/>
          </a:xfrm>
          <a:prstGeom prst="rect">
            <a:avLst/>
          </a:prstGeom>
          <a:noFill/>
        </p:spPr>
        <p:txBody>
          <a:bodyPr wrap="square" rtlCol="0">
            <a:spAutoFit/>
          </a:bodyPr>
          <a:lstStyle/>
          <a:p>
            <a:r>
              <a:rPr lang="en-GB" sz="1600" dirty="0">
                <a:solidFill>
                  <a:srgbClr val="6D6E71"/>
                </a:solidFill>
              </a:rPr>
              <a:t>A variety of general comments about the evaluation criteria were made, with several mentioning access/transport </a:t>
            </a:r>
            <a:endParaRPr lang="en-US" sz="2000" dirty="0">
              <a:solidFill>
                <a:srgbClr val="6D6E71"/>
              </a:solidFill>
            </a:endParaRPr>
          </a:p>
        </p:txBody>
      </p:sp>
      <p:pic>
        <p:nvPicPr>
          <p:cNvPr id="10" name="Picture 9">
            <a:extLst>
              <a:ext uri="{FF2B5EF4-FFF2-40B4-BE49-F238E27FC236}">
                <a16:creationId xmlns:a16="http://schemas.microsoft.com/office/drawing/2014/main" xmlns="" id="{95DA5B95-6B61-46B5-8026-626B5F04A1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1042" y="211772"/>
            <a:ext cx="936104" cy="936104"/>
          </a:xfrm>
          <a:prstGeom prst="rect">
            <a:avLst/>
          </a:prstGeom>
        </p:spPr>
      </p:pic>
      <p:sp>
        <p:nvSpPr>
          <p:cNvPr id="11" name="Rectangle 10">
            <a:extLst>
              <a:ext uri="{FF2B5EF4-FFF2-40B4-BE49-F238E27FC236}">
                <a16:creationId xmlns:a16="http://schemas.microsoft.com/office/drawing/2014/main" xmlns="" id="{65E46F27-4767-4E1C-A95D-B4174068B8B3}"/>
              </a:ext>
            </a:extLst>
          </p:cNvPr>
          <p:cNvSpPr/>
          <p:nvPr/>
        </p:nvSpPr>
        <p:spPr>
          <a:xfrm>
            <a:off x="8172400" y="0"/>
            <a:ext cx="971600" cy="6858000"/>
          </a:xfrm>
          <a:prstGeom prst="rect">
            <a:avLst/>
          </a:prstGeom>
          <a:solidFill>
            <a:schemeClr val="tx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TextBox 15">
            <a:extLst>
              <a:ext uri="{FF2B5EF4-FFF2-40B4-BE49-F238E27FC236}">
                <a16:creationId xmlns:a16="http://schemas.microsoft.com/office/drawing/2014/main" xmlns="" id="{B2685509-6297-46C0-A16B-D4D3D07938D0}"/>
              </a:ext>
            </a:extLst>
          </p:cNvPr>
          <p:cNvSpPr txBox="1"/>
          <p:nvPr/>
        </p:nvSpPr>
        <p:spPr>
          <a:xfrm rot="5400000">
            <a:off x="5688124" y="2816932"/>
            <a:ext cx="6048672" cy="792088"/>
          </a:xfrm>
          <a:prstGeom prst="rect">
            <a:avLst/>
          </a:prstGeom>
        </p:spPr>
        <p:txBody>
          <a:bodyPr vert="horz" wrap="square" lIns="91440" tIns="45720" rIns="91440" bIns="45720" rtlCol="0" anchor="ctr">
            <a:normAutofit fontScale="92500"/>
          </a:bodyPr>
          <a:lstStyle/>
          <a:p>
            <a:pPr>
              <a:lnSpc>
                <a:spcPct val="120000"/>
              </a:lnSpc>
              <a:spcBef>
                <a:spcPts val="600"/>
              </a:spcBef>
              <a:spcAft>
                <a:spcPts val="600"/>
              </a:spcAft>
            </a:pPr>
            <a:r>
              <a:rPr lang="en-GB" sz="3000" b="1" dirty="0">
                <a:solidFill>
                  <a:prstClr val="white"/>
                </a:solidFill>
              </a:rPr>
              <a:t>Other comments on criteria</a:t>
            </a:r>
            <a:endParaRPr lang="en-US" sz="1400" dirty="0">
              <a:solidFill>
                <a:srgbClr val="6D6E71"/>
              </a:solidFill>
            </a:endParaRPr>
          </a:p>
        </p:txBody>
      </p:sp>
      <p:sp>
        <p:nvSpPr>
          <p:cNvPr id="17" name="Text Box 38">
            <a:extLst>
              <a:ext uri="{FF2B5EF4-FFF2-40B4-BE49-F238E27FC236}">
                <a16:creationId xmlns:a16="http://schemas.microsoft.com/office/drawing/2014/main" xmlns="" id="{9B50B054-BC9B-44ED-ABFA-415777BBCAB7}"/>
              </a:ext>
            </a:extLst>
          </p:cNvPr>
          <p:cNvSpPr txBox="1">
            <a:spLocks noChangeArrowheads="1"/>
          </p:cNvSpPr>
          <p:nvPr/>
        </p:nvSpPr>
        <p:spPr bwMode="auto">
          <a:xfrm rot="21303990">
            <a:off x="3009336" y="1352036"/>
            <a:ext cx="1961835" cy="584775"/>
          </a:xfrm>
          <a:prstGeom prst="rect">
            <a:avLst/>
          </a:prstGeom>
          <a:solidFill>
            <a:schemeClr val="bg1">
              <a:lumMod val="50000"/>
            </a:schemeClr>
          </a:solidFill>
          <a:ln>
            <a:noFill/>
          </a:ln>
          <a:effectLst>
            <a:outerShdw blurRad="50800" dist="38100" dir="2700000" algn="tl" rotWithShape="0">
              <a:srgbClr val="000000">
                <a:alpha val="43000"/>
              </a:srgbClr>
            </a:outerShdw>
          </a:effectLs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Verdana"/>
                <a:ea typeface="ＭＳ Ｐゴシック" pitchFamily="-84" charset="-128"/>
                <a:cs typeface="Verdana"/>
              </a:rPr>
              <a:t>Other comments</a:t>
            </a:r>
            <a:endParaRPr kumimoji="0" lang="en-GB"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67231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27384"/>
            <a:ext cx="9214746" cy="6885384"/>
          </a:xfrm>
          <a:prstGeom prst="rect">
            <a:avLst/>
          </a:prstGeom>
          <a:solidFill>
            <a:schemeClr val="tx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9" name="AutoShape 5" descr="http://djs.thethinkingshed.com/secureasset/28834/0/prepare?thumb=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6D6E71"/>
              </a:solidFill>
            </a:endParaRPr>
          </a:p>
        </p:txBody>
      </p:sp>
      <p:sp>
        <p:nvSpPr>
          <p:cNvPr id="7" name="TextBox 6"/>
          <p:cNvSpPr txBox="1"/>
          <p:nvPr/>
        </p:nvSpPr>
        <p:spPr>
          <a:xfrm>
            <a:off x="2627784" y="3242007"/>
            <a:ext cx="6392640" cy="3139321"/>
          </a:xfrm>
          <a:prstGeom prst="rect">
            <a:avLst/>
          </a:prstGeom>
          <a:noFill/>
        </p:spPr>
        <p:txBody>
          <a:bodyPr wrap="square" rtlCol="0">
            <a:spAutoFit/>
          </a:bodyPr>
          <a:lstStyle/>
          <a:p>
            <a:r>
              <a:rPr lang="en-GB" sz="3200" b="1" dirty="0">
                <a:solidFill>
                  <a:prstClr val="white"/>
                </a:solidFill>
                <a:ea typeface="5yearsoldfont" panose="02000603000000000000" pitchFamily="2" charset="0"/>
              </a:rPr>
              <a:t>Structure:</a:t>
            </a:r>
          </a:p>
          <a:p>
            <a:pPr marL="571500" indent="-571500">
              <a:buFont typeface="Arial" panose="020B0604020202020204" pitchFamily="34" charset="0"/>
              <a:buChar char="•"/>
            </a:pPr>
            <a:r>
              <a:rPr lang="en-GB" sz="2000" b="1" dirty="0">
                <a:solidFill>
                  <a:prstClr val="white"/>
                </a:solidFill>
                <a:ea typeface="5yearsoldfont" panose="02000603000000000000" pitchFamily="2" charset="0"/>
              </a:rPr>
              <a:t>Initial reactions</a:t>
            </a:r>
          </a:p>
          <a:p>
            <a:pPr marL="571500" indent="-571500">
              <a:buFont typeface="Arial" panose="020B0604020202020204" pitchFamily="34" charset="0"/>
              <a:buChar char="•"/>
            </a:pPr>
            <a:r>
              <a:rPr lang="en-GB" sz="2000" b="1" dirty="0">
                <a:solidFill>
                  <a:prstClr val="white"/>
                </a:solidFill>
                <a:ea typeface="5yearsoldfont" panose="02000603000000000000" pitchFamily="2" charset="0"/>
              </a:rPr>
              <a:t>Reactions to the model, specifically:</a:t>
            </a:r>
          </a:p>
          <a:p>
            <a:pPr marL="1028700" lvl="1" indent="-571500">
              <a:buFont typeface="Arial" panose="020B0604020202020204" pitchFamily="34" charset="0"/>
              <a:buChar char="•"/>
            </a:pPr>
            <a:r>
              <a:rPr lang="en-GB" b="1" dirty="0">
                <a:solidFill>
                  <a:prstClr val="white"/>
                </a:solidFill>
                <a:ea typeface="5yearsoldfont" panose="02000603000000000000" pitchFamily="2" charset="0"/>
              </a:rPr>
              <a:t>The increased access to support in GP practices and through hubs</a:t>
            </a:r>
          </a:p>
          <a:p>
            <a:pPr marL="1028700" lvl="1" indent="-571500">
              <a:buFont typeface="Arial" panose="020B0604020202020204" pitchFamily="34" charset="0"/>
              <a:buChar char="•"/>
            </a:pPr>
            <a:r>
              <a:rPr lang="en-GB" b="1" dirty="0">
                <a:solidFill>
                  <a:prstClr val="white"/>
                </a:solidFill>
                <a:ea typeface="5yearsoldfont" panose="02000603000000000000" pitchFamily="2" charset="0"/>
              </a:rPr>
              <a:t>The clusters and MDT approach</a:t>
            </a:r>
          </a:p>
          <a:p>
            <a:pPr marL="1028700" lvl="1" indent="-571500">
              <a:buFont typeface="Arial" panose="020B0604020202020204" pitchFamily="34" charset="0"/>
              <a:buChar char="•"/>
            </a:pPr>
            <a:r>
              <a:rPr lang="en-GB" b="1" dirty="0">
                <a:solidFill>
                  <a:prstClr val="white"/>
                </a:solidFill>
                <a:ea typeface="5yearsoldfont" panose="02000603000000000000" pitchFamily="2" charset="0"/>
              </a:rPr>
              <a:t>The local care model</a:t>
            </a:r>
          </a:p>
          <a:p>
            <a:pPr marL="1028700" lvl="1" indent="-571500">
              <a:buFont typeface="Arial" panose="020B0604020202020204" pitchFamily="34" charset="0"/>
              <a:buChar char="•"/>
            </a:pPr>
            <a:r>
              <a:rPr lang="en-GB" b="1" dirty="0">
                <a:solidFill>
                  <a:prstClr val="white"/>
                </a:solidFill>
                <a:ea typeface="5yearsoldfont" panose="02000603000000000000" pitchFamily="2" charset="0"/>
              </a:rPr>
              <a:t>Proposals for integrating urgent care, including NHS 111, out of hours and urgent care hubs</a:t>
            </a:r>
          </a:p>
        </p:txBody>
      </p:sp>
      <p:sp>
        <p:nvSpPr>
          <p:cNvPr id="9" name="Slide Number Placeholder 3"/>
          <p:cNvSpPr txBox="1">
            <a:spLocks/>
          </p:cNvSpPr>
          <p:nvPr/>
        </p:nvSpPr>
        <p:spPr>
          <a:xfrm>
            <a:off x="180349"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4C18273-3B06-4AC5-BD96-A00D2AA2E2E6}" type="slidenum">
              <a:rPr lang="en-GB" smtClean="0">
                <a:solidFill>
                  <a:prstClr val="white"/>
                </a:solidFill>
              </a:rPr>
              <a:pPr algn="l"/>
              <a:t>43</a:t>
            </a:fld>
            <a:endParaRPr lang="en-GB" dirty="0">
              <a:solidFill>
                <a:prstClr val="white"/>
              </a:solidFill>
            </a:endParaRPr>
          </a:p>
        </p:txBody>
      </p:sp>
      <p:sp>
        <p:nvSpPr>
          <p:cNvPr id="8" name="TextBox 7"/>
          <p:cNvSpPr txBox="1"/>
          <p:nvPr/>
        </p:nvSpPr>
        <p:spPr>
          <a:xfrm>
            <a:off x="309686" y="219055"/>
            <a:ext cx="5328605" cy="2123658"/>
          </a:xfrm>
          <a:prstGeom prst="rect">
            <a:avLst/>
          </a:prstGeom>
          <a:noFill/>
        </p:spPr>
        <p:txBody>
          <a:bodyPr wrap="square" rtlCol="0">
            <a:spAutoFit/>
          </a:bodyPr>
          <a:lstStyle/>
          <a:p>
            <a:r>
              <a:rPr lang="en-GB" sz="3200" b="1" dirty="0">
                <a:solidFill>
                  <a:prstClr val="white"/>
                </a:solidFill>
                <a:ea typeface="5yearsoldfont" panose="02000603000000000000" pitchFamily="2" charset="0"/>
              </a:rPr>
              <a:t>West Kent feedback:</a:t>
            </a:r>
          </a:p>
          <a:p>
            <a:pPr marL="571500" indent="-571500">
              <a:buFont typeface="Arial" panose="020B0604020202020204" pitchFamily="34" charset="0"/>
              <a:buChar char="•"/>
            </a:pPr>
            <a:r>
              <a:rPr lang="en-GB" sz="2000" b="1" dirty="0">
                <a:solidFill>
                  <a:prstClr val="white"/>
                </a:solidFill>
                <a:ea typeface="5yearsoldfont" panose="02000603000000000000" pitchFamily="2" charset="0"/>
              </a:rPr>
              <a:t>Maidstone</a:t>
            </a:r>
          </a:p>
          <a:p>
            <a:pPr marL="571500" indent="-571500">
              <a:buFont typeface="Arial" panose="020B0604020202020204" pitchFamily="34" charset="0"/>
              <a:buChar char="•"/>
            </a:pPr>
            <a:r>
              <a:rPr lang="en-GB" sz="2000" b="1" dirty="0">
                <a:solidFill>
                  <a:prstClr val="white"/>
                </a:solidFill>
                <a:ea typeface="5yearsoldfont" panose="02000603000000000000" pitchFamily="2" charset="0"/>
              </a:rPr>
              <a:t>Sevenoaks</a:t>
            </a:r>
          </a:p>
          <a:p>
            <a:pPr marL="571500" indent="-571500">
              <a:buFont typeface="Arial" panose="020B0604020202020204" pitchFamily="34" charset="0"/>
              <a:buChar char="•"/>
            </a:pPr>
            <a:r>
              <a:rPr lang="en-GB" sz="2000" b="1" dirty="0">
                <a:solidFill>
                  <a:prstClr val="white"/>
                </a:solidFill>
                <a:ea typeface="5yearsoldfont" panose="02000603000000000000" pitchFamily="2" charset="0"/>
              </a:rPr>
              <a:t>Tonbridge</a:t>
            </a:r>
          </a:p>
          <a:p>
            <a:pPr marL="571500" indent="-571500">
              <a:buFont typeface="Arial" panose="020B0604020202020204" pitchFamily="34" charset="0"/>
              <a:buChar char="•"/>
            </a:pPr>
            <a:r>
              <a:rPr lang="en-GB" sz="2000" b="1" dirty="0">
                <a:solidFill>
                  <a:prstClr val="white"/>
                </a:solidFill>
                <a:ea typeface="5yearsoldfont" panose="02000603000000000000" pitchFamily="2" charset="0"/>
              </a:rPr>
              <a:t>Weald event (</a:t>
            </a:r>
            <a:r>
              <a:rPr lang="en-GB" sz="2000" b="1" dirty="0" err="1">
                <a:solidFill>
                  <a:prstClr val="white"/>
                </a:solidFill>
                <a:ea typeface="5yearsoldfont" panose="02000603000000000000" pitchFamily="2" charset="0"/>
              </a:rPr>
              <a:t>Kilndown</a:t>
            </a:r>
            <a:r>
              <a:rPr lang="en-GB" sz="2000" b="1" dirty="0">
                <a:solidFill>
                  <a:prstClr val="white"/>
                </a:solidFill>
                <a:ea typeface="5yearsoldfont" panose="02000603000000000000" pitchFamily="2" charset="0"/>
              </a:rPr>
              <a:t>)</a:t>
            </a:r>
          </a:p>
          <a:p>
            <a:pPr marL="571500" indent="-571500">
              <a:buFont typeface="Arial" panose="020B0604020202020204" pitchFamily="34" charset="0"/>
              <a:buChar char="•"/>
            </a:pPr>
            <a:r>
              <a:rPr lang="en-GB" sz="2000" b="1" dirty="0">
                <a:solidFill>
                  <a:prstClr val="white"/>
                </a:solidFill>
                <a:ea typeface="5yearsoldfont" panose="02000603000000000000" pitchFamily="2" charset="0"/>
              </a:rPr>
              <a:t>Tunbridge Wells</a:t>
            </a:r>
          </a:p>
        </p:txBody>
      </p:sp>
    </p:spTree>
    <p:extLst>
      <p:ext uri="{BB962C8B-B14F-4D97-AF65-F5344CB8AC3E}">
        <p14:creationId xmlns:p14="http://schemas.microsoft.com/office/powerpoint/2010/main" val="3311805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27384"/>
            <a:ext cx="9214746" cy="6885384"/>
          </a:xfrm>
          <a:prstGeom prst="rect">
            <a:avLst/>
          </a:prstGeom>
          <a:solidFill>
            <a:schemeClr val="tx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9" name="AutoShape 5" descr="http://djs.thethinkingshed.com/secureasset/28834/0/prepare?thumb=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6D6E71"/>
              </a:solidFill>
            </a:endParaRPr>
          </a:p>
        </p:txBody>
      </p:sp>
      <p:sp>
        <p:nvSpPr>
          <p:cNvPr id="6" name="TextBox 5"/>
          <p:cNvSpPr txBox="1"/>
          <p:nvPr/>
        </p:nvSpPr>
        <p:spPr>
          <a:xfrm>
            <a:off x="540568" y="4365104"/>
            <a:ext cx="7992888" cy="1477328"/>
          </a:xfrm>
          <a:prstGeom prst="rect">
            <a:avLst/>
          </a:prstGeom>
          <a:noFill/>
        </p:spPr>
        <p:txBody>
          <a:bodyPr wrap="square" rtlCol="0">
            <a:spAutoFit/>
          </a:bodyPr>
          <a:lstStyle/>
          <a:p>
            <a:r>
              <a:rPr lang="en-GB" dirty="0">
                <a:solidFill>
                  <a:prstClr val="white"/>
                </a:solidFill>
                <a:ea typeface="5yearsoldfont" panose="02000603000000000000" pitchFamily="2" charset="0"/>
              </a:rPr>
              <a:t>Initial reactions, questions and concerns varied and for some attendees, </a:t>
            </a:r>
            <a:r>
              <a:rPr lang="en-GB" dirty="0">
                <a:solidFill>
                  <a:schemeClr val="bg1"/>
                </a:solidFill>
                <a:ea typeface="5yearsoldfont" panose="02000603000000000000" pitchFamily="2" charset="0"/>
              </a:rPr>
              <a:t>the new system is seen as confusing and there was concern that people will struggle to know ‘where to go’.  </a:t>
            </a:r>
            <a:r>
              <a:rPr lang="en-GB" dirty="0">
                <a:solidFill>
                  <a:prstClr val="white"/>
                </a:solidFill>
                <a:ea typeface="5yearsoldfont" panose="02000603000000000000" pitchFamily="2" charset="0"/>
              </a:rPr>
              <a:t>In particular, there were several questions around the increased reliance on NHS111 and how the system will work in practice.</a:t>
            </a:r>
          </a:p>
        </p:txBody>
      </p:sp>
      <p:sp>
        <p:nvSpPr>
          <p:cNvPr id="7" name="TextBox 6"/>
          <p:cNvSpPr txBox="1"/>
          <p:nvPr/>
        </p:nvSpPr>
        <p:spPr>
          <a:xfrm>
            <a:off x="540568" y="3717032"/>
            <a:ext cx="8063880" cy="646331"/>
          </a:xfrm>
          <a:prstGeom prst="rect">
            <a:avLst/>
          </a:prstGeom>
          <a:noFill/>
        </p:spPr>
        <p:txBody>
          <a:bodyPr wrap="square" rtlCol="0">
            <a:spAutoFit/>
          </a:bodyPr>
          <a:lstStyle/>
          <a:p>
            <a:r>
              <a:rPr lang="en-GB" sz="3600" b="1" dirty="0">
                <a:solidFill>
                  <a:prstClr val="white"/>
                </a:solidFill>
                <a:ea typeface="5yearsoldfont" panose="02000603000000000000" pitchFamily="2" charset="0"/>
              </a:rPr>
              <a:t>Initial reactions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560" y="476672"/>
            <a:ext cx="2520000" cy="2520000"/>
          </a:xfrm>
          <a:prstGeom prst="rect">
            <a:avLst/>
          </a:prstGeom>
        </p:spPr>
      </p:pic>
      <p:sp>
        <p:nvSpPr>
          <p:cNvPr id="9" name="Slide Number Placeholder 3"/>
          <p:cNvSpPr txBox="1">
            <a:spLocks/>
          </p:cNvSpPr>
          <p:nvPr/>
        </p:nvSpPr>
        <p:spPr>
          <a:xfrm>
            <a:off x="180349"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4C18273-3B06-4AC5-BD96-A00D2AA2E2E6}" type="slidenum">
              <a:rPr lang="en-GB" smtClean="0">
                <a:solidFill>
                  <a:prstClr val="white"/>
                </a:solidFill>
              </a:rPr>
              <a:pPr algn="l"/>
              <a:t>44</a:t>
            </a:fld>
            <a:endParaRPr lang="en-GB" dirty="0">
              <a:solidFill>
                <a:prstClr val="white"/>
              </a:solidFill>
            </a:endParaRPr>
          </a:p>
        </p:txBody>
      </p:sp>
    </p:spTree>
    <p:extLst>
      <p:ext uri="{BB962C8B-B14F-4D97-AF65-F5344CB8AC3E}">
        <p14:creationId xmlns:p14="http://schemas.microsoft.com/office/powerpoint/2010/main" val="14995926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 name="TextBox 2"/>
          <p:cNvSpPr txBox="1"/>
          <p:nvPr/>
        </p:nvSpPr>
        <p:spPr>
          <a:xfrm>
            <a:off x="323528" y="332656"/>
            <a:ext cx="7510611" cy="523220"/>
          </a:xfrm>
          <a:prstGeom prst="rect">
            <a:avLst/>
          </a:prstGeom>
          <a:noFill/>
        </p:spPr>
        <p:txBody>
          <a:bodyPr wrap="square" rtlCol="0">
            <a:spAutoFit/>
          </a:bodyPr>
          <a:lstStyle>
            <a:defPPr>
              <a:defRPr lang="en-US"/>
            </a:defPPr>
            <a:lvl1pPr>
              <a:defRPr sz="4000" b="1" baseline="3000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GB" sz="2800" baseline="0" dirty="0">
                <a:solidFill>
                  <a:schemeClr val="tx1"/>
                </a:solidFill>
              </a:rPr>
              <a:t>Initial questions</a:t>
            </a:r>
            <a:endParaRPr lang="en-US" sz="2800" baseline="0" dirty="0">
              <a:solidFill>
                <a:schemeClr val="tx1"/>
              </a:solidFill>
            </a:endParaRPr>
          </a:p>
        </p:txBody>
      </p:sp>
      <p:sp>
        <p:nvSpPr>
          <p:cNvPr id="4"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solidFill>
                  <a:prstClr val="white"/>
                </a:solidFill>
              </a:rPr>
              <a:pPr/>
              <a:t>45</a:t>
            </a:fld>
            <a:endParaRPr lang="en-GB" dirty="0">
              <a:solidFill>
                <a:prstClr val="white"/>
              </a:solidFill>
            </a:endParaRPr>
          </a:p>
        </p:txBody>
      </p:sp>
      <p:sp>
        <p:nvSpPr>
          <p:cNvPr id="5" name="Rectangle 4"/>
          <p:cNvSpPr/>
          <p:nvPr/>
        </p:nvSpPr>
        <p:spPr>
          <a:xfrm>
            <a:off x="323528" y="836712"/>
            <a:ext cx="8424936" cy="1310615"/>
          </a:xfrm>
          <a:prstGeom prst="rect">
            <a:avLst/>
          </a:prstGeom>
        </p:spPr>
        <p:txBody>
          <a:bodyPr wrap="square">
            <a:spAutoFit/>
          </a:bodyPr>
          <a:lstStyle/>
          <a:p>
            <a:pPr>
              <a:lnSpc>
                <a:spcPts val="1920"/>
              </a:lnSpc>
              <a:spcAft>
                <a:spcPts val="600"/>
              </a:spcAft>
              <a:buClr>
                <a:srgbClr val="FF3399"/>
              </a:buClr>
              <a:buSzPct val="125000"/>
            </a:pPr>
            <a:r>
              <a:rPr lang="en-GB" sz="1600" dirty="0"/>
              <a:t>Initial questions were varied and there were questions over resources and transport.  In addition, there were questions over the increased reliance on NHS111, the timescale of the plan, how the hubs will work and how experts will be co-ordinated at local level.  Some attendees felt this system was difficult to understand.</a:t>
            </a:r>
          </a:p>
        </p:txBody>
      </p:sp>
      <p:sp>
        <p:nvSpPr>
          <p:cNvPr id="14" name="Rounded Rectangular Callout 13"/>
          <p:cNvSpPr/>
          <p:nvPr/>
        </p:nvSpPr>
        <p:spPr>
          <a:xfrm>
            <a:off x="6083816" y="2108874"/>
            <a:ext cx="2747388" cy="1080120"/>
          </a:xfrm>
          <a:prstGeom prst="wedgeRoundRectCallout">
            <a:avLst>
              <a:gd name="adj1" fmla="val 7908"/>
              <a:gd name="adj2" fmla="val 67641"/>
              <a:gd name="adj3" fmla="val 16667"/>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pPr>
            <a:r>
              <a:rPr lang="en-GB" sz="1050" dirty="0">
                <a:solidFill>
                  <a:srgbClr val="6D6E71"/>
                </a:solidFill>
                <a:ea typeface="Verdana" panose="020B0604030504040204" pitchFamily="34" charset="0"/>
                <a:cs typeface="Verdana" panose="020B0604030504040204" pitchFamily="34" charset="0"/>
              </a:rPr>
              <a:t>It looks like you are planning to strengthen </a:t>
            </a:r>
            <a:r>
              <a:rPr lang="en-GB" sz="1050" b="1" dirty="0">
                <a:solidFill>
                  <a:srgbClr val="6D6E71"/>
                </a:solidFill>
                <a:ea typeface="Verdana" panose="020B0604030504040204" pitchFamily="34" charset="0"/>
                <a:cs typeface="Verdana" panose="020B0604030504040204" pitchFamily="34" charset="0"/>
              </a:rPr>
              <a:t>NHS 111 </a:t>
            </a:r>
            <a:r>
              <a:rPr lang="en-GB" sz="1050" dirty="0">
                <a:solidFill>
                  <a:srgbClr val="6D6E71"/>
                </a:solidFill>
                <a:ea typeface="Verdana" panose="020B0604030504040204" pitchFamily="34" charset="0"/>
                <a:cs typeface="Verdana" panose="020B0604030504040204" pitchFamily="34" charset="0"/>
              </a:rPr>
              <a:t>specifically. What are the resource implications of that?</a:t>
            </a:r>
            <a:endParaRPr lang="en-GB" sz="1400" dirty="0">
              <a:solidFill>
                <a:srgbClr val="6D6E71"/>
              </a:solidFill>
              <a:ea typeface="Verdana" panose="020B0604030504040204" pitchFamily="34" charset="0"/>
              <a:cs typeface="Verdana" panose="020B0604030504040204" pitchFamily="34" charset="0"/>
            </a:endParaRPr>
          </a:p>
          <a:p>
            <a:pPr algn="ctr">
              <a:lnSpc>
                <a:spcPct val="120000"/>
              </a:lnSpc>
            </a:pPr>
            <a:r>
              <a:rPr lang="en-GB" sz="1050" b="1" dirty="0">
                <a:solidFill>
                  <a:srgbClr val="6D6E71"/>
                </a:solidFill>
                <a:ea typeface="Verdana" panose="020B0604030504040204" pitchFamily="34" charset="0"/>
                <a:cs typeface="Verdana" panose="020B0604030504040204" pitchFamily="34" charset="0"/>
              </a:rPr>
              <a:t>Tonbridge</a:t>
            </a:r>
            <a:endParaRPr lang="en-GB" sz="1400" b="1" dirty="0">
              <a:solidFill>
                <a:srgbClr val="6D6E71"/>
              </a:solidFill>
              <a:ea typeface="Verdana" panose="020B0604030504040204" pitchFamily="34" charset="0"/>
              <a:cs typeface="Verdana" panose="020B060403050404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896" y="2505094"/>
            <a:ext cx="2447920" cy="2447920"/>
          </a:xfrm>
          <a:prstGeom prst="rect">
            <a:avLst/>
          </a:prstGeom>
        </p:spPr>
      </p:pic>
      <p:sp>
        <p:nvSpPr>
          <p:cNvPr id="16" name="Rounded Rectangular Callout 15"/>
          <p:cNvSpPr/>
          <p:nvPr/>
        </p:nvSpPr>
        <p:spPr>
          <a:xfrm>
            <a:off x="611560" y="2177838"/>
            <a:ext cx="2747388" cy="1080120"/>
          </a:xfrm>
          <a:prstGeom prst="wedgeRoundRectCallout">
            <a:avLst>
              <a:gd name="adj1" fmla="val 7908"/>
              <a:gd name="adj2" fmla="val 67641"/>
              <a:gd name="adj3" fmla="val 16667"/>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pPr>
            <a:r>
              <a:rPr lang="en-GB" sz="1050" dirty="0">
                <a:solidFill>
                  <a:srgbClr val="6D6E71"/>
                </a:solidFill>
                <a:ea typeface="Verdana" panose="020B0604030504040204" pitchFamily="34" charset="0"/>
                <a:cs typeface="Verdana" panose="020B0604030504040204" pitchFamily="34" charset="0"/>
              </a:rPr>
              <a:t>Can you tell us more about the </a:t>
            </a:r>
            <a:r>
              <a:rPr lang="en-GB" sz="1050" b="1" dirty="0">
                <a:solidFill>
                  <a:srgbClr val="6D6E71"/>
                </a:solidFill>
                <a:ea typeface="Verdana" panose="020B0604030504040204" pitchFamily="34" charset="0"/>
                <a:cs typeface="Verdana" panose="020B0604030504040204" pitchFamily="34" charset="0"/>
              </a:rPr>
              <a:t>hubs</a:t>
            </a:r>
            <a:r>
              <a:rPr lang="en-GB" sz="1050" dirty="0">
                <a:solidFill>
                  <a:srgbClr val="6D6E71"/>
                </a:solidFill>
                <a:ea typeface="Verdana" panose="020B0604030504040204" pitchFamily="34" charset="0"/>
                <a:cs typeface="Verdana" panose="020B0604030504040204" pitchFamily="34" charset="0"/>
              </a:rPr>
              <a:t>?  Will they be 24/7 or not?</a:t>
            </a:r>
            <a:endParaRPr lang="en-GB" sz="1400" dirty="0">
              <a:solidFill>
                <a:srgbClr val="6D6E71"/>
              </a:solidFill>
              <a:ea typeface="Verdana" panose="020B0604030504040204" pitchFamily="34" charset="0"/>
              <a:cs typeface="Verdana" panose="020B0604030504040204" pitchFamily="34" charset="0"/>
            </a:endParaRPr>
          </a:p>
          <a:p>
            <a:pPr algn="ctr">
              <a:lnSpc>
                <a:spcPct val="120000"/>
              </a:lnSpc>
            </a:pPr>
            <a:r>
              <a:rPr lang="en-GB" sz="1050" b="1" dirty="0">
                <a:solidFill>
                  <a:srgbClr val="6D6E71"/>
                </a:solidFill>
                <a:ea typeface="Verdana" panose="020B0604030504040204" pitchFamily="34" charset="0"/>
                <a:cs typeface="Verdana" panose="020B0604030504040204" pitchFamily="34" charset="0"/>
              </a:rPr>
              <a:t>Tonbridge</a:t>
            </a:r>
            <a:endParaRPr lang="en-GB" sz="1400" b="1" dirty="0">
              <a:solidFill>
                <a:srgbClr val="6D6E71"/>
              </a:solidFill>
              <a:ea typeface="Verdana" panose="020B0604030504040204" pitchFamily="34" charset="0"/>
              <a:cs typeface="Verdana" panose="020B0604030504040204" pitchFamily="34" charset="0"/>
            </a:endParaRPr>
          </a:p>
        </p:txBody>
      </p:sp>
      <p:sp>
        <p:nvSpPr>
          <p:cNvPr id="21" name="Rounded Rectangular Callout 20"/>
          <p:cNvSpPr/>
          <p:nvPr/>
        </p:nvSpPr>
        <p:spPr>
          <a:xfrm>
            <a:off x="3480796" y="5301208"/>
            <a:ext cx="2747388" cy="1080120"/>
          </a:xfrm>
          <a:prstGeom prst="wedgeRoundRectCallout">
            <a:avLst>
              <a:gd name="adj1" fmla="val 7908"/>
              <a:gd name="adj2" fmla="val 67641"/>
              <a:gd name="adj3" fmla="val 16667"/>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pPr>
            <a:r>
              <a:rPr lang="en-GB" sz="1050" dirty="0">
                <a:solidFill>
                  <a:srgbClr val="6D6E71"/>
                </a:solidFill>
                <a:ea typeface="Verdana" panose="020B0604030504040204" pitchFamily="34" charset="0"/>
                <a:cs typeface="Verdana" panose="020B0604030504040204" pitchFamily="34" charset="0"/>
              </a:rPr>
              <a:t>When</a:t>
            </a:r>
            <a:r>
              <a:rPr lang="en-GB" sz="1050" b="1" dirty="0">
                <a:solidFill>
                  <a:srgbClr val="6D6E71"/>
                </a:solidFill>
                <a:ea typeface="Verdana" panose="020B0604030504040204" pitchFamily="34" charset="0"/>
                <a:cs typeface="Verdana" panose="020B0604030504040204" pitchFamily="34" charset="0"/>
              </a:rPr>
              <a:t> </a:t>
            </a:r>
            <a:r>
              <a:rPr lang="en-GB" sz="1050" dirty="0">
                <a:solidFill>
                  <a:srgbClr val="6D6E71"/>
                </a:solidFill>
                <a:ea typeface="Verdana" panose="020B0604030504040204" pitchFamily="34" charset="0"/>
                <a:cs typeface="Verdana" panose="020B0604030504040204" pitchFamily="34" charset="0"/>
              </a:rPr>
              <a:t>are you going to stop </a:t>
            </a:r>
            <a:r>
              <a:rPr lang="en-GB" sz="1050" b="1" dirty="0">
                <a:solidFill>
                  <a:srgbClr val="6D6E71"/>
                </a:solidFill>
                <a:ea typeface="Verdana" panose="020B0604030504040204" pitchFamily="34" charset="0"/>
                <a:cs typeface="Verdana" panose="020B0604030504040204" pitchFamily="34" charset="0"/>
              </a:rPr>
              <a:t>out of hours services </a:t>
            </a:r>
            <a:r>
              <a:rPr lang="en-GB" sz="1050" dirty="0">
                <a:solidFill>
                  <a:srgbClr val="6D6E71"/>
                </a:solidFill>
                <a:ea typeface="Verdana" panose="020B0604030504040204" pitchFamily="34" charset="0"/>
                <a:cs typeface="Verdana" panose="020B0604030504040204" pitchFamily="34" charset="0"/>
              </a:rPr>
              <a:t>at Tonbridge?</a:t>
            </a:r>
            <a:endParaRPr lang="en-GB" sz="1400" dirty="0">
              <a:solidFill>
                <a:srgbClr val="6D6E71"/>
              </a:solidFill>
              <a:ea typeface="Verdana" panose="020B0604030504040204" pitchFamily="34" charset="0"/>
              <a:cs typeface="Verdana" panose="020B0604030504040204" pitchFamily="34" charset="0"/>
            </a:endParaRPr>
          </a:p>
          <a:p>
            <a:pPr algn="ctr">
              <a:lnSpc>
                <a:spcPct val="120000"/>
              </a:lnSpc>
            </a:pPr>
            <a:r>
              <a:rPr lang="en-GB" sz="1050" b="1" dirty="0">
                <a:solidFill>
                  <a:srgbClr val="6D6E71"/>
                </a:solidFill>
                <a:ea typeface="Verdana" panose="020B0604030504040204" pitchFamily="34" charset="0"/>
                <a:cs typeface="Verdana" panose="020B0604030504040204" pitchFamily="34" charset="0"/>
              </a:rPr>
              <a:t>Tonbridge</a:t>
            </a:r>
            <a:endParaRPr lang="en-GB" sz="1400" b="1" dirty="0">
              <a:solidFill>
                <a:srgbClr val="6D6E71"/>
              </a:solidFill>
              <a:ea typeface="Verdana" panose="020B0604030504040204" pitchFamily="34" charset="0"/>
              <a:cs typeface="Verdana" panose="020B0604030504040204" pitchFamily="34" charset="0"/>
            </a:endParaRPr>
          </a:p>
        </p:txBody>
      </p:sp>
      <p:sp>
        <p:nvSpPr>
          <p:cNvPr id="22" name="Rounded Rectangular Callout 21"/>
          <p:cNvSpPr/>
          <p:nvPr/>
        </p:nvSpPr>
        <p:spPr>
          <a:xfrm>
            <a:off x="6228184" y="3789040"/>
            <a:ext cx="2747388" cy="1080120"/>
          </a:xfrm>
          <a:prstGeom prst="wedgeRoundRectCallout">
            <a:avLst>
              <a:gd name="adj1" fmla="val 7908"/>
              <a:gd name="adj2" fmla="val 67641"/>
              <a:gd name="adj3" fmla="val 16667"/>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pPr>
            <a:r>
              <a:rPr lang="en-GB" sz="1050" dirty="0">
                <a:solidFill>
                  <a:srgbClr val="6D6E71"/>
                </a:solidFill>
                <a:ea typeface="Verdana" panose="020B0604030504040204" pitchFamily="34" charset="0"/>
                <a:cs typeface="Verdana" panose="020B0604030504040204" pitchFamily="34" charset="0"/>
              </a:rPr>
              <a:t>I am a Dartford resident and I want to say that it seems a bit </a:t>
            </a:r>
            <a:r>
              <a:rPr lang="en-GB" sz="1050" b="1" dirty="0">
                <a:solidFill>
                  <a:srgbClr val="6D6E71"/>
                </a:solidFill>
                <a:ea typeface="Verdana" panose="020B0604030504040204" pitchFamily="34" charset="0"/>
                <a:cs typeface="Verdana" panose="020B0604030504040204" pitchFamily="34" charset="0"/>
              </a:rPr>
              <a:t>complicated </a:t>
            </a:r>
            <a:r>
              <a:rPr lang="en-GB" sz="1050" dirty="0">
                <a:solidFill>
                  <a:srgbClr val="6D6E71"/>
                </a:solidFill>
                <a:ea typeface="Verdana" panose="020B0604030504040204" pitchFamily="34" charset="0"/>
                <a:cs typeface="Verdana" panose="020B0604030504040204" pitchFamily="34" charset="0"/>
              </a:rPr>
              <a:t>for the ordinary person.</a:t>
            </a:r>
            <a:endParaRPr lang="en-GB" sz="1400" dirty="0">
              <a:solidFill>
                <a:srgbClr val="6D6E71"/>
              </a:solidFill>
              <a:ea typeface="Verdana" panose="020B0604030504040204" pitchFamily="34" charset="0"/>
              <a:cs typeface="Verdana" panose="020B0604030504040204" pitchFamily="34" charset="0"/>
            </a:endParaRPr>
          </a:p>
          <a:p>
            <a:pPr algn="ctr">
              <a:lnSpc>
                <a:spcPct val="120000"/>
              </a:lnSpc>
            </a:pPr>
            <a:r>
              <a:rPr lang="en-GB" sz="1050" b="1" dirty="0">
                <a:solidFill>
                  <a:srgbClr val="6D6E71"/>
                </a:solidFill>
                <a:ea typeface="Verdana" panose="020B0604030504040204" pitchFamily="34" charset="0"/>
                <a:cs typeface="Verdana" panose="020B0604030504040204" pitchFamily="34" charset="0"/>
              </a:rPr>
              <a:t>Sevenoaks</a:t>
            </a:r>
            <a:endParaRPr lang="en-GB" sz="1400" b="1" dirty="0">
              <a:solidFill>
                <a:srgbClr val="6D6E71"/>
              </a:solidFill>
              <a:ea typeface="Verdana" panose="020B0604030504040204" pitchFamily="34" charset="0"/>
              <a:cs typeface="Verdana" panose="020B0604030504040204" pitchFamily="34" charset="0"/>
            </a:endParaRPr>
          </a:p>
        </p:txBody>
      </p:sp>
      <p:sp>
        <p:nvSpPr>
          <p:cNvPr id="23" name="Rounded Rectangular Callout 22"/>
          <p:cNvSpPr/>
          <p:nvPr/>
        </p:nvSpPr>
        <p:spPr>
          <a:xfrm>
            <a:off x="456460" y="3864483"/>
            <a:ext cx="3024336" cy="1223960"/>
          </a:xfrm>
          <a:prstGeom prst="wedgeRoundRectCallout">
            <a:avLst>
              <a:gd name="adj1" fmla="val 7908"/>
              <a:gd name="adj2" fmla="val 67641"/>
              <a:gd name="adj3" fmla="val 16667"/>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pPr>
            <a:r>
              <a:rPr lang="en-GB" sz="1050" dirty="0">
                <a:solidFill>
                  <a:srgbClr val="6D6E71"/>
                </a:solidFill>
                <a:ea typeface="Verdana" panose="020B0604030504040204" pitchFamily="34" charset="0"/>
                <a:cs typeface="Verdana" panose="020B0604030504040204" pitchFamily="34" charset="0"/>
              </a:rPr>
              <a:t>A question about </a:t>
            </a:r>
            <a:r>
              <a:rPr lang="en-GB" sz="1050" b="1" dirty="0">
                <a:solidFill>
                  <a:srgbClr val="6D6E71"/>
                </a:solidFill>
                <a:ea typeface="Verdana" panose="020B0604030504040204" pitchFamily="34" charset="0"/>
                <a:cs typeface="Verdana" panose="020B0604030504040204" pitchFamily="34" charset="0"/>
              </a:rPr>
              <a:t>coordination of local care </a:t>
            </a:r>
            <a:r>
              <a:rPr lang="en-GB" sz="1050" dirty="0">
                <a:solidFill>
                  <a:srgbClr val="6D6E71"/>
                </a:solidFill>
                <a:ea typeface="Verdana" panose="020B0604030504040204" pitchFamily="34" charset="0"/>
                <a:cs typeface="Verdana" panose="020B0604030504040204" pitchFamily="34" charset="0"/>
              </a:rPr>
              <a:t>at a lower level.  At the coalface, how are teams of experts coordinated.  If there is a problem, who is responsible?</a:t>
            </a:r>
            <a:endParaRPr lang="en-GB" sz="1400" dirty="0">
              <a:solidFill>
                <a:srgbClr val="6D6E71"/>
              </a:solidFill>
              <a:ea typeface="Verdana" panose="020B0604030504040204" pitchFamily="34" charset="0"/>
              <a:cs typeface="Verdana" panose="020B0604030504040204" pitchFamily="34" charset="0"/>
            </a:endParaRPr>
          </a:p>
          <a:p>
            <a:pPr algn="ctr">
              <a:lnSpc>
                <a:spcPct val="120000"/>
              </a:lnSpc>
            </a:pPr>
            <a:r>
              <a:rPr lang="en-GB" sz="1050" b="1" dirty="0">
                <a:solidFill>
                  <a:srgbClr val="6D6E71"/>
                </a:solidFill>
                <a:ea typeface="Verdana" panose="020B0604030504040204" pitchFamily="34" charset="0"/>
                <a:cs typeface="Verdana" panose="020B0604030504040204" pitchFamily="34" charset="0"/>
              </a:rPr>
              <a:t>Sevenoaks</a:t>
            </a:r>
            <a:endParaRPr lang="en-GB" sz="1400" b="1" dirty="0">
              <a:solidFill>
                <a:srgbClr val="6D6E7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371789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9" name="AutoShape 5" descr="http://djs.thethinkingshed.com/secureasset/28834/0/prepare?thumb=1"/>
          <p:cNvSpPr>
            <a:spLocks noChangeAspect="1" noChangeArrowheads="1"/>
          </p:cNvSpPr>
          <p:nvPr/>
        </p:nvSpPr>
        <p:spPr bwMode="auto">
          <a:xfrm>
            <a:off x="10704239"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6D6E71"/>
              </a:solidFill>
            </a:endParaRPr>
          </a:p>
        </p:txBody>
      </p:sp>
      <p:sp>
        <p:nvSpPr>
          <p:cNvPr id="9" name="AutoShape 5" descr="http://djs.thethinkingshed.com/secureasset/28834/0/prepare?thumb=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6D6E71"/>
              </a:solidFill>
            </a:endParaRPr>
          </a:p>
        </p:txBody>
      </p:sp>
      <p:sp>
        <p:nvSpPr>
          <p:cNvPr id="10" name="TextBox 9"/>
          <p:cNvSpPr txBox="1"/>
          <p:nvPr/>
        </p:nvSpPr>
        <p:spPr>
          <a:xfrm>
            <a:off x="468560" y="4581448"/>
            <a:ext cx="8424936" cy="1477328"/>
          </a:xfrm>
          <a:prstGeom prst="rect">
            <a:avLst/>
          </a:prstGeom>
          <a:noFill/>
        </p:spPr>
        <p:txBody>
          <a:bodyPr wrap="square" rtlCol="0">
            <a:spAutoFit/>
          </a:bodyPr>
          <a:lstStyle/>
          <a:p>
            <a:r>
              <a:rPr lang="en-GB" dirty="0">
                <a:solidFill>
                  <a:prstClr val="white"/>
                </a:solidFill>
                <a:ea typeface="5yearsoldfont" panose="02000603000000000000" pitchFamily="2" charset="0"/>
              </a:rPr>
              <a:t>Overall, there was a positive reaction to the local care model and the alternatives to A&amp;E.  Key concerns included: transport issues, workforce and a lack of focus on mental health and social care provision. Attendees felt that the reputation of NHS111 could be a hindrance, and that communication of changes is key for success.</a:t>
            </a:r>
          </a:p>
        </p:txBody>
      </p:sp>
      <p:sp>
        <p:nvSpPr>
          <p:cNvPr id="11" name="TextBox 10"/>
          <p:cNvSpPr txBox="1"/>
          <p:nvPr/>
        </p:nvSpPr>
        <p:spPr>
          <a:xfrm>
            <a:off x="468560" y="3801234"/>
            <a:ext cx="8351912" cy="707886"/>
          </a:xfrm>
          <a:prstGeom prst="rect">
            <a:avLst/>
          </a:prstGeom>
          <a:noFill/>
        </p:spPr>
        <p:txBody>
          <a:bodyPr wrap="square" rtlCol="0">
            <a:spAutoFit/>
          </a:bodyPr>
          <a:lstStyle/>
          <a:p>
            <a:r>
              <a:rPr lang="en-GB" sz="4000" b="1" dirty="0">
                <a:solidFill>
                  <a:prstClr val="white"/>
                </a:solidFill>
                <a:ea typeface="5yearsoldfont" panose="02000603000000000000" pitchFamily="2" charset="0"/>
              </a:rPr>
              <a:t>Reactions to the model</a:t>
            </a:r>
          </a:p>
        </p:txBody>
      </p:sp>
      <p:sp>
        <p:nvSpPr>
          <p:cNvPr id="13" name="Slide Number Placeholder 3"/>
          <p:cNvSpPr txBox="1">
            <a:spLocks/>
          </p:cNvSpPr>
          <p:nvPr/>
        </p:nvSpPr>
        <p:spPr>
          <a:xfrm>
            <a:off x="180349"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4C18273-3B06-4AC5-BD96-A00D2AA2E2E6}" type="slidenum">
              <a:rPr lang="en-GB" smtClean="0">
                <a:solidFill>
                  <a:prstClr val="white"/>
                </a:solidFill>
              </a:rPr>
              <a:pPr algn="l"/>
              <a:t>46</a:t>
            </a:fld>
            <a:endParaRPr lang="en-GB" dirty="0">
              <a:solidFill>
                <a:prstClr val="white"/>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04664"/>
            <a:ext cx="2520000" cy="2520000"/>
          </a:xfrm>
          <a:prstGeom prst="rect">
            <a:avLst/>
          </a:prstGeom>
        </p:spPr>
      </p:pic>
    </p:spTree>
    <p:extLst>
      <p:ext uri="{BB962C8B-B14F-4D97-AF65-F5344CB8AC3E}">
        <p14:creationId xmlns:p14="http://schemas.microsoft.com/office/powerpoint/2010/main" val="2303261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txBox="1">
            <a:spLocks/>
          </p:cNvSpPr>
          <p:nvPr/>
        </p:nvSpPr>
        <p:spPr>
          <a:xfrm>
            <a:off x="180349"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4C18273-3B06-4AC5-BD96-A00D2AA2E2E6}" type="slidenum">
              <a:rPr lang="en-GB" smtClean="0">
                <a:solidFill>
                  <a:srgbClr val="6D6E71"/>
                </a:solidFill>
              </a:rPr>
              <a:pPr algn="l"/>
              <a:t>47</a:t>
            </a:fld>
            <a:endParaRPr lang="en-GB" dirty="0">
              <a:solidFill>
                <a:srgbClr val="6D6E71"/>
              </a:solidFill>
            </a:endParaRPr>
          </a:p>
        </p:txBody>
      </p:sp>
      <p:sp>
        <p:nvSpPr>
          <p:cNvPr id="25" name="Rectangle 24"/>
          <p:cNvSpPr/>
          <p:nvPr/>
        </p:nvSpPr>
        <p:spPr>
          <a:xfrm>
            <a:off x="2123728" y="188640"/>
            <a:ext cx="6840760" cy="1384995"/>
          </a:xfrm>
          <a:prstGeom prst="rect">
            <a:avLst/>
          </a:prstGeom>
        </p:spPr>
        <p:txBody>
          <a:bodyPr wrap="square">
            <a:spAutoFit/>
          </a:bodyPr>
          <a:lstStyle/>
          <a:p>
            <a:r>
              <a:rPr lang="en-GB" sz="2800" b="1" dirty="0">
                <a:solidFill>
                  <a:srgbClr val="6D6E71"/>
                </a:solidFill>
              </a:rPr>
              <a:t>Increased access to support in GP practices and through hubs: key concerns</a:t>
            </a:r>
            <a:endParaRPr lang="en-GB" sz="2800" dirty="0">
              <a:solidFill>
                <a:srgbClr val="6D6E71"/>
              </a:solidFill>
            </a:endParaRPr>
          </a:p>
        </p:txBody>
      </p:sp>
      <p:grpSp>
        <p:nvGrpSpPr>
          <p:cNvPr id="15" name="Group 14"/>
          <p:cNvGrpSpPr/>
          <p:nvPr/>
        </p:nvGrpSpPr>
        <p:grpSpPr>
          <a:xfrm>
            <a:off x="1210619" y="2399687"/>
            <a:ext cx="3433389" cy="1492424"/>
            <a:chOff x="175361" y="254"/>
            <a:chExt cx="3433389" cy="2060033"/>
          </a:xfrm>
        </p:grpSpPr>
        <p:sp>
          <p:nvSpPr>
            <p:cNvPr id="16" name="Rectangle 15"/>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7" name="Rectangle 16"/>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19" name="Text Box 38"/>
          <p:cNvSpPr txBox="1">
            <a:spLocks noChangeArrowheads="1"/>
          </p:cNvSpPr>
          <p:nvPr/>
        </p:nvSpPr>
        <p:spPr bwMode="auto">
          <a:xfrm>
            <a:off x="1210618" y="2372390"/>
            <a:ext cx="3433390" cy="307777"/>
          </a:xfrm>
          <a:prstGeom prst="rect">
            <a:avLst/>
          </a:prstGeom>
          <a:solidFill>
            <a:schemeClr val="bg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Workforce and resourcing</a:t>
            </a:r>
            <a:endParaRPr lang="en-US" sz="1400" dirty="0">
              <a:solidFill>
                <a:srgbClr val="FFFFFF"/>
              </a:solidFill>
              <a:latin typeface="Verdana"/>
              <a:cs typeface="Verdana"/>
            </a:endParaRPr>
          </a:p>
        </p:txBody>
      </p:sp>
      <p:grpSp>
        <p:nvGrpSpPr>
          <p:cNvPr id="20" name="Group 19"/>
          <p:cNvGrpSpPr/>
          <p:nvPr/>
        </p:nvGrpSpPr>
        <p:grpSpPr>
          <a:xfrm>
            <a:off x="1242084" y="5507857"/>
            <a:ext cx="3433389" cy="657447"/>
            <a:chOff x="175361" y="254"/>
            <a:chExt cx="3433389" cy="2060033"/>
          </a:xfrm>
        </p:grpSpPr>
        <p:sp>
          <p:nvSpPr>
            <p:cNvPr id="21" name="Rectangle 20"/>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22" name="Rectangle 21"/>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26" name="Text Box 38"/>
          <p:cNvSpPr txBox="1">
            <a:spLocks noChangeArrowheads="1"/>
          </p:cNvSpPr>
          <p:nvPr/>
        </p:nvSpPr>
        <p:spPr bwMode="auto">
          <a:xfrm>
            <a:off x="1248433" y="5275964"/>
            <a:ext cx="3433390" cy="307777"/>
          </a:xfrm>
          <a:prstGeom prst="rect">
            <a:avLst/>
          </a:prstGeom>
          <a:solidFill>
            <a:schemeClr val="bg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Reliance on internet</a:t>
            </a:r>
            <a:endParaRPr lang="en-US" sz="1400" b="1" dirty="0">
              <a:solidFill>
                <a:srgbClr val="FFFFFF"/>
              </a:solidFill>
              <a:latin typeface="Verdana"/>
              <a:cs typeface="Verdana"/>
            </a:endParaRPr>
          </a:p>
        </p:txBody>
      </p:sp>
      <p:grpSp>
        <p:nvGrpSpPr>
          <p:cNvPr id="27" name="Group 26"/>
          <p:cNvGrpSpPr/>
          <p:nvPr/>
        </p:nvGrpSpPr>
        <p:grpSpPr>
          <a:xfrm>
            <a:off x="1247149" y="4276031"/>
            <a:ext cx="3433389" cy="849996"/>
            <a:chOff x="175361" y="254"/>
            <a:chExt cx="3433389" cy="2060033"/>
          </a:xfrm>
        </p:grpSpPr>
        <p:sp>
          <p:nvSpPr>
            <p:cNvPr id="29" name="Rectangle 28"/>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30" name="Rectangle 29"/>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31" name="Text Box 38"/>
          <p:cNvSpPr txBox="1">
            <a:spLocks noChangeArrowheads="1"/>
          </p:cNvSpPr>
          <p:nvPr/>
        </p:nvSpPr>
        <p:spPr bwMode="auto">
          <a:xfrm>
            <a:off x="1247149" y="4084070"/>
            <a:ext cx="3433390" cy="307777"/>
          </a:xfrm>
          <a:prstGeom prst="rect">
            <a:avLst/>
          </a:prstGeom>
          <a:solidFill>
            <a:schemeClr val="bg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Continuity of care</a:t>
            </a:r>
            <a:endParaRPr lang="en-US" sz="1400" b="1" dirty="0">
              <a:solidFill>
                <a:srgbClr val="FFFFFF"/>
              </a:solidFill>
              <a:latin typeface="Verdana"/>
              <a:cs typeface="Verdana"/>
            </a:endParaRPr>
          </a:p>
        </p:txBody>
      </p:sp>
      <p:grpSp>
        <p:nvGrpSpPr>
          <p:cNvPr id="32" name="Group 31"/>
          <p:cNvGrpSpPr/>
          <p:nvPr/>
        </p:nvGrpSpPr>
        <p:grpSpPr>
          <a:xfrm>
            <a:off x="5004048" y="2753365"/>
            <a:ext cx="3433389" cy="1131480"/>
            <a:chOff x="175361" y="254"/>
            <a:chExt cx="3433389" cy="2060033"/>
          </a:xfrm>
        </p:grpSpPr>
        <p:sp>
          <p:nvSpPr>
            <p:cNvPr id="33" name="Rectangle 32"/>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34" name="Rectangle 33"/>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35" name="Text Box 38"/>
          <p:cNvSpPr txBox="1">
            <a:spLocks noChangeArrowheads="1"/>
          </p:cNvSpPr>
          <p:nvPr/>
        </p:nvSpPr>
        <p:spPr bwMode="auto">
          <a:xfrm>
            <a:off x="5004048" y="2561404"/>
            <a:ext cx="3433390" cy="307777"/>
          </a:xfrm>
          <a:prstGeom prst="rect">
            <a:avLst/>
          </a:prstGeom>
          <a:solidFill>
            <a:schemeClr val="bg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Travel and transport</a:t>
            </a:r>
            <a:endParaRPr lang="en-US" sz="1400" b="1" dirty="0">
              <a:solidFill>
                <a:srgbClr val="FFFFFF"/>
              </a:solidFill>
              <a:latin typeface="Verdana"/>
              <a:cs typeface="Verdana"/>
            </a:endParaRPr>
          </a:p>
        </p:txBody>
      </p:sp>
      <p:sp>
        <p:nvSpPr>
          <p:cNvPr id="36" name="Text Box 38"/>
          <p:cNvSpPr txBox="1">
            <a:spLocks noChangeArrowheads="1"/>
          </p:cNvSpPr>
          <p:nvPr/>
        </p:nvSpPr>
        <p:spPr bwMode="auto">
          <a:xfrm>
            <a:off x="1003157" y="2636912"/>
            <a:ext cx="36265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Who will be in charge of triage?</a:t>
            </a:r>
          </a:p>
          <a:p>
            <a:pPr marL="365125" indent="-171450">
              <a:buFont typeface="Arial" panose="020B0604020202020204" pitchFamily="34" charset="0"/>
              <a:buChar char="•"/>
            </a:pPr>
            <a:r>
              <a:rPr lang="en-GB" sz="1200" dirty="0">
                <a:solidFill>
                  <a:srgbClr val="6D6E71"/>
                </a:solidFill>
                <a:latin typeface="Verdana"/>
                <a:cs typeface="Verdana"/>
              </a:rPr>
              <a:t>Not enough GPs at the moment – how will this be increased?</a:t>
            </a:r>
          </a:p>
          <a:p>
            <a:pPr marL="365125" indent="-171450">
              <a:buFont typeface="Arial" panose="020B0604020202020204" pitchFamily="34" charset="0"/>
              <a:buChar char="•"/>
            </a:pPr>
            <a:r>
              <a:rPr lang="en-GB" sz="1200" dirty="0">
                <a:solidFill>
                  <a:srgbClr val="6D6E71"/>
                </a:solidFill>
                <a:latin typeface="Verdana"/>
                <a:cs typeface="Verdana"/>
              </a:rPr>
              <a:t>Will people be properly trained?</a:t>
            </a:r>
          </a:p>
          <a:p>
            <a:pPr marL="365125" indent="-171450">
              <a:buFont typeface="Arial" panose="020B0604020202020204" pitchFamily="34" charset="0"/>
              <a:buChar char="•"/>
            </a:pPr>
            <a:r>
              <a:rPr lang="en-GB" sz="1200" dirty="0">
                <a:solidFill>
                  <a:srgbClr val="6D6E71"/>
                </a:solidFill>
                <a:latin typeface="Verdana"/>
                <a:cs typeface="Verdana"/>
              </a:rPr>
              <a:t>Is there capacity in GP surgeries to extend local care services?</a:t>
            </a:r>
          </a:p>
        </p:txBody>
      </p:sp>
      <p:sp>
        <p:nvSpPr>
          <p:cNvPr id="37" name="Text Box 38"/>
          <p:cNvSpPr txBox="1">
            <a:spLocks noChangeArrowheads="1"/>
          </p:cNvSpPr>
          <p:nvPr/>
        </p:nvSpPr>
        <p:spPr bwMode="auto">
          <a:xfrm>
            <a:off x="1043608" y="5550331"/>
            <a:ext cx="36265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Pre-booking appointments online not accessible to all</a:t>
            </a:r>
          </a:p>
          <a:p>
            <a:pPr marL="365125" indent="-171450">
              <a:buFont typeface="Arial" panose="020B0604020202020204" pitchFamily="34" charset="0"/>
              <a:buChar char="•"/>
            </a:pPr>
            <a:endParaRPr lang="en-GB" sz="1200" dirty="0">
              <a:solidFill>
                <a:srgbClr val="6D6E71"/>
              </a:solidFill>
              <a:latin typeface="Verdana"/>
              <a:cs typeface="Verdana"/>
            </a:endParaRPr>
          </a:p>
          <a:p>
            <a:pPr marL="365125" indent="-171450">
              <a:buFont typeface="Arial" panose="020B0604020202020204" pitchFamily="34" charset="0"/>
              <a:buChar char="•"/>
            </a:pPr>
            <a:endParaRPr lang="en-GB" sz="1200" dirty="0">
              <a:solidFill>
                <a:srgbClr val="6D6E71"/>
              </a:solidFill>
              <a:latin typeface="Verdana"/>
              <a:cs typeface="Verdana"/>
            </a:endParaRPr>
          </a:p>
        </p:txBody>
      </p:sp>
      <p:sp>
        <p:nvSpPr>
          <p:cNvPr id="38" name="Text Box 38"/>
          <p:cNvSpPr txBox="1">
            <a:spLocks noChangeArrowheads="1"/>
          </p:cNvSpPr>
          <p:nvPr/>
        </p:nvSpPr>
        <p:spPr bwMode="auto">
          <a:xfrm>
            <a:off x="4802330" y="2915055"/>
            <a:ext cx="36265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Immobile will not be able to access hub services</a:t>
            </a:r>
          </a:p>
          <a:p>
            <a:pPr marL="365125" indent="-171450">
              <a:buFont typeface="Arial" panose="020B0604020202020204" pitchFamily="34" charset="0"/>
              <a:buChar char="•"/>
            </a:pPr>
            <a:r>
              <a:rPr lang="en-GB" sz="1200" dirty="0">
                <a:solidFill>
                  <a:srgbClr val="6D6E71"/>
                </a:solidFill>
                <a:latin typeface="Verdana"/>
                <a:cs typeface="Verdana"/>
              </a:rPr>
              <a:t>Public transport must be considered in plans</a:t>
            </a:r>
          </a:p>
        </p:txBody>
      </p:sp>
      <p:sp>
        <p:nvSpPr>
          <p:cNvPr id="39" name="Text Box 38"/>
          <p:cNvSpPr txBox="1">
            <a:spLocks noChangeArrowheads="1"/>
          </p:cNvSpPr>
          <p:nvPr/>
        </p:nvSpPr>
        <p:spPr bwMode="auto">
          <a:xfrm>
            <a:off x="1017464" y="4365104"/>
            <a:ext cx="36265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Patients with long term conditions and complex needs would suffer if less continuity of care</a:t>
            </a:r>
          </a:p>
          <a:p>
            <a:pPr marL="365125" indent="-171450">
              <a:buFont typeface="Arial" panose="020B0604020202020204" pitchFamily="34" charset="0"/>
              <a:buChar char="•"/>
            </a:pPr>
            <a:endParaRPr lang="en-GB" sz="1200" dirty="0">
              <a:solidFill>
                <a:srgbClr val="6D6E71"/>
              </a:solidFill>
              <a:latin typeface="Verdana"/>
              <a:cs typeface="Verdana"/>
            </a:endParaRPr>
          </a:p>
          <a:p>
            <a:pPr marL="365125" indent="-171450">
              <a:buFont typeface="Arial" panose="020B0604020202020204" pitchFamily="34" charset="0"/>
              <a:buChar char="•"/>
            </a:pPr>
            <a:endParaRPr lang="en-GB" sz="1200" dirty="0">
              <a:solidFill>
                <a:srgbClr val="6D6E71"/>
              </a:solidFill>
              <a:latin typeface="Verdana"/>
              <a:cs typeface="Verdana"/>
            </a:endParaRPr>
          </a:p>
        </p:txBody>
      </p:sp>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349" y="188640"/>
            <a:ext cx="1795845" cy="1795845"/>
          </a:xfrm>
          <a:prstGeom prst="rect">
            <a:avLst/>
          </a:prstGeom>
        </p:spPr>
      </p:pic>
      <p:sp>
        <p:nvSpPr>
          <p:cNvPr id="41" name="Text Box 38"/>
          <p:cNvSpPr txBox="1">
            <a:spLocks noChangeArrowheads="1"/>
          </p:cNvSpPr>
          <p:nvPr/>
        </p:nvSpPr>
        <p:spPr bwMode="auto">
          <a:xfrm rot="21129231">
            <a:off x="688859" y="1785897"/>
            <a:ext cx="1582542" cy="369332"/>
          </a:xfrm>
          <a:prstGeom prst="rect">
            <a:avLst/>
          </a:prstGeom>
          <a:solidFill>
            <a:schemeClr val="tx1"/>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b="1" dirty="0">
                <a:solidFill>
                  <a:srgbClr val="FFFFFF"/>
                </a:solidFill>
                <a:latin typeface="Verdana"/>
                <a:cs typeface="Verdana"/>
              </a:rPr>
              <a:t>Concerns</a:t>
            </a:r>
            <a:endParaRPr lang="en-US" dirty="0">
              <a:solidFill>
                <a:srgbClr val="FFFFFF"/>
              </a:solidFill>
              <a:latin typeface="Verdana"/>
              <a:cs typeface="Verdana"/>
            </a:endParaRPr>
          </a:p>
        </p:txBody>
      </p:sp>
      <p:grpSp>
        <p:nvGrpSpPr>
          <p:cNvPr id="42" name="Group 41"/>
          <p:cNvGrpSpPr/>
          <p:nvPr/>
        </p:nvGrpSpPr>
        <p:grpSpPr>
          <a:xfrm>
            <a:off x="5004048" y="4270353"/>
            <a:ext cx="3433389" cy="1606919"/>
            <a:chOff x="175361" y="254"/>
            <a:chExt cx="3433389" cy="2060033"/>
          </a:xfrm>
        </p:grpSpPr>
        <p:sp>
          <p:nvSpPr>
            <p:cNvPr id="43" name="Rectangle 42"/>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44" name="Rectangle 43"/>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45" name="Text Box 38"/>
          <p:cNvSpPr txBox="1">
            <a:spLocks noChangeArrowheads="1"/>
          </p:cNvSpPr>
          <p:nvPr/>
        </p:nvSpPr>
        <p:spPr bwMode="auto">
          <a:xfrm>
            <a:off x="5004048" y="4078393"/>
            <a:ext cx="3433390" cy="307777"/>
          </a:xfrm>
          <a:prstGeom prst="rect">
            <a:avLst/>
          </a:prstGeom>
          <a:solidFill>
            <a:schemeClr val="bg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Gaps in plan</a:t>
            </a:r>
            <a:endParaRPr lang="en-US" sz="1400" b="1" dirty="0">
              <a:solidFill>
                <a:srgbClr val="FFFFFF"/>
              </a:solidFill>
              <a:latin typeface="Verdana"/>
              <a:cs typeface="Verdana"/>
            </a:endParaRPr>
          </a:p>
        </p:txBody>
      </p:sp>
      <p:sp>
        <p:nvSpPr>
          <p:cNvPr id="46" name="Text Box 38"/>
          <p:cNvSpPr txBox="1">
            <a:spLocks noChangeArrowheads="1"/>
          </p:cNvSpPr>
          <p:nvPr/>
        </p:nvSpPr>
        <p:spPr bwMode="auto">
          <a:xfrm>
            <a:off x="4802330" y="4432044"/>
            <a:ext cx="362654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Mental health needs to be improved.</a:t>
            </a:r>
          </a:p>
          <a:p>
            <a:pPr marL="365125" indent="-171450">
              <a:buFont typeface="Arial" panose="020B0604020202020204" pitchFamily="34" charset="0"/>
              <a:buChar char="•"/>
            </a:pPr>
            <a:r>
              <a:rPr lang="en-GB" sz="1200" dirty="0">
                <a:solidFill>
                  <a:srgbClr val="6D6E71"/>
                </a:solidFill>
                <a:latin typeface="Verdana"/>
                <a:cs typeface="Verdana"/>
              </a:rPr>
              <a:t>Children’s services not discussed (Maidstone)</a:t>
            </a:r>
          </a:p>
          <a:p>
            <a:pPr marL="365125" indent="-171450">
              <a:buFont typeface="Arial" panose="020B0604020202020204" pitchFamily="34" charset="0"/>
              <a:buChar char="•"/>
            </a:pPr>
            <a:r>
              <a:rPr lang="en-GB" sz="1200" dirty="0">
                <a:solidFill>
                  <a:srgbClr val="6D6E71"/>
                </a:solidFill>
                <a:latin typeface="Verdana"/>
                <a:cs typeface="Verdana"/>
              </a:rPr>
              <a:t>Need more holistic view including housing, social care etc. (Maidstone)</a:t>
            </a:r>
          </a:p>
          <a:p>
            <a:pPr marL="365125" indent="-171450">
              <a:buFont typeface="Arial" panose="020B0604020202020204" pitchFamily="34" charset="0"/>
              <a:buChar char="•"/>
            </a:pPr>
            <a:r>
              <a:rPr lang="en-GB" sz="1200" dirty="0">
                <a:solidFill>
                  <a:srgbClr val="6D6E71"/>
                </a:solidFill>
                <a:latin typeface="Verdana"/>
                <a:cs typeface="Verdana"/>
              </a:rPr>
              <a:t>Not enough on social isolation and social care (Maidstone)</a:t>
            </a:r>
          </a:p>
        </p:txBody>
      </p:sp>
    </p:spTree>
    <p:extLst>
      <p:ext uri="{BB962C8B-B14F-4D97-AF65-F5344CB8AC3E}">
        <p14:creationId xmlns:p14="http://schemas.microsoft.com/office/powerpoint/2010/main" val="36873258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txBox="1">
            <a:spLocks/>
          </p:cNvSpPr>
          <p:nvPr/>
        </p:nvSpPr>
        <p:spPr>
          <a:xfrm>
            <a:off x="180349"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4C18273-3B06-4AC5-BD96-A00D2AA2E2E6}" type="slidenum">
              <a:rPr lang="en-GB" smtClean="0">
                <a:solidFill>
                  <a:srgbClr val="6D6E71"/>
                </a:solidFill>
              </a:rPr>
              <a:pPr algn="l"/>
              <a:t>48</a:t>
            </a:fld>
            <a:endParaRPr lang="en-GB" dirty="0">
              <a:solidFill>
                <a:srgbClr val="6D6E71"/>
              </a:solidFill>
            </a:endParaRPr>
          </a:p>
        </p:txBody>
      </p:sp>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349" y="188640"/>
            <a:ext cx="1795845" cy="1795845"/>
          </a:xfrm>
          <a:prstGeom prst="rect">
            <a:avLst/>
          </a:prstGeom>
        </p:spPr>
      </p:pic>
      <p:sp>
        <p:nvSpPr>
          <p:cNvPr id="41" name="Text Box 38"/>
          <p:cNvSpPr txBox="1">
            <a:spLocks noChangeArrowheads="1"/>
          </p:cNvSpPr>
          <p:nvPr/>
        </p:nvSpPr>
        <p:spPr bwMode="auto">
          <a:xfrm rot="21129231">
            <a:off x="688859" y="1663082"/>
            <a:ext cx="1582542" cy="369332"/>
          </a:xfrm>
          <a:prstGeom prst="rect">
            <a:avLst/>
          </a:prstGeom>
          <a:solidFill>
            <a:schemeClr val="tx1"/>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b="1" dirty="0">
                <a:solidFill>
                  <a:srgbClr val="FFFFFF"/>
                </a:solidFill>
                <a:latin typeface="Verdana"/>
                <a:cs typeface="Verdana"/>
              </a:rPr>
              <a:t>Questions</a:t>
            </a:r>
            <a:endParaRPr lang="en-US" dirty="0">
              <a:solidFill>
                <a:srgbClr val="FFFFFF"/>
              </a:solidFill>
              <a:latin typeface="Verdana"/>
              <a:cs typeface="Verdana"/>
            </a:endParaRPr>
          </a:p>
        </p:txBody>
      </p:sp>
      <p:sp>
        <p:nvSpPr>
          <p:cNvPr id="40" name="Rectangle 39"/>
          <p:cNvSpPr/>
          <p:nvPr/>
        </p:nvSpPr>
        <p:spPr>
          <a:xfrm>
            <a:off x="1976194" y="188640"/>
            <a:ext cx="6628254" cy="1384995"/>
          </a:xfrm>
          <a:prstGeom prst="rect">
            <a:avLst/>
          </a:prstGeom>
        </p:spPr>
        <p:txBody>
          <a:bodyPr wrap="square">
            <a:spAutoFit/>
          </a:bodyPr>
          <a:lstStyle/>
          <a:p>
            <a:r>
              <a:rPr lang="en-GB" sz="2800" b="1" dirty="0">
                <a:solidFill>
                  <a:srgbClr val="6D6E71"/>
                </a:solidFill>
              </a:rPr>
              <a:t>Increased access to support in GP practices and through hubs: questions</a:t>
            </a:r>
            <a:endParaRPr lang="en-GB" sz="2800" dirty="0">
              <a:solidFill>
                <a:srgbClr val="6D6E71"/>
              </a:solidFill>
            </a:endParaRPr>
          </a:p>
        </p:txBody>
      </p:sp>
      <p:grpSp>
        <p:nvGrpSpPr>
          <p:cNvPr id="42" name="Group 41"/>
          <p:cNvGrpSpPr/>
          <p:nvPr/>
        </p:nvGrpSpPr>
        <p:grpSpPr>
          <a:xfrm>
            <a:off x="1066603" y="2276872"/>
            <a:ext cx="3433389" cy="1800199"/>
            <a:chOff x="175361" y="254"/>
            <a:chExt cx="3433389" cy="2060033"/>
          </a:xfrm>
        </p:grpSpPr>
        <p:sp>
          <p:nvSpPr>
            <p:cNvPr id="43" name="Rectangle 42"/>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44" name="Rectangle 43"/>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45" name="Text Box 38"/>
          <p:cNvSpPr txBox="1">
            <a:spLocks noChangeArrowheads="1"/>
          </p:cNvSpPr>
          <p:nvPr/>
        </p:nvSpPr>
        <p:spPr bwMode="auto">
          <a:xfrm>
            <a:off x="1066602" y="2276872"/>
            <a:ext cx="3433390" cy="307777"/>
          </a:xfrm>
          <a:prstGeom prst="rect">
            <a:avLst/>
          </a:prstGeom>
          <a:solidFill>
            <a:schemeClr val="bg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Appointments</a:t>
            </a:r>
            <a:endParaRPr lang="en-US" sz="1400" dirty="0">
              <a:solidFill>
                <a:srgbClr val="FFFFFF"/>
              </a:solidFill>
              <a:latin typeface="Verdana"/>
              <a:cs typeface="Verdana"/>
            </a:endParaRPr>
          </a:p>
        </p:txBody>
      </p:sp>
      <p:grpSp>
        <p:nvGrpSpPr>
          <p:cNvPr id="46" name="Group 45"/>
          <p:cNvGrpSpPr/>
          <p:nvPr/>
        </p:nvGrpSpPr>
        <p:grpSpPr>
          <a:xfrm>
            <a:off x="4739011" y="2276872"/>
            <a:ext cx="3433389" cy="1800200"/>
            <a:chOff x="175361" y="254"/>
            <a:chExt cx="3433389" cy="2060033"/>
          </a:xfrm>
        </p:grpSpPr>
        <p:sp>
          <p:nvSpPr>
            <p:cNvPr id="47" name="Rectangle 46"/>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48" name="Rectangle 47"/>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49" name="Text Box 38"/>
          <p:cNvSpPr txBox="1">
            <a:spLocks noChangeArrowheads="1"/>
          </p:cNvSpPr>
          <p:nvPr/>
        </p:nvSpPr>
        <p:spPr bwMode="auto">
          <a:xfrm>
            <a:off x="4739010" y="2276872"/>
            <a:ext cx="3433390" cy="307777"/>
          </a:xfrm>
          <a:prstGeom prst="rect">
            <a:avLst/>
          </a:prstGeom>
          <a:solidFill>
            <a:schemeClr val="bg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Questions on hubs</a:t>
            </a:r>
            <a:endParaRPr lang="en-US" sz="1400" b="1" dirty="0">
              <a:solidFill>
                <a:srgbClr val="FFFFFF"/>
              </a:solidFill>
              <a:latin typeface="Verdana"/>
              <a:cs typeface="Verdana"/>
            </a:endParaRPr>
          </a:p>
        </p:txBody>
      </p:sp>
      <p:grpSp>
        <p:nvGrpSpPr>
          <p:cNvPr id="50" name="Group 49"/>
          <p:cNvGrpSpPr/>
          <p:nvPr/>
        </p:nvGrpSpPr>
        <p:grpSpPr>
          <a:xfrm>
            <a:off x="2938810" y="4413048"/>
            <a:ext cx="3433389" cy="1699993"/>
            <a:chOff x="175361" y="254"/>
            <a:chExt cx="3433389" cy="2060033"/>
          </a:xfrm>
        </p:grpSpPr>
        <p:sp>
          <p:nvSpPr>
            <p:cNvPr id="51" name="Rectangle 50"/>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52" name="Rectangle 51"/>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53" name="Text Box 38"/>
          <p:cNvSpPr txBox="1">
            <a:spLocks noChangeArrowheads="1"/>
          </p:cNvSpPr>
          <p:nvPr/>
        </p:nvSpPr>
        <p:spPr bwMode="auto">
          <a:xfrm>
            <a:off x="2938810" y="4221088"/>
            <a:ext cx="3433390" cy="307777"/>
          </a:xfrm>
          <a:prstGeom prst="rect">
            <a:avLst/>
          </a:prstGeom>
          <a:solidFill>
            <a:schemeClr val="bg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Communication is key</a:t>
            </a:r>
            <a:endParaRPr lang="en-US" sz="1400" b="1" dirty="0">
              <a:solidFill>
                <a:srgbClr val="FFFFFF"/>
              </a:solidFill>
              <a:latin typeface="Verdana"/>
              <a:cs typeface="Verdana"/>
            </a:endParaRPr>
          </a:p>
        </p:txBody>
      </p:sp>
      <p:sp>
        <p:nvSpPr>
          <p:cNvPr id="58" name="Text Box 38"/>
          <p:cNvSpPr txBox="1">
            <a:spLocks noChangeArrowheads="1"/>
          </p:cNvSpPr>
          <p:nvPr/>
        </p:nvSpPr>
        <p:spPr bwMode="auto">
          <a:xfrm>
            <a:off x="859141" y="2632492"/>
            <a:ext cx="36265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Long waits for GP appointments need to be improved</a:t>
            </a:r>
          </a:p>
          <a:p>
            <a:pPr marL="365125" indent="-171450">
              <a:buFont typeface="Arial" panose="020B0604020202020204" pitchFamily="34" charset="0"/>
              <a:buChar char="•"/>
            </a:pPr>
            <a:r>
              <a:rPr lang="en-GB" sz="1200" dirty="0">
                <a:solidFill>
                  <a:srgbClr val="6D6E71"/>
                </a:solidFill>
                <a:latin typeface="Verdana"/>
                <a:cs typeface="Verdana"/>
              </a:rPr>
              <a:t>Currently wide variation by practice</a:t>
            </a:r>
          </a:p>
          <a:p>
            <a:pPr marL="365125" indent="-171450">
              <a:buFont typeface="Arial" panose="020B0604020202020204" pitchFamily="34" charset="0"/>
              <a:buChar char="•"/>
            </a:pPr>
            <a:r>
              <a:rPr lang="en-GB" sz="1200" dirty="0">
                <a:solidFill>
                  <a:srgbClr val="6D6E71"/>
                </a:solidFill>
                <a:latin typeface="Verdana"/>
                <a:cs typeface="Verdana"/>
              </a:rPr>
              <a:t>Working people need ability to have evening and weekend appointments </a:t>
            </a:r>
          </a:p>
        </p:txBody>
      </p:sp>
      <p:sp>
        <p:nvSpPr>
          <p:cNvPr id="59" name="Text Box 38"/>
          <p:cNvSpPr txBox="1">
            <a:spLocks noChangeArrowheads="1"/>
          </p:cNvSpPr>
          <p:nvPr/>
        </p:nvSpPr>
        <p:spPr bwMode="auto">
          <a:xfrm>
            <a:off x="4522986" y="2564904"/>
            <a:ext cx="362654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How have population sizes been decided?</a:t>
            </a:r>
          </a:p>
          <a:p>
            <a:pPr marL="365125" indent="-171450">
              <a:buFont typeface="Arial" panose="020B0604020202020204" pitchFamily="34" charset="0"/>
              <a:buChar char="•"/>
            </a:pPr>
            <a:r>
              <a:rPr lang="en-GB" sz="1200" dirty="0">
                <a:solidFill>
                  <a:srgbClr val="6D6E71"/>
                </a:solidFill>
                <a:latin typeface="Verdana"/>
                <a:cs typeface="Verdana"/>
              </a:rPr>
              <a:t>Need Urgent Care service in hubs</a:t>
            </a:r>
          </a:p>
          <a:p>
            <a:pPr marL="365125" indent="-171450">
              <a:buFont typeface="Arial" panose="020B0604020202020204" pitchFamily="34" charset="0"/>
              <a:buChar char="•"/>
            </a:pPr>
            <a:r>
              <a:rPr lang="en-GB" sz="1200" dirty="0">
                <a:solidFill>
                  <a:srgbClr val="6D6E71"/>
                </a:solidFill>
                <a:latin typeface="Verdana"/>
                <a:cs typeface="Verdana"/>
              </a:rPr>
              <a:t>Will there be still be mobile services?</a:t>
            </a:r>
          </a:p>
          <a:p>
            <a:pPr marL="365125" indent="-171450">
              <a:buFont typeface="Arial" panose="020B0604020202020204" pitchFamily="34" charset="0"/>
              <a:buChar char="•"/>
            </a:pPr>
            <a:r>
              <a:rPr lang="en-GB" sz="1200" dirty="0">
                <a:solidFill>
                  <a:srgbClr val="6D6E71"/>
                </a:solidFill>
                <a:latin typeface="Verdana"/>
                <a:cs typeface="Verdana"/>
              </a:rPr>
              <a:t>Will hubs have certain services – dementia, hearing loss, visual impairment?</a:t>
            </a:r>
          </a:p>
          <a:p>
            <a:pPr marL="365125" indent="-171450">
              <a:buFont typeface="Arial" panose="020B0604020202020204" pitchFamily="34" charset="0"/>
              <a:buChar char="•"/>
            </a:pPr>
            <a:endParaRPr lang="en-GB" sz="1200" dirty="0">
              <a:solidFill>
                <a:srgbClr val="6D6E71"/>
              </a:solidFill>
              <a:latin typeface="Verdana"/>
              <a:cs typeface="Verdana"/>
            </a:endParaRPr>
          </a:p>
        </p:txBody>
      </p:sp>
      <p:sp>
        <p:nvSpPr>
          <p:cNvPr id="61" name="Text Box 38"/>
          <p:cNvSpPr txBox="1">
            <a:spLocks noChangeArrowheads="1"/>
          </p:cNvSpPr>
          <p:nvPr/>
        </p:nvSpPr>
        <p:spPr bwMode="auto">
          <a:xfrm>
            <a:off x="2722786" y="4528865"/>
            <a:ext cx="362654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Imperative that hub communicates well with community</a:t>
            </a:r>
          </a:p>
          <a:p>
            <a:pPr marL="365125" indent="-171450">
              <a:buFont typeface="Arial" panose="020B0604020202020204" pitchFamily="34" charset="0"/>
              <a:buChar char="•"/>
            </a:pPr>
            <a:r>
              <a:rPr lang="en-GB" sz="1200" dirty="0">
                <a:solidFill>
                  <a:srgbClr val="6D6E71"/>
                </a:solidFill>
                <a:latin typeface="Verdana"/>
                <a:cs typeface="Verdana"/>
              </a:rPr>
              <a:t>GPs should be sent all communication about patients</a:t>
            </a:r>
          </a:p>
          <a:p>
            <a:pPr marL="365125" indent="-171450">
              <a:buFont typeface="Arial" panose="020B0604020202020204" pitchFamily="34" charset="0"/>
              <a:buChar char="•"/>
            </a:pPr>
            <a:r>
              <a:rPr lang="en-GB" sz="1200" b="1" dirty="0">
                <a:solidFill>
                  <a:srgbClr val="6D6E71"/>
                </a:solidFill>
                <a:latin typeface="Verdana"/>
                <a:cs typeface="Verdana"/>
              </a:rPr>
              <a:t>Educating public on what services are available and where is essential</a:t>
            </a:r>
          </a:p>
          <a:p>
            <a:pPr indent="0"/>
            <a:endParaRPr lang="en-GB" sz="1200" dirty="0">
              <a:solidFill>
                <a:srgbClr val="6D6E71"/>
              </a:solidFill>
              <a:latin typeface="Verdana"/>
              <a:cs typeface="Verdana"/>
            </a:endParaRPr>
          </a:p>
          <a:p>
            <a:pPr marL="365125" indent="-171450">
              <a:buFont typeface="Arial" panose="020B0604020202020204" pitchFamily="34" charset="0"/>
              <a:buChar char="•"/>
            </a:pPr>
            <a:endParaRPr lang="en-GB" sz="1200" dirty="0">
              <a:solidFill>
                <a:srgbClr val="6D6E71"/>
              </a:solidFill>
              <a:latin typeface="Verdana"/>
              <a:cs typeface="Verdana"/>
            </a:endParaRPr>
          </a:p>
        </p:txBody>
      </p:sp>
    </p:spTree>
    <p:extLst>
      <p:ext uri="{BB962C8B-B14F-4D97-AF65-F5344CB8AC3E}">
        <p14:creationId xmlns:p14="http://schemas.microsoft.com/office/powerpoint/2010/main" val="28299556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8172400" y="0"/>
            <a:ext cx="971600" cy="6858000"/>
          </a:xfrm>
          <a:prstGeom prst="rect">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p:nvSpPr>
        <p:spPr>
          <a:xfrm rot="5400000">
            <a:off x="5616116" y="2744924"/>
            <a:ext cx="6048672" cy="792088"/>
          </a:xfrm>
          <a:prstGeom prst="rect">
            <a:avLst/>
          </a:prstGeom>
        </p:spPr>
        <p:txBody>
          <a:bodyPr vert="horz" wrap="square" lIns="91440" tIns="45720" rIns="91440" bIns="45720" rtlCol="0" anchor="ctr">
            <a:normAutofit fontScale="77500" lnSpcReduction="20000"/>
          </a:bodyPr>
          <a:lstStyle/>
          <a:p>
            <a:pPr>
              <a:lnSpc>
                <a:spcPct val="120000"/>
              </a:lnSpc>
              <a:spcBef>
                <a:spcPts val="600"/>
              </a:spcBef>
              <a:spcAft>
                <a:spcPts val="600"/>
              </a:spcAft>
            </a:pPr>
            <a:r>
              <a:rPr lang="en-GB" sz="3000" b="1" dirty="0">
                <a:solidFill>
                  <a:srgbClr val="FF0090"/>
                </a:solidFill>
              </a:rPr>
              <a:t>Support through GP practices/hubs</a:t>
            </a:r>
            <a:endParaRPr lang="en-US" sz="1400" dirty="0">
              <a:solidFill>
                <a:srgbClr val="6D6E71"/>
              </a:solidFill>
            </a:endParaRPr>
          </a:p>
        </p:txBody>
      </p:sp>
      <p:sp>
        <p:nvSpPr>
          <p:cNvPr id="15" name="Oval 14"/>
          <p:cNvSpPr>
            <a:spLocks/>
          </p:cNvSpPr>
          <p:nvPr/>
        </p:nvSpPr>
        <p:spPr>
          <a:xfrm>
            <a:off x="323528" y="260648"/>
            <a:ext cx="2880000" cy="2880320"/>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327048" y="458255"/>
            <a:ext cx="682491" cy="565727"/>
          </a:xfrm>
          <a:prstGeom prst="rect">
            <a:avLst/>
          </a:prstGeom>
        </p:spPr>
      </p:pic>
      <p:sp>
        <p:nvSpPr>
          <p:cNvPr id="20" name="Rectangle 19"/>
          <p:cNvSpPr/>
          <p:nvPr/>
        </p:nvSpPr>
        <p:spPr>
          <a:xfrm>
            <a:off x="140369" y="5611073"/>
            <a:ext cx="2592288" cy="954107"/>
          </a:xfrm>
          <a:prstGeom prst="rect">
            <a:avLst/>
          </a:prstGeom>
        </p:spPr>
        <p:txBody>
          <a:bodyPr wrap="square">
            <a:spAutoFit/>
          </a:bodyPr>
          <a:lstStyle/>
          <a:p>
            <a:r>
              <a:rPr lang="en-GB" sz="2800" b="1" dirty="0">
                <a:solidFill>
                  <a:prstClr val="white"/>
                </a:solidFill>
              </a:rPr>
              <a:t>Attendee comments</a:t>
            </a:r>
            <a:endParaRPr lang="en-GB" sz="2800" dirty="0">
              <a:solidFill>
                <a:prstClr val="white"/>
              </a:solidFill>
            </a:endParaRPr>
          </a:p>
        </p:txBody>
      </p:sp>
      <p:sp>
        <p:nvSpPr>
          <p:cNvPr id="21" name="Slide Number Placeholder 2"/>
          <p:cNvSpPr txBox="1">
            <a:spLocks/>
          </p:cNvSpPr>
          <p:nvPr/>
        </p:nvSpPr>
        <p:spPr>
          <a:xfrm>
            <a:off x="144016" y="6453336"/>
            <a:ext cx="683568" cy="2880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z="1200" smtClean="0">
                <a:solidFill>
                  <a:srgbClr val="FFFFFF"/>
                </a:solidFill>
              </a:rPr>
              <a:pPr/>
              <a:t>49</a:t>
            </a:fld>
            <a:endParaRPr lang="en-GB" sz="1200" dirty="0">
              <a:solidFill>
                <a:srgbClr val="FFFFFF"/>
              </a:solidFill>
            </a:endParaRPr>
          </a:p>
        </p:txBody>
      </p:sp>
      <p:sp>
        <p:nvSpPr>
          <p:cNvPr id="14" name="TextBox 13"/>
          <p:cNvSpPr txBox="1"/>
          <p:nvPr/>
        </p:nvSpPr>
        <p:spPr>
          <a:xfrm>
            <a:off x="539552" y="764704"/>
            <a:ext cx="2520280" cy="1815882"/>
          </a:xfrm>
          <a:prstGeom prst="rect">
            <a:avLst/>
          </a:prstGeom>
          <a:noFill/>
        </p:spPr>
        <p:txBody>
          <a:bodyPr wrap="square" rtlCol="0">
            <a:spAutoFit/>
          </a:bodyPr>
          <a:lstStyle/>
          <a:p>
            <a:pPr algn="ctr"/>
            <a:endParaRPr lang="en-GB" sz="1400" b="1" dirty="0">
              <a:solidFill>
                <a:srgbClr val="6D6E71"/>
              </a:solidFill>
            </a:endParaRPr>
          </a:p>
          <a:p>
            <a:pPr algn="ctr"/>
            <a:r>
              <a:rPr lang="en-GB" sz="1400" b="1" dirty="0">
                <a:solidFill>
                  <a:srgbClr val="6D6E71"/>
                </a:solidFill>
              </a:rPr>
              <a:t> It is the same service, just thinner.  People will need to understand the system and where they should go.</a:t>
            </a:r>
          </a:p>
          <a:p>
            <a:pPr algn="ctr"/>
            <a:r>
              <a:rPr lang="en-GB" sz="1400" dirty="0">
                <a:solidFill>
                  <a:srgbClr val="6D6E71"/>
                </a:solidFill>
              </a:rPr>
              <a:t>Sevenoaks</a:t>
            </a:r>
          </a:p>
        </p:txBody>
      </p:sp>
      <p:pic>
        <p:nvPicPr>
          <p:cNvPr id="30" name="Picture 29"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3061" y="2364562"/>
            <a:ext cx="682491" cy="565727"/>
          </a:xfrm>
          <a:prstGeom prst="rect">
            <a:avLst/>
          </a:prstGeom>
        </p:spPr>
      </p:pic>
      <p:sp>
        <p:nvSpPr>
          <p:cNvPr id="24" name="Oval 23"/>
          <p:cNvSpPr>
            <a:spLocks/>
          </p:cNvSpPr>
          <p:nvPr/>
        </p:nvSpPr>
        <p:spPr>
          <a:xfrm>
            <a:off x="2534072" y="3429000"/>
            <a:ext cx="2880000" cy="2880320"/>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26" name="Picture 25"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551870" y="3894056"/>
            <a:ext cx="682491" cy="565727"/>
          </a:xfrm>
          <a:prstGeom prst="rect">
            <a:avLst/>
          </a:prstGeom>
        </p:spPr>
      </p:pic>
      <p:sp>
        <p:nvSpPr>
          <p:cNvPr id="31" name="TextBox 30"/>
          <p:cNvSpPr txBox="1"/>
          <p:nvPr/>
        </p:nvSpPr>
        <p:spPr>
          <a:xfrm>
            <a:off x="2699792" y="4137220"/>
            <a:ext cx="2520280" cy="1600438"/>
          </a:xfrm>
          <a:prstGeom prst="rect">
            <a:avLst/>
          </a:prstGeom>
          <a:noFill/>
        </p:spPr>
        <p:txBody>
          <a:bodyPr wrap="square" rtlCol="0">
            <a:spAutoFit/>
          </a:bodyPr>
          <a:lstStyle/>
          <a:p>
            <a:pPr algn="ctr"/>
            <a:r>
              <a:rPr lang="en-GB" sz="1400" b="1" dirty="0">
                <a:solidFill>
                  <a:srgbClr val="6D6E71"/>
                </a:solidFill>
              </a:rPr>
              <a:t> It would be difficult if you had to travel further.  You might decide to wait until it gets worse and then go to A&amp;E.</a:t>
            </a:r>
          </a:p>
          <a:p>
            <a:pPr algn="ctr"/>
            <a:r>
              <a:rPr lang="en-GB" sz="1400" dirty="0">
                <a:solidFill>
                  <a:srgbClr val="6D6E71"/>
                </a:solidFill>
              </a:rPr>
              <a:t>Maidstone</a:t>
            </a:r>
          </a:p>
        </p:txBody>
      </p:sp>
      <p:pic>
        <p:nvPicPr>
          <p:cNvPr id="32" name="Picture 31"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3605" y="5532914"/>
            <a:ext cx="682491" cy="565727"/>
          </a:xfrm>
          <a:prstGeom prst="rect">
            <a:avLst/>
          </a:prstGeom>
        </p:spPr>
      </p:pic>
      <p:sp>
        <p:nvSpPr>
          <p:cNvPr id="33" name="Oval 32"/>
          <p:cNvSpPr>
            <a:spLocks/>
          </p:cNvSpPr>
          <p:nvPr/>
        </p:nvSpPr>
        <p:spPr>
          <a:xfrm>
            <a:off x="5076915" y="260648"/>
            <a:ext cx="2880000" cy="2880320"/>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4" name="Picture 33"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5080435" y="458255"/>
            <a:ext cx="682491" cy="565727"/>
          </a:xfrm>
          <a:prstGeom prst="rect">
            <a:avLst/>
          </a:prstGeom>
        </p:spPr>
      </p:pic>
      <p:sp>
        <p:nvSpPr>
          <p:cNvPr id="35" name="TextBox 34"/>
          <p:cNvSpPr txBox="1"/>
          <p:nvPr/>
        </p:nvSpPr>
        <p:spPr>
          <a:xfrm>
            <a:off x="5261917" y="795499"/>
            <a:ext cx="2520280" cy="1815882"/>
          </a:xfrm>
          <a:prstGeom prst="rect">
            <a:avLst/>
          </a:prstGeom>
          <a:noFill/>
        </p:spPr>
        <p:txBody>
          <a:bodyPr wrap="square" rtlCol="0">
            <a:spAutoFit/>
          </a:bodyPr>
          <a:lstStyle/>
          <a:p>
            <a:pPr algn="ctr"/>
            <a:endParaRPr lang="en-GB" sz="1400" b="1" dirty="0">
              <a:solidFill>
                <a:srgbClr val="6D6E71"/>
              </a:solidFill>
            </a:endParaRPr>
          </a:p>
          <a:p>
            <a:pPr algn="ctr"/>
            <a:r>
              <a:rPr lang="en-GB" sz="1400" b="1" dirty="0">
                <a:solidFill>
                  <a:srgbClr val="6D6E71"/>
                </a:solidFill>
              </a:rPr>
              <a:t> First thing that comes to mind is the worry about continuity of care for people with long term conditions and complex needs.</a:t>
            </a:r>
          </a:p>
          <a:p>
            <a:pPr algn="ctr"/>
            <a:r>
              <a:rPr lang="en-GB" sz="1400" dirty="0">
                <a:solidFill>
                  <a:srgbClr val="6D6E71"/>
                </a:solidFill>
              </a:rPr>
              <a:t>Maidstone</a:t>
            </a:r>
          </a:p>
        </p:txBody>
      </p:sp>
      <p:pic>
        <p:nvPicPr>
          <p:cNvPr id="37" name="Picture 36"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6448" y="2364562"/>
            <a:ext cx="682491" cy="565727"/>
          </a:xfrm>
          <a:prstGeom prst="rect">
            <a:avLst/>
          </a:prstGeom>
        </p:spPr>
      </p:pic>
      <p:sp>
        <p:nvSpPr>
          <p:cNvPr id="38" name="Oval 37"/>
          <p:cNvSpPr>
            <a:spLocks/>
          </p:cNvSpPr>
          <p:nvPr/>
        </p:nvSpPr>
        <p:spPr>
          <a:xfrm>
            <a:off x="5580352" y="3194559"/>
            <a:ext cx="2160000" cy="2160000"/>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9" name="Picture 38"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5494464" y="3199727"/>
            <a:ext cx="682491" cy="565727"/>
          </a:xfrm>
          <a:prstGeom prst="rect">
            <a:avLst/>
          </a:prstGeom>
        </p:spPr>
      </p:pic>
      <p:sp>
        <p:nvSpPr>
          <p:cNvPr id="40" name="TextBox 39"/>
          <p:cNvSpPr txBox="1"/>
          <p:nvPr/>
        </p:nvSpPr>
        <p:spPr>
          <a:xfrm>
            <a:off x="5652120" y="3482591"/>
            <a:ext cx="2015984" cy="1384995"/>
          </a:xfrm>
          <a:prstGeom prst="rect">
            <a:avLst/>
          </a:prstGeom>
          <a:noFill/>
        </p:spPr>
        <p:txBody>
          <a:bodyPr wrap="square" rtlCol="0">
            <a:spAutoFit/>
          </a:bodyPr>
          <a:lstStyle/>
          <a:p>
            <a:pPr algn="ctr"/>
            <a:endParaRPr lang="en-GB" sz="1400" b="1" dirty="0">
              <a:solidFill>
                <a:srgbClr val="6D6E71"/>
              </a:solidFill>
            </a:endParaRPr>
          </a:p>
          <a:p>
            <a:pPr algn="ctr"/>
            <a:r>
              <a:rPr lang="en-GB" sz="1400" b="1" dirty="0">
                <a:solidFill>
                  <a:srgbClr val="6D6E71"/>
                </a:solidFill>
              </a:rPr>
              <a:t> There are an awful lot of people without computers.</a:t>
            </a:r>
          </a:p>
          <a:p>
            <a:pPr algn="ctr"/>
            <a:r>
              <a:rPr lang="en-GB" sz="1400" dirty="0">
                <a:solidFill>
                  <a:srgbClr val="6D6E71"/>
                </a:solidFill>
              </a:rPr>
              <a:t>Maidstone</a:t>
            </a:r>
          </a:p>
        </p:txBody>
      </p:sp>
      <p:pic>
        <p:nvPicPr>
          <p:cNvPr id="41" name="Picture 40"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6391" y="4704821"/>
            <a:ext cx="682491" cy="565727"/>
          </a:xfrm>
          <a:prstGeom prst="rect">
            <a:avLst/>
          </a:prstGeom>
        </p:spPr>
      </p:pic>
      <p:sp>
        <p:nvSpPr>
          <p:cNvPr id="42" name="Oval 41"/>
          <p:cNvSpPr>
            <a:spLocks/>
          </p:cNvSpPr>
          <p:nvPr/>
        </p:nvSpPr>
        <p:spPr>
          <a:xfrm>
            <a:off x="251760" y="3068960"/>
            <a:ext cx="2160000" cy="2160000"/>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43" name="Picture 42"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36512" y="3140968"/>
            <a:ext cx="682491" cy="565727"/>
          </a:xfrm>
          <a:prstGeom prst="rect">
            <a:avLst/>
          </a:prstGeom>
        </p:spPr>
      </p:pic>
      <p:sp>
        <p:nvSpPr>
          <p:cNvPr id="44" name="TextBox 43"/>
          <p:cNvSpPr txBox="1"/>
          <p:nvPr/>
        </p:nvSpPr>
        <p:spPr>
          <a:xfrm>
            <a:off x="234380" y="3343650"/>
            <a:ext cx="2013956" cy="1384995"/>
          </a:xfrm>
          <a:prstGeom prst="rect">
            <a:avLst/>
          </a:prstGeom>
          <a:noFill/>
        </p:spPr>
        <p:txBody>
          <a:bodyPr wrap="square" rtlCol="0">
            <a:spAutoFit/>
          </a:bodyPr>
          <a:lstStyle/>
          <a:p>
            <a:pPr algn="ctr"/>
            <a:endParaRPr lang="en-GB" sz="1400" b="1" dirty="0">
              <a:solidFill>
                <a:srgbClr val="6D6E71"/>
              </a:solidFill>
            </a:endParaRPr>
          </a:p>
          <a:p>
            <a:pPr algn="ctr"/>
            <a:r>
              <a:rPr lang="en-GB" sz="1400" b="1" dirty="0">
                <a:solidFill>
                  <a:srgbClr val="6D6E71"/>
                </a:solidFill>
              </a:rPr>
              <a:t> How have you decided the population size for hubs?</a:t>
            </a:r>
          </a:p>
          <a:p>
            <a:pPr algn="ctr"/>
            <a:r>
              <a:rPr lang="en-GB" sz="1400" dirty="0">
                <a:solidFill>
                  <a:srgbClr val="6D6E71"/>
                </a:solidFill>
              </a:rPr>
              <a:t>Tonbridge</a:t>
            </a:r>
          </a:p>
        </p:txBody>
      </p:sp>
      <p:pic>
        <p:nvPicPr>
          <p:cNvPr id="45" name="Picture 44"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3285" y="4591465"/>
            <a:ext cx="682491" cy="565727"/>
          </a:xfrm>
          <a:prstGeom prst="rect">
            <a:avLst/>
          </a:prstGeom>
        </p:spPr>
      </p:pic>
      <p:sp>
        <p:nvSpPr>
          <p:cNvPr id="49" name="Oval 48"/>
          <p:cNvSpPr>
            <a:spLocks/>
          </p:cNvSpPr>
          <p:nvPr/>
        </p:nvSpPr>
        <p:spPr>
          <a:xfrm>
            <a:off x="3078867" y="1196752"/>
            <a:ext cx="2160000" cy="2160000"/>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0" name="Picture 49"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944480" y="1213272"/>
            <a:ext cx="682491" cy="565727"/>
          </a:xfrm>
          <a:prstGeom prst="rect">
            <a:avLst/>
          </a:prstGeom>
        </p:spPr>
      </p:pic>
      <p:sp>
        <p:nvSpPr>
          <p:cNvPr id="51" name="TextBox 50"/>
          <p:cNvSpPr txBox="1"/>
          <p:nvPr/>
        </p:nvSpPr>
        <p:spPr>
          <a:xfrm>
            <a:off x="3091406" y="1385043"/>
            <a:ext cx="2160000" cy="1384995"/>
          </a:xfrm>
          <a:prstGeom prst="rect">
            <a:avLst/>
          </a:prstGeom>
          <a:noFill/>
        </p:spPr>
        <p:txBody>
          <a:bodyPr wrap="square" rtlCol="0">
            <a:spAutoFit/>
          </a:bodyPr>
          <a:lstStyle/>
          <a:p>
            <a:pPr algn="ctr"/>
            <a:endParaRPr lang="en-GB" sz="1400" b="1" dirty="0">
              <a:solidFill>
                <a:srgbClr val="6D6E71"/>
              </a:solidFill>
            </a:endParaRPr>
          </a:p>
          <a:p>
            <a:pPr algn="ctr"/>
            <a:r>
              <a:rPr lang="en-GB" sz="1400" b="1" dirty="0">
                <a:solidFill>
                  <a:srgbClr val="6D6E71"/>
                </a:solidFill>
              </a:rPr>
              <a:t> Are there enough GPs to go round? We can’t get them now.</a:t>
            </a:r>
          </a:p>
          <a:p>
            <a:pPr algn="ctr"/>
            <a:r>
              <a:rPr lang="en-GB" sz="1400" dirty="0">
                <a:solidFill>
                  <a:srgbClr val="6D6E71"/>
                </a:solidFill>
              </a:rPr>
              <a:t>Tonbridge</a:t>
            </a:r>
          </a:p>
        </p:txBody>
      </p:sp>
      <p:pic>
        <p:nvPicPr>
          <p:cNvPr id="52" name="Picture 51"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7621" y="2649496"/>
            <a:ext cx="682491" cy="565727"/>
          </a:xfrm>
          <a:prstGeom prst="rect">
            <a:avLst/>
          </a:prstGeom>
        </p:spPr>
      </p:pic>
    </p:spTree>
    <p:extLst>
      <p:ext uri="{BB962C8B-B14F-4D97-AF65-F5344CB8AC3E}">
        <p14:creationId xmlns:p14="http://schemas.microsoft.com/office/powerpoint/2010/main" val="1351306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5" name="Rounded Rectangle 4"/>
          <p:cNvSpPr/>
          <p:nvPr/>
        </p:nvSpPr>
        <p:spPr>
          <a:xfrm>
            <a:off x="394818" y="983044"/>
            <a:ext cx="8425654" cy="5614308"/>
          </a:xfrm>
          <a:prstGeom prst="roundRect">
            <a:avLst>
              <a:gd name="adj" fmla="val 0"/>
            </a:avLst>
          </a:prstGeom>
          <a:solidFill>
            <a:schemeClr val="bg1">
              <a:alpha val="37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prstClr val="white"/>
              </a:solidFill>
            </a:endParaRPr>
          </a:p>
        </p:txBody>
      </p:sp>
      <p:sp>
        <p:nvSpPr>
          <p:cNvPr id="25" name="TextBox 24"/>
          <p:cNvSpPr txBox="1"/>
          <p:nvPr/>
        </p:nvSpPr>
        <p:spPr>
          <a:xfrm>
            <a:off x="323528" y="188640"/>
            <a:ext cx="7992888" cy="584775"/>
          </a:xfrm>
          <a:prstGeom prst="rect">
            <a:avLst/>
          </a:prstGeom>
          <a:noFill/>
        </p:spPr>
        <p:txBody>
          <a:bodyPr wrap="square" rtlCol="0">
            <a:spAutoFit/>
          </a:bodyPr>
          <a:lstStyle/>
          <a:p>
            <a:r>
              <a:rPr lang="en-GB" sz="3200" b="1" dirty="0">
                <a:solidFill>
                  <a:prstClr val="white"/>
                </a:solidFill>
              </a:rPr>
              <a:t>Key differences by area (1)</a:t>
            </a:r>
          </a:p>
        </p:txBody>
      </p:sp>
      <p:sp>
        <p:nvSpPr>
          <p:cNvPr id="4" name="TextBox 3"/>
          <p:cNvSpPr txBox="1"/>
          <p:nvPr/>
        </p:nvSpPr>
        <p:spPr>
          <a:xfrm>
            <a:off x="539551" y="2041678"/>
            <a:ext cx="8280921" cy="3600986"/>
          </a:xfrm>
          <a:prstGeom prst="rect">
            <a:avLst/>
          </a:prstGeom>
          <a:noFill/>
        </p:spPr>
        <p:txBody>
          <a:bodyPr wrap="square" rtlCol="0">
            <a:spAutoFit/>
          </a:bodyPr>
          <a:lstStyle/>
          <a:p>
            <a:r>
              <a:rPr lang="en-GB" b="1" dirty="0">
                <a:solidFill>
                  <a:prstClr val="white"/>
                </a:solidFill>
              </a:rPr>
              <a:t>Concerns over closure of local services and new increased travel times higher in certain areas:</a:t>
            </a:r>
          </a:p>
          <a:p>
            <a:pPr marL="285750" lvl="1" indent="-285750">
              <a:buFont typeface="Arial" panose="020B0604020202020204" pitchFamily="34" charset="0"/>
              <a:buChar char="•"/>
            </a:pPr>
            <a:r>
              <a:rPr lang="en-GB" sz="1600" dirty="0">
                <a:solidFill>
                  <a:prstClr val="white"/>
                </a:solidFill>
              </a:rPr>
              <a:t>Increased travel times more of a concern for rural areas in all locations.</a:t>
            </a:r>
          </a:p>
          <a:p>
            <a:pPr marL="285750" indent="-285750">
              <a:buFont typeface="Arial" panose="020B0604020202020204" pitchFamily="34" charset="0"/>
              <a:buChar char="•"/>
            </a:pPr>
            <a:r>
              <a:rPr lang="en-GB" sz="1600" dirty="0">
                <a:solidFill>
                  <a:prstClr val="white"/>
                </a:solidFill>
              </a:rPr>
              <a:t>Ashford attendees </a:t>
            </a:r>
            <a:r>
              <a:rPr lang="en-GB" sz="1600" b="1" dirty="0">
                <a:solidFill>
                  <a:prstClr val="white"/>
                </a:solidFill>
              </a:rPr>
              <a:t>least </a:t>
            </a:r>
            <a:r>
              <a:rPr lang="en-GB" sz="1600" dirty="0">
                <a:solidFill>
                  <a:prstClr val="white"/>
                </a:solidFill>
              </a:rPr>
              <a:t>likely to be concerned about move of local services</a:t>
            </a:r>
          </a:p>
          <a:p>
            <a:pPr marL="285750" indent="-285750">
              <a:buFont typeface="Arial" panose="020B0604020202020204" pitchFamily="34" charset="0"/>
              <a:buChar char="•"/>
            </a:pPr>
            <a:r>
              <a:rPr lang="en-GB" sz="1600" dirty="0">
                <a:solidFill>
                  <a:prstClr val="white"/>
                </a:solidFill>
              </a:rPr>
              <a:t>In East Kent, all areas outside of Ashford have more concerns over local services closing and new provision being further away:</a:t>
            </a:r>
          </a:p>
          <a:p>
            <a:pPr marL="742950" lvl="1" indent="-285750">
              <a:buFont typeface="Arial" panose="020B0604020202020204" pitchFamily="34" charset="0"/>
              <a:buChar char="•"/>
            </a:pPr>
            <a:r>
              <a:rPr lang="en-GB" sz="1600" dirty="0">
                <a:solidFill>
                  <a:prstClr val="white"/>
                </a:solidFill>
              </a:rPr>
              <a:t>Deal: no hubs available in Deal 8-8</a:t>
            </a:r>
          </a:p>
          <a:p>
            <a:pPr marL="742950" lvl="1" indent="-285750">
              <a:buFont typeface="Arial" panose="020B0604020202020204" pitchFamily="34" charset="0"/>
              <a:buChar char="•"/>
            </a:pPr>
            <a:r>
              <a:rPr lang="en-GB" sz="1600" dirty="0">
                <a:solidFill>
                  <a:prstClr val="white"/>
                </a:solidFill>
              </a:rPr>
              <a:t>More concerns in Canterbury, Deal, New Romney and Thanet about transport problems</a:t>
            </a:r>
          </a:p>
          <a:p>
            <a:pPr marL="285750" lvl="1" indent="-285750">
              <a:buFont typeface="Arial" panose="020B0604020202020204" pitchFamily="34" charset="0"/>
              <a:buChar char="•"/>
            </a:pPr>
            <a:r>
              <a:rPr lang="en-GB" sz="1600" dirty="0">
                <a:solidFill>
                  <a:prstClr val="white"/>
                </a:solidFill>
              </a:rPr>
              <a:t>Issues with public transport often mentioned by Sevenoaks attendees and those from the Hoo peninsula</a:t>
            </a:r>
          </a:p>
          <a:p>
            <a:pPr marL="285750" lvl="1" indent="-285750">
              <a:buFont typeface="Arial" panose="020B0604020202020204" pitchFamily="34" charset="0"/>
              <a:buChar char="•"/>
            </a:pPr>
            <a:r>
              <a:rPr lang="en-GB" sz="1600" dirty="0">
                <a:solidFill>
                  <a:prstClr val="white"/>
                </a:solidFill>
              </a:rPr>
              <a:t>Tonbridge attendees concerned about out of hours service being moved</a:t>
            </a:r>
          </a:p>
          <a:p>
            <a:pPr marL="285750" indent="-285750">
              <a:buFont typeface="Arial" panose="020B0604020202020204" pitchFamily="34" charset="0"/>
              <a:buChar char="•"/>
            </a:pPr>
            <a:endParaRPr lang="en-GB" sz="1600" dirty="0">
              <a:solidFill>
                <a:prstClr val="white"/>
              </a:solidFill>
            </a:endParaRPr>
          </a:p>
          <a:p>
            <a:pPr marL="0" lvl="1"/>
            <a:endParaRPr lang="en-GB" sz="1600" dirty="0">
              <a:solidFill>
                <a:prstClr val="white"/>
              </a:solidFill>
            </a:endParaRPr>
          </a:p>
        </p:txBody>
      </p:sp>
      <p:sp>
        <p:nvSpPr>
          <p:cNvPr id="9"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solidFill>
                  <a:prstClr val="white"/>
                </a:solidFill>
              </a:rPr>
              <a:pPr/>
              <a:t>5</a:t>
            </a:fld>
            <a:endParaRPr lang="en-GB" dirty="0">
              <a:solidFill>
                <a:prstClr val="white"/>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7546" y="4906769"/>
            <a:ext cx="2938950" cy="1834599"/>
          </a:xfrm>
          <a:prstGeom prst="rect">
            <a:avLst/>
          </a:prstGeom>
        </p:spPr>
      </p:pic>
      <p:sp>
        <p:nvSpPr>
          <p:cNvPr id="3" name="Rectangle 2"/>
          <p:cNvSpPr/>
          <p:nvPr/>
        </p:nvSpPr>
        <p:spPr>
          <a:xfrm>
            <a:off x="521741" y="1065510"/>
            <a:ext cx="6930579" cy="923330"/>
          </a:xfrm>
          <a:prstGeom prst="rect">
            <a:avLst/>
          </a:prstGeom>
        </p:spPr>
        <p:txBody>
          <a:bodyPr wrap="square">
            <a:spAutoFit/>
          </a:bodyPr>
          <a:lstStyle/>
          <a:p>
            <a:r>
              <a:rPr lang="en-GB" b="1" dirty="0">
                <a:solidFill>
                  <a:prstClr val="white"/>
                </a:solidFill>
              </a:rPr>
              <a:t>Although consensus of opinion is generally high across the different locations, there were some regional differences.</a:t>
            </a:r>
          </a:p>
        </p:txBody>
      </p:sp>
    </p:spTree>
    <p:extLst>
      <p:ext uri="{BB962C8B-B14F-4D97-AF65-F5344CB8AC3E}">
        <p14:creationId xmlns:p14="http://schemas.microsoft.com/office/powerpoint/2010/main" val="3433420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txBox="1">
            <a:spLocks/>
          </p:cNvSpPr>
          <p:nvPr/>
        </p:nvSpPr>
        <p:spPr>
          <a:xfrm>
            <a:off x="180349"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4C18273-3B06-4AC5-BD96-A00D2AA2E2E6}" type="slidenum">
              <a:rPr lang="en-GB" smtClean="0">
                <a:solidFill>
                  <a:srgbClr val="6D6E71"/>
                </a:solidFill>
              </a:rPr>
              <a:pPr algn="l"/>
              <a:t>50</a:t>
            </a:fld>
            <a:endParaRPr lang="en-GB" dirty="0">
              <a:solidFill>
                <a:srgbClr val="6D6E71"/>
              </a:solidFill>
            </a:endParaRPr>
          </a:p>
        </p:txBody>
      </p:sp>
      <p:sp>
        <p:nvSpPr>
          <p:cNvPr id="25" name="Rectangle 24"/>
          <p:cNvSpPr/>
          <p:nvPr/>
        </p:nvSpPr>
        <p:spPr>
          <a:xfrm>
            <a:off x="2319286" y="394016"/>
            <a:ext cx="5930459" cy="954107"/>
          </a:xfrm>
          <a:prstGeom prst="rect">
            <a:avLst/>
          </a:prstGeom>
        </p:spPr>
        <p:txBody>
          <a:bodyPr wrap="square">
            <a:spAutoFit/>
          </a:bodyPr>
          <a:lstStyle/>
          <a:p>
            <a:r>
              <a:rPr lang="en-GB" sz="2800" b="1" dirty="0">
                <a:solidFill>
                  <a:srgbClr val="6D6E71"/>
                </a:solidFill>
              </a:rPr>
              <a:t>Cluster and MDT approach: Benefits</a:t>
            </a:r>
            <a:endParaRPr lang="en-GB" sz="2800" dirty="0">
              <a:solidFill>
                <a:srgbClr val="6D6E7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587" y="199707"/>
            <a:ext cx="1717125" cy="1717125"/>
          </a:xfrm>
          <a:prstGeom prst="rect">
            <a:avLst/>
          </a:prstGeom>
        </p:spPr>
      </p:pic>
      <p:grpSp>
        <p:nvGrpSpPr>
          <p:cNvPr id="15" name="Group 14"/>
          <p:cNvGrpSpPr/>
          <p:nvPr/>
        </p:nvGrpSpPr>
        <p:grpSpPr>
          <a:xfrm>
            <a:off x="1138611" y="2113111"/>
            <a:ext cx="3433389" cy="1800199"/>
            <a:chOff x="175361" y="254"/>
            <a:chExt cx="3433389" cy="2060033"/>
          </a:xfrm>
        </p:grpSpPr>
        <p:sp>
          <p:nvSpPr>
            <p:cNvPr id="16" name="Rectangle 15"/>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7" name="Rectangle 16"/>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19" name="Text Box 38"/>
          <p:cNvSpPr txBox="1">
            <a:spLocks noChangeArrowheads="1"/>
          </p:cNvSpPr>
          <p:nvPr/>
        </p:nvSpPr>
        <p:spPr bwMode="auto">
          <a:xfrm>
            <a:off x="1138610" y="2113111"/>
            <a:ext cx="3433390" cy="307777"/>
          </a:xfrm>
          <a:prstGeom prst="rect">
            <a:avLst/>
          </a:prstGeom>
          <a:solidFill>
            <a:schemeClr val="tx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Service integration</a:t>
            </a:r>
            <a:endParaRPr lang="en-US" sz="1400" dirty="0">
              <a:solidFill>
                <a:srgbClr val="FFFFFF"/>
              </a:solidFill>
              <a:latin typeface="Verdana"/>
              <a:cs typeface="Verdana"/>
            </a:endParaRPr>
          </a:p>
        </p:txBody>
      </p:sp>
      <p:grpSp>
        <p:nvGrpSpPr>
          <p:cNvPr id="20" name="Group 19"/>
          <p:cNvGrpSpPr/>
          <p:nvPr/>
        </p:nvGrpSpPr>
        <p:grpSpPr>
          <a:xfrm>
            <a:off x="4811019" y="2113111"/>
            <a:ext cx="3433389" cy="1800200"/>
            <a:chOff x="175361" y="254"/>
            <a:chExt cx="3433389" cy="2060033"/>
          </a:xfrm>
        </p:grpSpPr>
        <p:sp>
          <p:nvSpPr>
            <p:cNvPr id="21" name="Rectangle 20"/>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22" name="Rectangle 21"/>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26" name="Text Box 38"/>
          <p:cNvSpPr txBox="1">
            <a:spLocks noChangeArrowheads="1"/>
          </p:cNvSpPr>
          <p:nvPr/>
        </p:nvSpPr>
        <p:spPr bwMode="auto">
          <a:xfrm>
            <a:off x="4811018" y="2113111"/>
            <a:ext cx="3433390" cy="307777"/>
          </a:xfrm>
          <a:prstGeom prst="rect">
            <a:avLst/>
          </a:prstGeom>
          <a:solidFill>
            <a:schemeClr val="tx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Better care</a:t>
            </a:r>
            <a:endParaRPr lang="en-US" sz="1400" b="1" dirty="0">
              <a:solidFill>
                <a:srgbClr val="FFFFFF"/>
              </a:solidFill>
              <a:latin typeface="Verdana"/>
              <a:cs typeface="Verdana"/>
            </a:endParaRPr>
          </a:p>
        </p:txBody>
      </p:sp>
      <p:grpSp>
        <p:nvGrpSpPr>
          <p:cNvPr id="27" name="Group 26"/>
          <p:cNvGrpSpPr/>
          <p:nvPr/>
        </p:nvGrpSpPr>
        <p:grpSpPr>
          <a:xfrm>
            <a:off x="4811018" y="4249287"/>
            <a:ext cx="3433389" cy="1699993"/>
            <a:chOff x="175361" y="254"/>
            <a:chExt cx="3433389" cy="2060033"/>
          </a:xfrm>
        </p:grpSpPr>
        <p:sp>
          <p:nvSpPr>
            <p:cNvPr id="29" name="Rectangle 28"/>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30" name="Rectangle 29"/>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31" name="Text Box 38"/>
          <p:cNvSpPr txBox="1">
            <a:spLocks noChangeArrowheads="1"/>
          </p:cNvSpPr>
          <p:nvPr/>
        </p:nvSpPr>
        <p:spPr bwMode="auto">
          <a:xfrm>
            <a:off x="4811018" y="4057327"/>
            <a:ext cx="3433390" cy="307777"/>
          </a:xfrm>
          <a:prstGeom prst="rect">
            <a:avLst/>
          </a:prstGeom>
          <a:solidFill>
            <a:schemeClr val="tx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Access to records</a:t>
            </a:r>
            <a:endParaRPr lang="en-US" sz="1400" b="1" dirty="0">
              <a:solidFill>
                <a:srgbClr val="FFFFFF"/>
              </a:solidFill>
              <a:latin typeface="Verdana"/>
              <a:cs typeface="Verdana"/>
            </a:endParaRPr>
          </a:p>
        </p:txBody>
      </p:sp>
      <p:grpSp>
        <p:nvGrpSpPr>
          <p:cNvPr id="32" name="Group 31"/>
          <p:cNvGrpSpPr/>
          <p:nvPr/>
        </p:nvGrpSpPr>
        <p:grpSpPr>
          <a:xfrm>
            <a:off x="1124304" y="4249287"/>
            <a:ext cx="3433389" cy="1699993"/>
            <a:chOff x="175361" y="254"/>
            <a:chExt cx="3433389" cy="2060033"/>
          </a:xfrm>
        </p:grpSpPr>
        <p:sp>
          <p:nvSpPr>
            <p:cNvPr id="33" name="Rectangle 32"/>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34" name="Rectangle 33"/>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35" name="Text Box 38"/>
          <p:cNvSpPr txBox="1">
            <a:spLocks noChangeArrowheads="1"/>
          </p:cNvSpPr>
          <p:nvPr/>
        </p:nvSpPr>
        <p:spPr bwMode="auto">
          <a:xfrm>
            <a:off x="1124304" y="4057327"/>
            <a:ext cx="3433390" cy="307777"/>
          </a:xfrm>
          <a:prstGeom prst="rect">
            <a:avLst/>
          </a:prstGeom>
          <a:solidFill>
            <a:schemeClr val="tx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Specialist teams</a:t>
            </a:r>
            <a:endParaRPr lang="en-US" sz="1400" b="1" dirty="0">
              <a:solidFill>
                <a:srgbClr val="FFFFFF"/>
              </a:solidFill>
              <a:latin typeface="Verdana"/>
              <a:cs typeface="Verdana"/>
            </a:endParaRPr>
          </a:p>
        </p:txBody>
      </p:sp>
      <p:sp>
        <p:nvSpPr>
          <p:cNvPr id="36" name="Text Box 38"/>
          <p:cNvSpPr txBox="1">
            <a:spLocks noChangeArrowheads="1"/>
          </p:cNvSpPr>
          <p:nvPr/>
        </p:nvSpPr>
        <p:spPr bwMode="auto">
          <a:xfrm>
            <a:off x="931149" y="2468731"/>
            <a:ext cx="36265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Co-location of teams is key benefit</a:t>
            </a:r>
          </a:p>
          <a:p>
            <a:pPr marL="365125" indent="-171450">
              <a:buFont typeface="Arial" panose="020B0604020202020204" pitchFamily="34" charset="0"/>
              <a:buChar char="•"/>
            </a:pPr>
            <a:r>
              <a:rPr lang="en-GB" sz="1200" dirty="0">
                <a:solidFill>
                  <a:srgbClr val="6D6E71"/>
                </a:solidFill>
                <a:latin typeface="Verdana"/>
                <a:cs typeface="Verdana"/>
              </a:rPr>
              <a:t>All services in GP cluster very positive</a:t>
            </a:r>
          </a:p>
          <a:p>
            <a:pPr marL="365125" indent="-171450">
              <a:buFont typeface="Arial" panose="020B0604020202020204" pitchFamily="34" charset="0"/>
              <a:buChar char="•"/>
            </a:pPr>
            <a:r>
              <a:rPr lang="en-GB" sz="1200" dirty="0">
                <a:solidFill>
                  <a:srgbClr val="6D6E71"/>
                </a:solidFill>
                <a:latin typeface="Verdana"/>
                <a:cs typeface="Verdana"/>
              </a:rPr>
              <a:t>MDT all inputting into patient care and all working together</a:t>
            </a:r>
          </a:p>
        </p:txBody>
      </p:sp>
      <p:sp>
        <p:nvSpPr>
          <p:cNvPr id="37" name="Text Box 38"/>
          <p:cNvSpPr txBox="1">
            <a:spLocks noChangeArrowheads="1"/>
          </p:cNvSpPr>
          <p:nvPr/>
        </p:nvSpPr>
        <p:spPr bwMode="auto">
          <a:xfrm>
            <a:off x="4594994" y="2473151"/>
            <a:ext cx="36265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Should cut delays</a:t>
            </a:r>
          </a:p>
          <a:p>
            <a:pPr marL="365125" indent="-171450">
              <a:buFont typeface="Arial" panose="020B0604020202020204" pitchFamily="34" charset="0"/>
              <a:buChar char="•"/>
            </a:pPr>
            <a:r>
              <a:rPr lang="en-GB" sz="1200" dirty="0">
                <a:solidFill>
                  <a:srgbClr val="6D6E71"/>
                </a:solidFill>
                <a:latin typeface="Verdana"/>
                <a:cs typeface="Verdana"/>
              </a:rPr>
              <a:t>Early intervention positive</a:t>
            </a:r>
          </a:p>
          <a:p>
            <a:pPr marL="365125" indent="-171450">
              <a:buFont typeface="Arial" panose="020B0604020202020204" pitchFamily="34" charset="0"/>
              <a:buChar char="•"/>
            </a:pPr>
            <a:r>
              <a:rPr lang="en-GB" sz="1200" dirty="0">
                <a:solidFill>
                  <a:srgbClr val="6D6E71"/>
                </a:solidFill>
                <a:latin typeface="Verdana"/>
                <a:cs typeface="Verdana"/>
              </a:rPr>
              <a:t>Focus on prevention good</a:t>
            </a:r>
          </a:p>
          <a:p>
            <a:pPr marL="365125" indent="-171450">
              <a:buFont typeface="Arial" panose="020B0604020202020204" pitchFamily="34" charset="0"/>
              <a:buChar char="•"/>
            </a:pPr>
            <a:endParaRPr lang="en-GB" sz="1200" dirty="0">
              <a:solidFill>
                <a:srgbClr val="6D6E71"/>
              </a:solidFill>
              <a:latin typeface="Verdana"/>
              <a:cs typeface="Verdana"/>
            </a:endParaRPr>
          </a:p>
          <a:p>
            <a:pPr marL="365125" indent="-171450">
              <a:buFont typeface="Arial" panose="020B0604020202020204" pitchFamily="34" charset="0"/>
              <a:buChar char="•"/>
            </a:pPr>
            <a:endParaRPr lang="en-GB" sz="1200" dirty="0">
              <a:solidFill>
                <a:srgbClr val="6D6E71"/>
              </a:solidFill>
              <a:latin typeface="Verdana"/>
              <a:cs typeface="Verdana"/>
            </a:endParaRPr>
          </a:p>
        </p:txBody>
      </p:sp>
      <p:sp>
        <p:nvSpPr>
          <p:cNvPr id="38" name="Text Box 38"/>
          <p:cNvSpPr txBox="1">
            <a:spLocks noChangeArrowheads="1"/>
          </p:cNvSpPr>
          <p:nvPr/>
        </p:nvSpPr>
        <p:spPr bwMode="auto">
          <a:xfrm>
            <a:off x="922586" y="4410978"/>
            <a:ext cx="36265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Would prefer to travel further to see a specialist team</a:t>
            </a:r>
          </a:p>
        </p:txBody>
      </p:sp>
      <p:sp>
        <p:nvSpPr>
          <p:cNvPr id="39" name="Text Box 38"/>
          <p:cNvSpPr txBox="1">
            <a:spLocks noChangeArrowheads="1"/>
          </p:cNvSpPr>
          <p:nvPr/>
        </p:nvSpPr>
        <p:spPr bwMode="auto">
          <a:xfrm>
            <a:off x="4594994" y="4365104"/>
            <a:ext cx="36265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Service will be improved if all professionals, including community nurses and urgent care, have access to patient records</a:t>
            </a:r>
          </a:p>
          <a:p>
            <a:pPr marL="365125" indent="-171450">
              <a:buFont typeface="Arial" panose="020B0604020202020204" pitchFamily="34" charset="0"/>
              <a:buChar char="•"/>
            </a:pPr>
            <a:endParaRPr lang="en-GB" sz="1200" dirty="0">
              <a:solidFill>
                <a:srgbClr val="6D6E71"/>
              </a:solidFill>
              <a:latin typeface="Verdana"/>
              <a:cs typeface="Verdana"/>
            </a:endParaRPr>
          </a:p>
          <a:p>
            <a:pPr marL="365125" indent="-171450">
              <a:buFont typeface="Arial" panose="020B0604020202020204" pitchFamily="34" charset="0"/>
              <a:buChar char="•"/>
            </a:pPr>
            <a:endParaRPr lang="en-GB" sz="1200" dirty="0">
              <a:solidFill>
                <a:srgbClr val="6D6E71"/>
              </a:solidFill>
              <a:latin typeface="Verdana"/>
              <a:cs typeface="Verdana"/>
            </a:endParaRPr>
          </a:p>
        </p:txBody>
      </p:sp>
      <p:sp>
        <p:nvSpPr>
          <p:cNvPr id="40" name="Text Box 38"/>
          <p:cNvSpPr txBox="1">
            <a:spLocks noChangeArrowheads="1"/>
          </p:cNvSpPr>
          <p:nvPr/>
        </p:nvSpPr>
        <p:spPr bwMode="auto">
          <a:xfrm rot="20708667">
            <a:off x="532438" y="1577082"/>
            <a:ext cx="1834217" cy="369332"/>
          </a:xfrm>
          <a:prstGeom prst="rect">
            <a:avLst/>
          </a:prstGeom>
          <a:solidFill>
            <a:schemeClr val="tx1"/>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b="1" dirty="0">
                <a:solidFill>
                  <a:srgbClr val="FFFFFF"/>
                </a:solidFill>
                <a:latin typeface="Verdana"/>
                <a:cs typeface="Verdana"/>
              </a:rPr>
              <a:t>Benefits</a:t>
            </a:r>
            <a:endParaRPr lang="en-US" dirty="0">
              <a:solidFill>
                <a:srgbClr val="FFFFFF"/>
              </a:solidFill>
              <a:latin typeface="Verdana"/>
              <a:cs typeface="Verdana"/>
            </a:endParaRPr>
          </a:p>
        </p:txBody>
      </p:sp>
    </p:spTree>
    <p:extLst>
      <p:ext uri="{BB962C8B-B14F-4D97-AF65-F5344CB8AC3E}">
        <p14:creationId xmlns:p14="http://schemas.microsoft.com/office/powerpoint/2010/main" val="24958910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txBox="1">
            <a:spLocks/>
          </p:cNvSpPr>
          <p:nvPr/>
        </p:nvSpPr>
        <p:spPr>
          <a:xfrm>
            <a:off x="180349"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4C18273-3B06-4AC5-BD96-A00D2AA2E2E6}" type="slidenum">
              <a:rPr lang="en-GB" smtClean="0">
                <a:solidFill>
                  <a:srgbClr val="6D6E71"/>
                </a:solidFill>
              </a:rPr>
              <a:pPr algn="l"/>
              <a:t>51</a:t>
            </a:fld>
            <a:endParaRPr lang="en-GB" dirty="0">
              <a:solidFill>
                <a:srgbClr val="6D6E71"/>
              </a:solidFill>
            </a:endParaRPr>
          </a:p>
        </p:txBody>
      </p:sp>
      <p:sp>
        <p:nvSpPr>
          <p:cNvPr id="25" name="Rectangle 24"/>
          <p:cNvSpPr/>
          <p:nvPr/>
        </p:nvSpPr>
        <p:spPr>
          <a:xfrm>
            <a:off x="2123728" y="404664"/>
            <a:ext cx="6624736" cy="523220"/>
          </a:xfrm>
          <a:prstGeom prst="rect">
            <a:avLst/>
          </a:prstGeom>
        </p:spPr>
        <p:txBody>
          <a:bodyPr wrap="square">
            <a:spAutoFit/>
          </a:bodyPr>
          <a:lstStyle/>
          <a:p>
            <a:r>
              <a:rPr lang="en-GB" sz="2800" b="1" dirty="0">
                <a:solidFill>
                  <a:srgbClr val="6D6E71"/>
                </a:solidFill>
              </a:rPr>
              <a:t>Local care model: Key Concerns</a:t>
            </a:r>
            <a:endParaRPr lang="en-GB" sz="2800" dirty="0">
              <a:solidFill>
                <a:srgbClr val="6D6E7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587" y="199707"/>
            <a:ext cx="1717125" cy="1717125"/>
          </a:xfrm>
          <a:prstGeom prst="rect">
            <a:avLst/>
          </a:prstGeom>
        </p:spPr>
      </p:pic>
      <p:grpSp>
        <p:nvGrpSpPr>
          <p:cNvPr id="15" name="Group 14"/>
          <p:cNvGrpSpPr/>
          <p:nvPr/>
        </p:nvGrpSpPr>
        <p:grpSpPr>
          <a:xfrm>
            <a:off x="2779869" y="1256581"/>
            <a:ext cx="4617074" cy="1479032"/>
            <a:chOff x="175361" y="254"/>
            <a:chExt cx="3433389" cy="2060033"/>
          </a:xfrm>
        </p:grpSpPr>
        <p:sp>
          <p:nvSpPr>
            <p:cNvPr id="16" name="Rectangle 15"/>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7" name="Rectangle 16"/>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19" name="Text Box 38"/>
          <p:cNvSpPr txBox="1">
            <a:spLocks noChangeArrowheads="1"/>
          </p:cNvSpPr>
          <p:nvPr/>
        </p:nvSpPr>
        <p:spPr bwMode="auto">
          <a:xfrm>
            <a:off x="2763236" y="1117230"/>
            <a:ext cx="4617075" cy="307777"/>
          </a:xfrm>
          <a:prstGeom prst="rect">
            <a:avLst/>
          </a:prstGeom>
          <a:solidFill>
            <a:schemeClr val="bg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Transport and travel</a:t>
            </a:r>
            <a:endParaRPr lang="en-US" sz="1400" dirty="0">
              <a:solidFill>
                <a:srgbClr val="FFFFFF"/>
              </a:solidFill>
              <a:latin typeface="Verdana"/>
              <a:cs typeface="Verdana"/>
            </a:endParaRPr>
          </a:p>
        </p:txBody>
      </p:sp>
      <p:grpSp>
        <p:nvGrpSpPr>
          <p:cNvPr id="20" name="Group 19"/>
          <p:cNvGrpSpPr/>
          <p:nvPr/>
        </p:nvGrpSpPr>
        <p:grpSpPr>
          <a:xfrm>
            <a:off x="519833" y="2852936"/>
            <a:ext cx="3980160" cy="1718901"/>
            <a:chOff x="175361" y="254"/>
            <a:chExt cx="3433389" cy="2060033"/>
          </a:xfrm>
        </p:grpSpPr>
        <p:sp>
          <p:nvSpPr>
            <p:cNvPr id="21" name="Rectangle 20"/>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22" name="Rectangle 21"/>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26" name="Text Box 38"/>
          <p:cNvSpPr txBox="1">
            <a:spLocks noChangeArrowheads="1"/>
          </p:cNvSpPr>
          <p:nvPr/>
        </p:nvSpPr>
        <p:spPr bwMode="auto">
          <a:xfrm>
            <a:off x="519831" y="2852936"/>
            <a:ext cx="3980161" cy="307777"/>
          </a:xfrm>
          <a:prstGeom prst="rect">
            <a:avLst/>
          </a:prstGeom>
          <a:solidFill>
            <a:schemeClr val="bg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Integration too difficult</a:t>
            </a:r>
            <a:endParaRPr lang="en-US" sz="1400" b="1" dirty="0">
              <a:solidFill>
                <a:srgbClr val="FFFFFF"/>
              </a:solidFill>
              <a:latin typeface="Verdana"/>
              <a:cs typeface="Verdana"/>
            </a:endParaRPr>
          </a:p>
        </p:txBody>
      </p:sp>
      <p:grpSp>
        <p:nvGrpSpPr>
          <p:cNvPr id="27" name="Group 26"/>
          <p:cNvGrpSpPr/>
          <p:nvPr/>
        </p:nvGrpSpPr>
        <p:grpSpPr>
          <a:xfrm>
            <a:off x="487616" y="4987374"/>
            <a:ext cx="4012377" cy="646331"/>
            <a:chOff x="175361" y="254"/>
            <a:chExt cx="3433389" cy="2060033"/>
          </a:xfrm>
        </p:grpSpPr>
        <p:sp>
          <p:nvSpPr>
            <p:cNvPr id="29" name="Rectangle 28"/>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30" name="Rectangle 29"/>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31" name="Text Box 38"/>
          <p:cNvSpPr txBox="1">
            <a:spLocks noChangeArrowheads="1"/>
          </p:cNvSpPr>
          <p:nvPr/>
        </p:nvSpPr>
        <p:spPr bwMode="auto">
          <a:xfrm>
            <a:off x="487615" y="4691207"/>
            <a:ext cx="4012378" cy="307777"/>
          </a:xfrm>
          <a:prstGeom prst="rect">
            <a:avLst/>
          </a:prstGeom>
          <a:solidFill>
            <a:schemeClr val="bg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Reliance on NHS111</a:t>
            </a:r>
            <a:endParaRPr lang="en-US" sz="1400" b="1" dirty="0">
              <a:solidFill>
                <a:srgbClr val="FFFFFF"/>
              </a:solidFill>
              <a:latin typeface="Verdana"/>
              <a:cs typeface="Verdana"/>
            </a:endParaRPr>
          </a:p>
        </p:txBody>
      </p:sp>
      <p:grpSp>
        <p:nvGrpSpPr>
          <p:cNvPr id="32" name="Group 31"/>
          <p:cNvGrpSpPr/>
          <p:nvPr/>
        </p:nvGrpSpPr>
        <p:grpSpPr>
          <a:xfrm>
            <a:off x="4852546" y="3044896"/>
            <a:ext cx="3929590" cy="1317049"/>
            <a:chOff x="175361" y="254"/>
            <a:chExt cx="3433389" cy="2060033"/>
          </a:xfrm>
        </p:grpSpPr>
        <p:sp>
          <p:nvSpPr>
            <p:cNvPr id="33" name="Rectangle 32"/>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34" name="Rectangle 33"/>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35" name="Text Box 38"/>
          <p:cNvSpPr txBox="1">
            <a:spLocks noChangeArrowheads="1"/>
          </p:cNvSpPr>
          <p:nvPr/>
        </p:nvSpPr>
        <p:spPr bwMode="auto">
          <a:xfrm>
            <a:off x="4852545" y="2852936"/>
            <a:ext cx="3929591" cy="307777"/>
          </a:xfrm>
          <a:prstGeom prst="rect">
            <a:avLst/>
          </a:prstGeom>
          <a:solidFill>
            <a:schemeClr val="bg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Gaps in services</a:t>
            </a:r>
            <a:endParaRPr lang="en-US" sz="1400" b="1" dirty="0">
              <a:solidFill>
                <a:srgbClr val="FFFFFF"/>
              </a:solidFill>
              <a:latin typeface="Verdana"/>
              <a:cs typeface="Verdana"/>
            </a:endParaRPr>
          </a:p>
        </p:txBody>
      </p:sp>
      <p:sp>
        <p:nvSpPr>
          <p:cNvPr id="36" name="Text Box 38"/>
          <p:cNvSpPr txBox="1">
            <a:spLocks noChangeArrowheads="1"/>
          </p:cNvSpPr>
          <p:nvPr/>
        </p:nvSpPr>
        <p:spPr bwMode="auto">
          <a:xfrm>
            <a:off x="2555776" y="1395933"/>
            <a:ext cx="48965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Public transport system not good enough if need to travel further</a:t>
            </a:r>
          </a:p>
          <a:p>
            <a:pPr marL="365125" indent="-171450">
              <a:buFont typeface="Arial" panose="020B0604020202020204" pitchFamily="34" charset="0"/>
              <a:buChar char="•"/>
            </a:pPr>
            <a:r>
              <a:rPr lang="en-GB" sz="1200" dirty="0">
                <a:solidFill>
                  <a:srgbClr val="6D6E71"/>
                </a:solidFill>
                <a:latin typeface="Verdana"/>
                <a:cs typeface="Verdana"/>
              </a:rPr>
              <a:t>Too far for some to travel</a:t>
            </a:r>
          </a:p>
          <a:p>
            <a:pPr marL="365125" indent="-171450">
              <a:buFont typeface="Arial" panose="020B0604020202020204" pitchFamily="34" charset="0"/>
              <a:buChar char="•"/>
            </a:pPr>
            <a:r>
              <a:rPr lang="en-GB" sz="1200" dirty="0">
                <a:solidFill>
                  <a:srgbClr val="6D6E71"/>
                </a:solidFill>
                <a:latin typeface="Verdana"/>
                <a:cs typeface="Verdana"/>
              </a:rPr>
              <a:t>Concern about how elderly patients will access services</a:t>
            </a:r>
          </a:p>
          <a:p>
            <a:pPr marL="365125" indent="-171450">
              <a:buFont typeface="Arial" panose="020B0604020202020204" pitchFamily="34" charset="0"/>
              <a:buChar char="•"/>
            </a:pPr>
            <a:r>
              <a:rPr lang="en-GB" sz="1200" dirty="0">
                <a:solidFill>
                  <a:srgbClr val="6D6E71"/>
                </a:solidFill>
                <a:latin typeface="Verdana"/>
                <a:cs typeface="Verdana"/>
              </a:rPr>
              <a:t>Relatives will have to travel too far to visit</a:t>
            </a:r>
          </a:p>
          <a:p>
            <a:pPr marL="365125" indent="-171450">
              <a:buFont typeface="Arial" panose="020B0604020202020204" pitchFamily="34" charset="0"/>
              <a:buChar char="•"/>
            </a:pPr>
            <a:r>
              <a:rPr lang="en-GB" sz="1200" dirty="0">
                <a:solidFill>
                  <a:srgbClr val="6D6E71"/>
                </a:solidFill>
                <a:latin typeface="Verdana"/>
                <a:cs typeface="Verdana"/>
              </a:rPr>
              <a:t>Need for more parking spaces</a:t>
            </a:r>
          </a:p>
        </p:txBody>
      </p:sp>
      <p:sp>
        <p:nvSpPr>
          <p:cNvPr id="37" name="Text Box 38"/>
          <p:cNvSpPr txBox="1">
            <a:spLocks noChangeArrowheads="1"/>
          </p:cNvSpPr>
          <p:nvPr/>
        </p:nvSpPr>
        <p:spPr bwMode="auto">
          <a:xfrm>
            <a:off x="367925" y="3186842"/>
            <a:ext cx="42040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GPs are separate businesses - will they co-operate?</a:t>
            </a:r>
          </a:p>
          <a:p>
            <a:pPr marL="365125" indent="-171450">
              <a:buFont typeface="Arial" panose="020B0604020202020204" pitchFamily="34" charset="0"/>
              <a:buChar char="•"/>
            </a:pPr>
            <a:r>
              <a:rPr lang="en-GB" sz="1200" dirty="0">
                <a:solidFill>
                  <a:srgbClr val="6D6E71"/>
                </a:solidFill>
                <a:latin typeface="Verdana"/>
                <a:cs typeface="Verdana"/>
              </a:rPr>
              <a:t>Too complex to achieve in practice – too many committees involved</a:t>
            </a:r>
          </a:p>
          <a:p>
            <a:pPr marL="365125" indent="-171450">
              <a:buFont typeface="Arial" panose="020B0604020202020204" pitchFamily="34" charset="0"/>
              <a:buChar char="•"/>
            </a:pPr>
            <a:r>
              <a:rPr lang="en-GB" sz="1200" dirty="0">
                <a:solidFill>
                  <a:srgbClr val="6D6E71"/>
                </a:solidFill>
                <a:latin typeface="Verdana"/>
                <a:cs typeface="Verdana"/>
              </a:rPr>
              <a:t>Concern over lack of leadership to achieve vision</a:t>
            </a:r>
          </a:p>
          <a:p>
            <a:pPr marL="365125" indent="-171450">
              <a:buFont typeface="Arial" panose="020B0604020202020204" pitchFamily="34" charset="0"/>
              <a:buChar char="•"/>
            </a:pPr>
            <a:r>
              <a:rPr lang="en-GB" sz="1200" dirty="0">
                <a:solidFill>
                  <a:srgbClr val="6D6E71"/>
                </a:solidFill>
                <a:latin typeface="Verdana"/>
                <a:cs typeface="Verdana"/>
              </a:rPr>
              <a:t>Services don’t communicate well now</a:t>
            </a:r>
          </a:p>
        </p:txBody>
      </p:sp>
      <p:sp>
        <p:nvSpPr>
          <p:cNvPr id="38" name="Text Box 38"/>
          <p:cNvSpPr txBox="1">
            <a:spLocks noChangeArrowheads="1"/>
          </p:cNvSpPr>
          <p:nvPr/>
        </p:nvSpPr>
        <p:spPr bwMode="auto">
          <a:xfrm>
            <a:off x="4741820" y="3161616"/>
            <a:ext cx="415066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Social care needs improving</a:t>
            </a:r>
          </a:p>
          <a:p>
            <a:pPr marL="365125" indent="-171450">
              <a:buFont typeface="Arial" panose="020B0604020202020204" pitchFamily="34" charset="0"/>
              <a:buChar char="•"/>
            </a:pPr>
            <a:r>
              <a:rPr lang="en-GB" sz="1200" dirty="0">
                <a:solidFill>
                  <a:srgbClr val="6D6E71"/>
                </a:solidFill>
                <a:latin typeface="Verdana"/>
                <a:cs typeface="Verdana"/>
              </a:rPr>
              <a:t>End of life care not mentioned</a:t>
            </a:r>
          </a:p>
          <a:p>
            <a:pPr marL="365125" indent="-171450">
              <a:buFont typeface="Arial" panose="020B0604020202020204" pitchFamily="34" charset="0"/>
              <a:buChar char="•"/>
            </a:pPr>
            <a:r>
              <a:rPr lang="en-GB" sz="1200" dirty="0">
                <a:solidFill>
                  <a:srgbClr val="6D6E71"/>
                </a:solidFill>
                <a:latin typeface="Verdana"/>
                <a:cs typeface="Verdana"/>
              </a:rPr>
              <a:t>Home/residential care should be included</a:t>
            </a:r>
          </a:p>
          <a:p>
            <a:pPr marL="365125" indent="-171450">
              <a:buFont typeface="Arial" panose="020B0604020202020204" pitchFamily="34" charset="0"/>
              <a:buChar char="•"/>
            </a:pPr>
            <a:r>
              <a:rPr lang="en-GB" sz="1200" dirty="0">
                <a:solidFill>
                  <a:srgbClr val="6D6E71"/>
                </a:solidFill>
                <a:latin typeface="Verdana"/>
                <a:cs typeface="Verdana"/>
              </a:rPr>
              <a:t>Mental health services need improving</a:t>
            </a:r>
          </a:p>
          <a:p>
            <a:pPr marL="365125" indent="-171450">
              <a:buFont typeface="Arial" panose="020B0604020202020204" pitchFamily="34" charset="0"/>
              <a:buChar char="•"/>
            </a:pPr>
            <a:r>
              <a:rPr lang="en-GB" sz="1200" dirty="0">
                <a:solidFill>
                  <a:srgbClr val="6D6E71"/>
                </a:solidFill>
                <a:latin typeface="Verdana"/>
                <a:cs typeface="Verdana"/>
              </a:rPr>
              <a:t>No mention of health education</a:t>
            </a:r>
          </a:p>
          <a:p>
            <a:pPr marL="365125" indent="-171450">
              <a:buFont typeface="Arial" panose="020B0604020202020204" pitchFamily="34" charset="0"/>
              <a:buChar char="•"/>
            </a:pPr>
            <a:r>
              <a:rPr lang="en-GB" sz="1200" dirty="0">
                <a:solidFill>
                  <a:srgbClr val="6D6E71"/>
                </a:solidFill>
                <a:latin typeface="Verdana"/>
                <a:cs typeface="Verdana"/>
              </a:rPr>
              <a:t>Not clear where Public Health fit in</a:t>
            </a:r>
          </a:p>
        </p:txBody>
      </p:sp>
      <p:sp>
        <p:nvSpPr>
          <p:cNvPr id="39" name="Text Box 38"/>
          <p:cNvSpPr txBox="1">
            <a:spLocks noChangeArrowheads="1"/>
          </p:cNvSpPr>
          <p:nvPr/>
        </p:nvSpPr>
        <p:spPr bwMode="auto">
          <a:xfrm>
            <a:off x="294800" y="4987374"/>
            <a:ext cx="42381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Reputation of NHS111 poor – public reluctant to use</a:t>
            </a:r>
          </a:p>
          <a:p>
            <a:pPr marL="365125" indent="-171450">
              <a:buFont typeface="Arial" panose="020B0604020202020204" pitchFamily="34" charset="0"/>
              <a:buChar char="•"/>
            </a:pPr>
            <a:r>
              <a:rPr lang="en-GB" sz="1200" dirty="0">
                <a:solidFill>
                  <a:srgbClr val="6D6E71"/>
                </a:solidFill>
                <a:latin typeface="Verdana"/>
                <a:cs typeface="Verdana"/>
              </a:rPr>
              <a:t>People will still default to A&amp;E/GPs</a:t>
            </a:r>
          </a:p>
        </p:txBody>
      </p:sp>
      <p:sp>
        <p:nvSpPr>
          <p:cNvPr id="40" name="Text Box 38"/>
          <p:cNvSpPr txBox="1">
            <a:spLocks noChangeArrowheads="1"/>
          </p:cNvSpPr>
          <p:nvPr/>
        </p:nvSpPr>
        <p:spPr bwMode="auto">
          <a:xfrm rot="20708667">
            <a:off x="532438" y="1462557"/>
            <a:ext cx="1834217" cy="369332"/>
          </a:xfrm>
          <a:prstGeom prst="rect">
            <a:avLst/>
          </a:prstGeom>
          <a:solidFill>
            <a:schemeClr val="tx1"/>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b="1" dirty="0">
                <a:solidFill>
                  <a:srgbClr val="FFFFFF"/>
                </a:solidFill>
                <a:latin typeface="Verdana"/>
                <a:cs typeface="Verdana"/>
              </a:rPr>
              <a:t>Concerns</a:t>
            </a:r>
            <a:endParaRPr lang="en-US" dirty="0">
              <a:solidFill>
                <a:srgbClr val="FFFFFF"/>
              </a:solidFill>
              <a:latin typeface="Verdana"/>
              <a:cs typeface="Verdana"/>
            </a:endParaRPr>
          </a:p>
        </p:txBody>
      </p:sp>
      <p:grpSp>
        <p:nvGrpSpPr>
          <p:cNvPr id="28" name="Group 27"/>
          <p:cNvGrpSpPr/>
          <p:nvPr/>
        </p:nvGrpSpPr>
        <p:grpSpPr>
          <a:xfrm>
            <a:off x="4813963" y="4629072"/>
            <a:ext cx="3968173" cy="1119869"/>
            <a:chOff x="175361" y="254"/>
            <a:chExt cx="3433389" cy="2060033"/>
          </a:xfrm>
        </p:grpSpPr>
        <p:sp>
          <p:nvSpPr>
            <p:cNvPr id="41" name="Rectangle 40"/>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42" name="Rectangle 41"/>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43" name="Text Box 38"/>
          <p:cNvSpPr txBox="1">
            <a:spLocks noChangeArrowheads="1"/>
          </p:cNvSpPr>
          <p:nvPr/>
        </p:nvSpPr>
        <p:spPr bwMode="auto">
          <a:xfrm>
            <a:off x="4813963" y="4437112"/>
            <a:ext cx="3968174" cy="307777"/>
          </a:xfrm>
          <a:prstGeom prst="rect">
            <a:avLst/>
          </a:prstGeom>
          <a:solidFill>
            <a:schemeClr val="bg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Workforce</a:t>
            </a:r>
            <a:endParaRPr lang="en-US" sz="1400" b="1" dirty="0">
              <a:solidFill>
                <a:srgbClr val="FFFFFF"/>
              </a:solidFill>
              <a:latin typeface="Verdana"/>
              <a:cs typeface="Verdana"/>
            </a:endParaRPr>
          </a:p>
        </p:txBody>
      </p:sp>
      <p:sp>
        <p:nvSpPr>
          <p:cNvPr id="44" name="Text Box 38"/>
          <p:cNvSpPr txBox="1">
            <a:spLocks noChangeArrowheads="1"/>
          </p:cNvSpPr>
          <p:nvPr/>
        </p:nvSpPr>
        <p:spPr bwMode="auto">
          <a:xfrm>
            <a:off x="4644008" y="4733278"/>
            <a:ext cx="419141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Model is resource intensive</a:t>
            </a:r>
          </a:p>
          <a:p>
            <a:pPr marL="365125" indent="-171450">
              <a:buFont typeface="Arial" panose="020B0604020202020204" pitchFamily="34" charset="0"/>
              <a:buChar char="•"/>
            </a:pPr>
            <a:r>
              <a:rPr lang="en-GB" sz="1200" dirty="0">
                <a:solidFill>
                  <a:srgbClr val="6D6E71"/>
                </a:solidFill>
                <a:latin typeface="Verdana"/>
                <a:cs typeface="Verdana"/>
              </a:rPr>
              <a:t>Concern over how to recruit and retain staff in this area</a:t>
            </a:r>
          </a:p>
          <a:p>
            <a:pPr marL="365125" indent="-171450">
              <a:buFont typeface="Arial" panose="020B0604020202020204" pitchFamily="34" charset="0"/>
              <a:buChar char="•"/>
            </a:pPr>
            <a:r>
              <a:rPr lang="en-GB" sz="1200" dirty="0">
                <a:solidFill>
                  <a:srgbClr val="6D6E71"/>
                </a:solidFill>
                <a:latin typeface="Verdana"/>
                <a:cs typeface="Verdana"/>
              </a:rPr>
              <a:t>Amount of available specialists in centralised centres seen as ambitious</a:t>
            </a:r>
          </a:p>
        </p:txBody>
      </p:sp>
      <p:grpSp>
        <p:nvGrpSpPr>
          <p:cNvPr id="45" name="Group 44"/>
          <p:cNvGrpSpPr/>
          <p:nvPr/>
        </p:nvGrpSpPr>
        <p:grpSpPr>
          <a:xfrm>
            <a:off x="899593" y="6093296"/>
            <a:ext cx="7747570" cy="526122"/>
            <a:chOff x="175361" y="254"/>
            <a:chExt cx="3433389" cy="2060033"/>
          </a:xfrm>
        </p:grpSpPr>
        <p:sp>
          <p:nvSpPr>
            <p:cNvPr id="46" name="Rectangle 45"/>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47" name="Rectangle 46"/>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48" name="Text Box 38"/>
          <p:cNvSpPr txBox="1">
            <a:spLocks noChangeArrowheads="1"/>
          </p:cNvSpPr>
          <p:nvPr/>
        </p:nvSpPr>
        <p:spPr bwMode="auto">
          <a:xfrm>
            <a:off x="899593" y="5805264"/>
            <a:ext cx="7747569" cy="307777"/>
          </a:xfrm>
          <a:prstGeom prst="rect">
            <a:avLst/>
          </a:prstGeom>
          <a:solidFill>
            <a:schemeClr val="bg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Increase support on discharge</a:t>
            </a:r>
            <a:endParaRPr lang="en-US" sz="1400" b="1" dirty="0">
              <a:solidFill>
                <a:srgbClr val="FFFFFF"/>
              </a:solidFill>
              <a:latin typeface="Verdana"/>
              <a:cs typeface="Verdana"/>
            </a:endParaRPr>
          </a:p>
        </p:txBody>
      </p:sp>
      <p:sp>
        <p:nvSpPr>
          <p:cNvPr id="49" name="Text Box 38"/>
          <p:cNvSpPr txBox="1">
            <a:spLocks noChangeArrowheads="1"/>
          </p:cNvSpPr>
          <p:nvPr/>
        </p:nvSpPr>
        <p:spPr bwMode="auto">
          <a:xfrm>
            <a:off x="827584" y="6122380"/>
            <a:ext cx="80514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Problems often seen as starting when they leave hospital</a:t>
            </a:r>
          </a:p>
          <a:p>
            <a:pPr marL="365125" indent="-171450">
              <a:buFont typeface="Arial" panose="020B0604020202020204" pitchFamily="34" charset="0"/>
              <a:buChar char="•"/>
            </a:pPr>
            <a:r>
              <a:rPr lang="en-GB" sz="1200" dirty="0">
                <a:solidFill>
                  <a:srgbClr val="6D6E71"/>
                </a:solidFill>
                <a:latin typeface="Verdana"/>
                <a:cs typeface="Verdana"/>
              </a:rPr>
              <a:t>Support for people on hospital discharge seen as key – need signposting to support available</a:t>
            </a:r>
          </a:p>
        </p:txBody>
      </p:sp>
    </p:spTree>
    <p:extLst>
      <p:ext uri="{BB962C8B-B14F-4D97-AF65-F5344CB8AC3E}">
        <p14:creationId xmlns:p14="http://schemas.microsoft.com/office/powerpoint/2010/main" val="21519798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8172400" y="0"/>
            <a:ext cx="971600" cy="6858000"/>
          </a:xfrm>
          <a:prstGeom prst="rect">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p:nvSpPr>
        <p:spPr>
          <a:xfrm rot="5400000">
            <a:off x="5616116" y="2744924"/>
            <a:ext cx="6048672" cy="792088"/>
          </a:xfrm>
          <a:prstGeom prst="rect">
            <a:avLst/>
          </a:prstGeom>
        </p:spPr>
        <p:txBody>
          <a:bodyPr vert="horz" wrap="square" lIns="91440" tIns="45720" rIns="91440" bIns="45720" rtlCol="0" anchor="ctr">
            <a:normAutofit/>
          </a:bodyPr>
          <a:lstStyle/>
          <a:p>
            <a:pPr>
              <a:lnSpc>
                <a:spcPct val="120000"/>
              </a:lnSpc>
              <a:spcBef>
                <a:spcPts val="600"/>
              </a:spcBef>
              <a:spcAft>
                <a:spcPts val="600"/>
              </a:spcAft>
            </a:pPr>
            <a:r>
              <a:rPr lang="en-GB" sz="3000" b="1" dirty="0">
                <a:solidFill>
                  <a:srgbClr val="FF0090"/>
                </a:solidFill>
              </a:rPr>
              <a:t>Local care model: Concerns</a:t>
            </a:r>
            <a:endParaRPr lang="en-US" sz="1400" dirty="0">
              <a:solidFill>
                <a:srgbClr val="6D6E71"/>
              </a:solidFill>
            </a:endParaRPr>
          </a:p>
        </p:txBody>
      </p:sp>
      <p:sp>
        <p:nvSpPr>
          <p:cNvPr id="15" name="Oval 14"/>
          <p:cNvSpPr>
            <a:spLocks/>
          </p:cNvSpPr>
          <p:nvPr/>
        </p:nvSpPr>
        <p:spPr>
          <a:xfrm>
            <a:off x="323528" y="260648"/>
            <a:ext cx="2880000" cy="2880320"/>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327048" y="458255"/>
            <a:ext cx="682491" cy="565727"/>
          </a:xfrm>
          <a:prstGeom prst="rect">
            <a:avLst/>
          </a:prstGeom>
        </p:spPr>
      </p:pic>
      <p:sp>
        <p:nvSpPr>
          <p:cNvPr id="20" name="Rectangle 19"/>
          <p:cNvSpPr/>
          <p:nvPr/>
        </p:nvSpPr>
        <p:spPr>
          <a:xfrm>
            <a:off x="140369" y="5611073"/>
            <a:ext cx="2592288" cy="954107"/>
          </a:xfrm>
          <a:prstGeom prst="rect">
            <a:avLst/>
          </a:prstGeom>
        </p:spPr>
        <p:txBody>
          <a:bodyPr wrap="square">
            <a:spAutoFit/>
          </a:bodyPr>
          <a:lstStyle/>
          <a:p>
            <a:r>
              <a:rPr lang="en-GB" sz="2800" b="1" dirty="0">
                <a:solidFill>
                  <a:prstClr val="white"/>
                </a:solidFill>
              </a:rPr>
              <a:t>Attendee comments</a:t>
            </a:r>
            <a:endParaRPr lang="en-GB" sz="2800" dirty="0">
              <a:solidFill>
                <a:prstClr val="white"/>
              </a:solidFill>
            </a:endParaRPr>
          </a:p>
        </p:txBody>
      </p:sp>
      <p:sp>
        <p:nvSpPr>
          <p:cNvPr id="21" name="Slide Number Placeholder 2"/>
          <p:cNvSpPr txBox="1">
            <a:spLocks/>
          </p:cNvSpPr>
          <p:nvPr/>
        </p:nvSpPr>
        <p:spPr>
          <a:xfrm>
            <a:off x="144016" y="6453336"/>
            <a:ext cx="683568" cy="2880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z="1200" smtClean="0">
                <a:solidFill>
                  <a:srgbClr val="FFFFFF"/>
                </a:solidFill>
              </a:rPr>
              <a:pPr/>
              <a:t>52</a:t>
            </a:fld>
            <a:endParaRPr lang="en-GB" sz="1200" dirty="0">
              <a:solidFill>
                <a:srgbClr val="FFFFFF"/>
              </a:solidFill>
            </a:endParaRPr>
          </a:p>
        </p:txBody>
      </p:sp>
      <p:sp>
        <p:nvSpPr>
          <p:cNvPr id="14" name="TextBox 13"/>
          <p:cNvSpPr txBox="1"/>
          <p:nvPr/>
        </p:nvSpPr>
        <p:spPr>
          <a:xfrm>
            <a:off x="539552" y="764704"/>
            <a:ext cx="2520280" cy="1815882"/>
          </a:xfrm>
          <a:prstGeom prst="rect">
            <a:avLst/>
          </a:prstGeom>
          <a:noFill/>
        </p:spPr>
        <p:txBody>
          <a:bodyPr wrap="square" rtlCol="0">
            <a:spAutoFit/>
          </a:bodyPr>
          <a:lstStyle/>
          <a:p>
            <a:pPr algn="ctr"/>
            <a:endParaRPr lang="en-GB" sz="1400" b="1" dirty="0">
              <a:solidFill>
                <a:srgbClr val="6D6E71"/>
              </a:solidFill>
            </a:endParaRPr>
          </a:p>
          <a:p>
            <a:pPr algn="ctr"/>
            <a:r>
              <a:rPr lang="en-GB" sz="1400" b="1" dirty="0">
                <a:solidFill>
                  <a:srgbClr val="6D6E71"/>
                </a:solidFill>
              </a:rPr>
              <a:t>I am happy to travel, however a lot of patients can’t travel or can’t afford to travel.  The public transport is not there.</a:t>
            </a:r>
          </a:p>
          <a:p>
            <a:pPr algn="ctr"/>
            <a:r>
              <a:rPr lang="en-GB" sz="1400" dirty="0">
                <a:solidFill>
                  <a:srgbClr val="6D6E71"/>
                </a:solidFill>
              </a:rPr>
              <a:t>Sevenoaks</a:t>
            </a:r>
          </a:p>
        </p:txBody>
      </p:sp>
      <p:pic>
        <p:nvPicPr>
          <p:cNvPr id="30" name="Picture 29"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3061" y="2364562"/>
            <a:ext cx="682491" cy="565727"/>
          </a:xfrm>
          <a:prstGeom prst="rect">
            <a:avLst/>
          </a:prstGeom>
        </p:spPr>
      </p:pic>
      <p:sp>
        <p:nvSpPr>
          <p:cNvPr id="24" name="Oval 23"/>
          <p:cNvSpPr>
            <a:spLocks/>
          </p:cNvSpPr>
          <p:nvPr/>
        </p:nvSpPr>
        <p:spPr>
          <a:xfrm>
            <a:off x="2534072" y="3429000"/>
            <a:ext cx="2880000" cy="2880320"/>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26" name="Picture 25"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551870" y="3894056"/>
            <a:ext cx="682491" cy="565727"/>
          </a:xfrm>
          <a:prstGeom prst="rect">
            <a:avLst/>
          </a:prstGeom>
        </p:spPr>
      </p:pic>
      <p:sp>
        <p:nvSpPr>
          <p:cNvPr id="31" name="TextBox 30"/>
          <p:cNvSpPr txBox="1"/>
          <p:nvPr/>
        </p:nvSpPr>
        <p:spPr>
          <a:xfrm>
            <a:off x="2699792" y="4137220"/>
            <a:ext cx="2520280" cy="1600438"/>
          </a:xfrm>
          <a:prstGeom prst="rect">
            <a:avLst/>
          </a:prstGeom>
          <a:noFill/>
        </p:spPr>
        <p:txBody>
          <a:bodyPr wrap="square" rtlCol="0">
            <a:spAutoFit/>
          </a:bodyPr>
          <a:lstStyle/>
          <a:p>
            <a:pPr algn="ctr"/>
            <a:r>
              <a:rPr lang="en-GB" sz="1400" b="1" dirty="0">
                <a:solidFill>
                  <a:srgbClr val="6D6E71"/>
                </a:solidFill>
              </a:rPr>
              <a:t> Is there anybody out there with the expertise to bolt the whole lot together? Do the NHS have such people?</a:t>
            </a:r>
          </a:p>
          <a:p>
            <a:pPr algn="ctr"/>
            <a:r>
              <a:rPr lang="en-GB" sz="1400" dirty="0">
                <a:solidFill>
                  <a:srgbClr val="6D6E71"/>
                </a:solidFill>
              </a:rPr>
              <a:t>Sevenoaks</a:t>
            </a:r>
          </a:p>
        </p:txBody>
      </p:sp>
      <p:pic>
        <p:nvPicPr>
          <p:cNvPr id="32" name="Picture 31"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3605" y="5532914"/>
            <a:ext cx="682491" cy="565727"/>
          </a:xfrm>
          <a:prstGeom prst="rect">
            <a:avLst/>
          </a:prstGeom>
        </p:spPr>
      </p:pic>
      <p:sp>
        <p:nvSpPr>
          <p:cNvPr id="33" name="Oval 32"/>
          <p:cNvSpPr>
            <a:spLocks/>
          </p:cNvSpPr>
          <p:nvPr/>
        </p:nvSpPr>
        <p:spPr>
          <a:xfrm>
            <a:off x="5076915" y="332656"/>
            <a:ext cx="2880000" cy="2880320"/>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4" name="Picture 33"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5080435" y="458255"/>
            <a:ext cx="682491" cy="565727"/>
          </a:xfrm>
          <a:prstGeom prst="rect">
            <a:avLst/>
          </a:prstGeom>
        </p:spPr>
      </p:pic>
      <p:sp>
        <p:nvSpPr>
          <p:cNvPr id="35" name="TextBox 34"/>
          <p:cNvSpPr txBox="1"/>
          <p:nvPr/>
        </p:nvSpPr>
        <p:spPr>
          <a:xfrm>
            <a:off x="5261917" y="795499"/>
            <a:ext cx="2520280" cy="2031325"/>
          </a:xfrm>
          <a:prstGeom prst="rect">
            <a:avLst/>
          </a:prstGeom>
          <a:noFill/>
        </p:spPr>
        <p:txBody>
          <a:bodyPr wrap="square" rtlCol="0">
            <a:spAutoFit/>
          </a:bodyPr>
          <a:lstStyle/>
          <a:p>
            <a:pPr algn="ctr"/>
            <a:endParaRPr lang="en-GB" sz="1400" b="1" dirty="0">
              <a:solidFill>
                <a:srgbClr val="6D6E71"/>
              </a:solidFill>
            </a:endParaRPr>
          </a:p>
          <a:p>
            <a:pPr algn="ctr"/>
            <a:r>
              <a:rPr lang="en-GB" sz="1400" b="1" dirty="0">
                <a:solidFill>
                  <a:srgbClr val="6D6E71"/>
                </a:solidFill>
              </a:rPr>
              <a:t> I recognise the need to house a limited number of acute centres, but I have concerns about relatives travelling a long way.</a:t>
            </a:r>
          </a:p>
          <a:p>
            <a:pPr algn="ctr"/>
            <a:r>
              <a:rPr lang="en-GB" sz="1400" dirty="0">
                <a:solidFill>
                  <a:srgbClr val="6D6E71"/>
                </a:solidFill>
              </a:rPr>
              <a:t>Tonbridge</a:t>
            </a:r>
          </a:p>
        </p:txBody>
      </p:sp>
      <p:pic>
        <p:nvPicPr>
          <p:cNvPr id="37" name="Picture 36"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6448" y="2364562"/>
            <a:ext cx="682491" cy="565727"/>
          </a:xfrm>
          <a:prstGeom prst="rect">
            <a:avLst/>
          </a:prstGeom>
        </p:spPr>
      </p:pic>
      <p:sp>
        <p:nvSpPr>
          <p:cNvPr id="38" name="Oval 37"/>
          <p:cNvSpPr>
            <a:spLocks/>
          </p:cNvSpPr>
          <p:nvPr/>
        </p:nvSpPr>
        <p:spPr>
          <a:xfrm>
            <a:off x="5580112" y="3343650"/>
            <a:ext cx="2376563" cy="233835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9" name="Picture 38"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5494464" y="3199727"/>
            <a:ext cx="682491" cy="565727"/>
          </a:xfrm>
          <a:prstGeom prst="rect">
            <a:avLst/>
          </a:prstGeom>
        </p:spPr>
      </p:pic>
      <p:sp>
        <p:nvSpPr>
          <p:cNvPr id="40" name="TextBox 39"/>
          <p:cNvSpPr txBox="1"/>
          <p:nvPr/>
        </p:nvSpPr>
        <p:spPr>
          <a:xfrm>
            <a:off x="5682283" y="3557334"/>
            <a:ext cx="2130077" cy="1815882"/>
          </a:xfrm>
          <a:prstGeom prst="rect">
            <a:avLst/>
          </a:prstGeom>
          <a:noFill/>
        </p:spPr>
        <p:txBody>
          <a:bodyPr wrap="square" rtlCol="0">
            <a:spAutoFit/>
          </a:bodyPr>
          <a:lstStyle/>
          <a:p>
            <a:pPr algn="ctr"/>
            <a:endParaRPr lang="en-GB" sz="1400" b="1" dirty="0">
              <a:solidFill>
                <a:srgbClr val="6D6E71"/>
              </a:solidFill>
            </a:endParaRPr>
          </a:p>
          <a:p>
            <a:pPr algn="ctr"/>
            <a:r>
              <a:rPr lang="en-GB" sz="1400" b="1" dirty="0">
                <a:solidFill>
                  <a:srgbClr val="6D6E71"/>
                </a:solidFill>
              </a:rPr>
              <a:t>People will default to A&amp;E and their GP because they don’t have confidence in the NHS111 service.</a:t>
            </a:r>
          </a:p>
          <a:p>
            <a:pPr algn="ctr"/>
            <a:r>
              <a:rPr lang="en-GB" sz="1400" dirty="0">
                <a:solidFill>
                  <a:srgbClr val="6D6E71"/>
                </a:solidFill>
              </a:rPr>
              <a:t>Sevenoaks</a:t>
            </a:r>
          </a:p>
        </p:txBody>
      </p:sp>
      <p:pic>
        <p:nvPicPr>
          <p:cNvPr id="41" name="Picture 40"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8304" y="4951505"/>
            <a:ext cx="682491" cy="565727"/>
          </a:xfrm>
          <a:prstGeom prst="rect">
            <a:avLst/>
          </a:prstGeom>
        </p:spPr>
      </p:pic>
      <p:sp>
        <p:nvSpPr>
          <p:cNvPr id="42" name="Oval 41"/>
          <p:cNvSpPr>
            <a:spLocks/>
          </p:cNvSpPr>
          <p:nvPr/>
        </p:nvSpPr>
        <p:spPr>
          <a:xfrm>
            <a:off x="251760" y="3068960"/>
            <a:ext cx="2160000" cy="2160000"/>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43" name="Picture 42"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36512" y="3140968"/>
            <a:ext cx="682491" cy="565727"/>
          </a:xfrm>
          <a:prstGeom prst="rect">
            <a:avLst/>
          </a:prstGeom>
        </p:spPr>
      </p:pic>
      <p:sp>
        <p:nvSpPr>
          <p:cNvPr id="44" name="TextBox 43"/>
          <p:cNvSpPr txBox="1"/>
          <p:nvPr/>
        </p:nvSpPr>
        <p:spPr>
          <a:xfrm>
            <a:off x="234380" y="3343650"/>
            <a:ext cx="2013956" cy="1169551"/>
          </a:xfrm>
          <a:prstGeom prst="rect">
            <a:avLst/>
          </a:prstGeom>
          <a:noFill/>
        </p:spPr>
        <p:txBody>
          <a:bodyPr wrap="square" rtlCol="0">
            <a:spAutoFit/>
          </a:bodyPr>
          <a:lstStyle/>
          <a:p>
            <a:pPr algn="ctr"/>
            <a:endParaRPr lang="en-GB" sz="1400" b="1" dirty="0">
              <a:solidFill>
                <a:srgbClr val="6D6E71"/>
              </a:solidFill>
            </a:endParaRPr>
          </a:p>
          <a:p>
            <a:pPr algn="ctr"/>
            <a:r>
              <a:rPr lang="en-GB" sz="1400" b="1" dirty="0">
                <a:solidFill>
                  <a:srgbClr val="6D6E71"/>
                </a:solidFill>
              </a:rPr>
              <a:t>The MDT – will they visit residential care?</a:t>
            </a:r>
          </a:p>
          <a:p>
            <a:pPr algn="ctr"/>
            <a:r>
              <a:rPr lang="en-GB" sz="1400" dirty="0">
                <a:solidFill>
                  <a:srgbClr val="6D6E71"/>
                </a:solidFill>
              </a:rPr>
              <a:t>Maidstone</a:t>
            </a:r>
          </a:p>
        </p:txBody>
      </p:sp>
      <p:pic>
        <p:nvPicPr>
          <p:cNvPr id="45" name="Picture 44"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3285" y="4591465"/>
            <a:ext cx="682491" cy="565727"/>
          </a:xfrm>
          <a:prstGeom prst="rect">
            <a:avLst/>
          </a:prstGeom>
        </p:spPr>
      </p:pic>
      <p:sp>
        <p:nvSpPr>
          <p:cNvPr id="49" name="Oval 48"/>
          <p:cNvSpPr>
            <a:spLocks/>
          </p:cNvSpPr>
          <p:nvPr/>
        </p:nvSpPr>
        <p:spPr>
          <a:xfrm>
            <a:off x="3078867" y="1196752"/>
            <a:ext cx="2160000" cy="2160000"/>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0" name="Picture 49"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944480" y="1213272"/>
            <a:ext cx="682491" cy="565727"/>
          </a:xfrm>
          <a:prstGeom prst="rect">
            <a:avLst/>
          </a:prstGeom>
        </p:spPr>
      </p:pic>
      <p:sp>
        <p:nvSpPr>
          <p:cNvPr id="51" name="TextBox 50"/>
          <p:cNvSpPr txBox="1"/>
          <p:nvPr/>
        </p:nvSpPr>
        <p:spPr>
          <a:xfrm>
            <a:off x="3091406" y="1385043"/>
            <a:ext cx="2160000" cy="1384995"/>
          </a:xfrm>
          <a:prstGeom prst="rect">
            <a:avLst/>
          </a:prstGeom>
          <a:noFill/>
        </p:spPr>
        <p:txBody>
          <a:bodyPr wrap="square" rtlCol="0">
            <a:spAutoFit/>
          </a:bodyPr>
          <a:lstStyle/>
          <a:p>
            <a:pPr algn="ctr"/>
            <a:endParaRPr lang="en-GB" sz="1400" b="1" dirty="0">
              <a:solidFill>
                <a:srgbClr val="6D6E71"/>
              </a:solidFill>
            </a:endParaRPr>
          </a:p>
          <a:p>
            <a:pPr algn="ctr"/>
            <a:r>
              <a:rPr lang="en-GB" sz="1400" b="1" dirty="0">
                <a:solidFill>
                  <a:srgbClr val="6D6E71"/>
                </a:solidFill>
              </a:rPr>
              <a:t>Is there an additional barrier of GPs working together?</a:t>
            </a:r>
          </a:p>
          <a:p>
            <a:pPr algn="ctr"/>
            <a:r>
              <a:rPr lang="en-GB" sz="1400" dirty="0">
                <a:solidFill>
                  <a:srgbClr val="6D6E71"/>
                </a:solidFill>
              </a:rPr>
              <a:t>Sevenoaks</a:t>
            </a:r>
          </a:p>
        </p:txBody>
      </p:sp>
      <p:pic>
        <p:nvPicPr>
          <p:cNvPr id="52" name="Picture 51"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7621" y="2649496"/>
            <a:ext cx="682491" cy="565727"/>
          </a:xfrm>
          <a:prstGeom prst="rect">
            <a:avLst/>
          </a:prstGeom>
        </p:spPr>
      </p:pic>
    </p:spTree>
    <p:extLst>
      <p:ext uri="{BB962C8B-B14F-4D97-AF65-F5344CB8AC3E}">
        <p14:creationId xmlns:p14="http://schemas.microsoft.com/office/powerpoint/2010/main" val="12392039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txBox="1">
            <a:spLocks/>
          </p:cNvSpPr>
          <p:nvPr/>
        </p:nvSpPr>
        <p:spPr>
          <a:xfrm>
            <a:off x="180349"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4C18273-3B06-4AC5-BD96-A00D2AA2E2E6}" type="slidenum">
              <a:rPr lang="en-GB" smtClean="0">
                <a:solidFill>
                  <a:srgbClr val="6D6E71"/>
                </a:solidFill>
              </a:rPr>
              <a:pPr algn="l"/>
              <a:t>53</a:t>
            </a:fld>
            <a:endParaRPr lang="en-GB" dirty="0">
              <a:solidFill>
                <a:srgbClr val="6D6E71"/>
              </a:solidFill>
            </a:endParaRPr>
          </a:p>
        </p:txBody>
      </p:sp>
      <p:sp>
        <p:nvSpPr>
          <p:cNvPr id="25" name="Rectangle 24"/>
          <p:cNvSpPr/>
          <p:nvPr/>
        </p:nvSpPr>
        <p:spPr>
          <a:xfrm>
            <a:off x="2258192" y="62993"/>
            <a:ext cx="6429178" cy="1938992"/>
          </a:xfrm>
          <a:prstGeom prst="rect">
            <a:avLst/>
          </a:prstGeom>
        </p:spPr>
        <p:txBody>
          <a:bodyPr wrap="square">
            <a:spAutoFit/>
          </a:bodyPr>
          <a:lstStyle/>
          <a:p>
            <a:r>
              <a:rPr lang="en-GB" sz="2800" b="1" dirty="0">
                <a:solidFill>
                  <a:srgbClr val="6D6E71"/>
                </a:solidFill>
              </a:rPr>
              <a:t>Integrating alternative (urgent care)  services to A&amp;E: Reaction</a:t>
            </a:r>
          </a:p>
          <a:p>
            <a:r>
              <a:rPr lang="en-GB" dirty="0">
                <a:solidFill>
                  <a:srgbClr val="6D6E71"/>
                </a:solidFill>
              </a:rPr>
              <a:t>Overall, attendees agreed with the proposals to develop alternative services to A&amp;E, but…  </a:t>
            </a:r>
            <a:endParaRPr lang="en-GB" sz="1600" dirty="0">
              <a:solidFill>
                <a:srgbClr val="6D6E7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587" y="199707"/>
            <a:ext cx="1717125" cy="1717125"/>
          </a:xfrm>
          <a:prstGeom prst="rect">
            <a:avLst/>
          </a:prstGeom>
        </p:spPr>
      </p:pic>
      <p:grpSp>
        <p:nvGrpSpPr>
          <p:cNvPr id="15" name="Group 14"/>
          <p:cNvGrpSpPr/>
          <p:nvPr/>
        </p:nvGrpSpPr>
        <p:grpSpPr>
          <a:xfrm>
            <a:off x="262587" y="2257127"/>
            <a:ext cx="4813469" cy="2179985"/>
            <a:chOff x="175361" y="254"/>
            <a:chExt cx="3433389" cy="2060033"/>
          </a:xfrm>
        </p:grpSpPr>
        <p:sp>
          <p:nvSpPr>
            <p:cNvPr id="16" name="Rectangle 15"/>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7" name="Rectangle 16"/>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19" name="Text Box 38"/>
          <p:cNvSpPr txBox="1">
            <a:spLocks noChangeArrowheads="1"/>
          </p:cNvSpPr>
          <p:nvPr/>
        </p:nvSpPr>
        <p:spPr bwMode="auto">
          <a:xfrm rot="21386901">
            <a:off x="125506" y="2207046"/>
            <a:ext cx="4729534" cy="307777"/>
          </a:xfrm>
          <a:prstGeom prst="rect">
            <a:avLst/>
          </a:prstGeom>
          <a:solidFill>
            <a:schemeClr val="tx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Need to communicate changes to public</a:t>
            </a:r>
            <a:endParaRPr lang="en-US" sz="1400" dirty="0">
              <a:solidFill>
                <a:srgbClr val="FFFFFF"/>
              </a:solidFill>
              <a:latin typeface="Verdana"/>
              <a:cs typeface="Verdana"/>
            </a:endParaRPr>
          </a:p>
        </p:txBody>
      </p:sp>
      <p:sp>
        <p:nvSpPr>
          <p:cNvPr id="36" name="Text Box 38"/>
          <p:cNvSpPr txBox="1">
            <a:spLocks noChangeArrowheads="1"/>
          </p:cNvSpPr>
          <p:nvPr/>
        </p:nvSpPr>
        <p:spPr bwMode="auto">
          <a:xfrm>
            <a:off x="406603" y="2621230"/>
            <a:ext cx="466945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indent="0"/>
            <a:r>
              <a:rPr lang="en-GB" sz="1400" dirty="0">
                <a:solidFill>
                  <a:srgbClr val="6D6E71"/>
                </a:solidFill>
                <a:latin typeface="Verdana"/>
                <a:cs typeface="Verdana"/>
              </a:rPr>
              <a:t>Will need intensive </a:t>
            </a:r>
            <a:r>
              <a:rPr lang="en-GB" sz="1400" b="1" dirty="0">
                <a:solidFill>
                  <a:srgbClr val="6D6E71"/>
                </a:solidFill>
                <a:latin typeface="Verdana"/>
                <a:cs typeface="Verdana"/>
              </a:rPr>
              <a:t>public awareness campaign </a:t>
            </a:r>
            <a:r>
              <a:rPr lang="en-GB" sz="1400" dirty="0">
                <a:solidFill>
                  <a:srgbClr val="6D6E71"/>
                </a:solidFill>
                <a:latin typeface="Verdana"/>
                <a:cs typeface="Verdana"/>
              </a:rPr>
              <a:t>about changes so that using NHS 111 becomes second nature:</a:t>
            </a:r>
          </a:p>
          <a:p>
            <a:pPr marL="479425" indent="-285750">
              <a:buFont typeface="Arial" panose="020B0604020202020204" pitchFamily="34" charset="0"/>
              <a:buChar char="•"/>
            </a:pPr>
            <a:r>
              <a:rPr lang="en-GB" sz="1400" dirty="0">
                <a:solidFill>
                  <a:srgbClr val="6D6E71"/>
                </a:solidFill>
                <a:latin typeface="Verdana"/>
                <a:cs typeface="Verdana"/>
              </a:rPr>
              <a:t>Newspapers</a:t>
            </a:r>
          </a:p>
          <a:p>
            <a:pPr marL="479425" indent="-285750">
              <a:buFont typeface="Arial" panose="020B0604020202020204" pitchFamily="34" charset="0"/>
              <a:buChar char="•"/>
            </a:pPr>
            <a:r>
              <a:rPr lang="en-GB" sz="1400" dirty="0">
                <a:solidFill>
                  <a:srgbClr val="6D6E71"/>
                </a:solidFill>
                <a:latin typeface="Verdana"/>
                <a:cs typeface="Verdana"/>
              </a:rPr>
              <a:t>Leaflets and posters</a:t>
            </a:r>
          </a:p>
          <a:p>
            <a:pPr marL="479425" indent="-285750">
              <a:buFont typeface="Arial" panose="020B0604020202020204" pitchFamily="34" charset="0"/>
              <a:buChar char="•"/>
            </a:pPr>
            <a:r>
              <a:rPr lang="en-GB" sz="1400" dirty="0">
                <a:solidFill>
                  <a:srgbClr val="6D6E71"/>
                </a:solidFill>
                <a:latin typeface="Verdana"/>
                <a:cs typeface="Verdana"/>
              </a:rPr>
              <a:t>Social media and technology apps</a:t>
            </a:r>
          </a:p>
          <a:p>
            <a:pPr marL="479425" indent="-285750">
              <a:buFont typeface="Arial" panose="020B0604020202020204" pitchFamily="34" charset="0"/>
              <a:buChar char="•"/>
            </a:pPr>
            <a:r>
              <a:rPr lang="en-GB" sz="1400" dirty="0">
                <a:solidFill>
                  <a:srgbClr val="6D6E71"/>
                </a:solidFill>
                <a:latin typeface="Verdana"/>
                <a:cs typeface="Verdana"/>
              </a:rPr>
              <a:t>On prescriptions</a:t>
            </a:r>
          </a:p>
          <a:p>
            <a:pPr marL="479425" indent="-285750">
              <a:buFont typeface="Arial" panose="020B0604020202020204" pitchFamily="34" charset="0"/>
              <a:buChar char="•"/>
            </a:pPr>
            <a:endParaRPr lang="en-GB" sz="1600" dirty="0">
              <a:solidFill>
                <a:srgbClr val="6D6E71"/>
              </a:solidFill>
              <a:latin typeface="Verdana"/>
              <a:cs typeface="Verdana"/>
            </a:endParaRPr>
          </a:p>
          <a:p>
            <a:pPr marL="365125" indent="-171450">
              <a:buFont typeface="Arial" panose="020B0604020202020204" pitchFamily="34" charset="0"/>
              <a:buChar char="•"/>
            </a:pPr>
            <a:endParaRPr lang="en-GB" sz="1200" dirty="0">
              <a:solidFill>
                <a:srgbClr val="6D6E71"/>
              </a:solidFill>
              <a:latin typeface="Verdana"/>
              <a:cs typeface="Verdana"/>
            </a:endParaRPr>
          </a:p>
        </p:txBody>
      </p:sp>
      <p:grpSp>
        <p:nvGrpSpPr>
          <p:cNvPr id="28" name="Group 27"/>
          <p:cNvGrpSpPr/>
          <p:nvPr/>
        </p:nvGrpSpPr>
        <p:grpSpPr>
          <a:xfrm>
            <a:off x="5284516" y="2360934"/>
            <a:ext cx="3391940" cy="2076178"/>
            <a:chOff x="175361" y="254"/>
            <a:chExt cx="3433389" cy="2060033"/>
          </a:xfrm>
        </p:grpSpPr>
        <p:sp>
          <p:nvSpPr>
            <p:cNvPr id="41" name="Rectangle 40"/>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42" name="Rectangle 41"/>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43" name="Text Box 38"/>
          <p:cNvSpPr txBox="1">
            <a:spLocks noChangeArrowheads="1"/>
          </p:cNvSpPr>
          <p:nvPr/>
        </p:nvSpPr>
        <p:spPr bwMode="auto">
          <a:xfrm rot="21386901">
            <a:off x="5161169" y="2101552"/>
            <a:ext cx="3230730" cy="523220"/>
          </a:xfrm>
          <a:prstGeom prst="rect">
            <a:avLst/>
          </a:prstGeom>
          <a:solidFill>
            <a:schemeClr val="tx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Need to improve perceptions of NHS111</a:t>
            </a:r>
            <a:endParaRPr lang="en-US" sz="1400" dirty="0">
              <a:solidFill>
                <a:srgbClr val="FFFFFF"/>
              </a:solidFill>
              <a:latin typeface="Verdana"/>
              <a:cs typeface="Verdana"/>
            </a:endParaRPr>
          </a:p>
        </p:txBody>
      </p:sp>
      <p:sp>
        <p:nvSpPr>
          <p:cNvPr id="44" name="Text Box 38"/>
          <p:cNvSpPr txBox="1">
            <a:spLocks noChangeArrowheads="1"/>
          </p:cNvSpPr>
          <p:nvPr/>
        </p:nvSpPr>
        <p:spPr bwMode="auto">
          <a:xfrm>
            <a:off x="5284516" y="2742239"/>
            <a:ext cx="310391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indent="0"/>
            <a:r>
              <a:rPr lang="en-GB" sz="1400" dirty="0">
                <a:solidFill>
                  <a:srgbClr val="6D6E71"/>
                </a:solidFill>
                <a:latin typeface="Verdana"/>
                <a:cs typeface="Verdana"/>
              </a:rPr>
              <a:t>NHS111 has poor reputation – confidence in service will need improving</a:t>
            </a:r>
          </a:p>
          <a:p>
            <a:pPr marL="479425" indent="-285750">
              <a:buFont typeface="Arial" panose="020B0604020202020204" pitchFamily="34" charset="0"/>
              <a:buChar char="•"/>
            </a:pPr>
            <a:r>
              <a:rPr lang="en-GB" sz="1400" dirty="0">
                <a:solidFill>
                  <a:srgbClr val="6D6E71"/>
                </a:solidFill>
                <a:latin typeface="Verdana"/>
                <a:cs typeface="Verdana"/>
              </a:rPr>
              <a:t>People may still just go to A&amp;E rather than call 111</a:t>
            </a:r>
          </a:p>
          <a:p>
            <a:pPr marL="365125" indent="-171450">
              <a:buFont typeface="Arial" panose="020B0604020202020204" pitchFamily="34" charset="0"/>
              <a:buChar char="•"/>
            </a:pPr>
            <a:endParaRPr lang="en-GB" sz="1200" dirty="0">
              <a:solidFill>
                <a:srgbClr val="6D6E71"/>
              </a:solidFill>
              <a:latin typeface="Verdana"/>
              <a:cs typeface="Verdana"/>
            </a:endParaRPr>
          </a:p>
        </p:txBody>
      </p:sp>
      <p:grpSp>
        <p:nvGrpSpPr>
          <p:cNvPr id="46" name="Group 45"/>
          <p:cNvGrpSpPr/>
          <p:nvPr/>
        </p:nvGrpSpPr>
        <p:grpSpPr>
          <a:xfrm>
            <a:off x="262587" y="4678015"/>
            <a:ext cx="8424783" cy="1703313"/>
            <a:chOff x="175361" y="254"/>
            <a:chExt cx="3433389" cy="2060033"/>
          </a:xfrm>
        </p:grpSpPr>
        <p:sp>
          <p:nvSpPr>
            <p:cNvPr id="47" name="Rectangle 46"/>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48" name="Rectangle 47"/>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49" name="Text Box 38"/>
          <p:cNvSpPr txBox="1">
            <a:spLocks noChangeArrowheads="1"/>
          </p:cNvSpPr>
          <p:nvPr/>
        </p:nvSpPr>
        <p:spPr bwMode="auto">
          <a:xfrm>
            <a:off x="406604" y="4860066"/>
            <a:ext cx="816428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indent="0"/>
            <a:r>
              <a:rPr lang="en-GB" sz="1400" dirty="0">
                <a:solidFill>
                  <a:srgbClr val="6D6E71"/>
                </a:solidFill>
                <a:latin typeface="Verdana"/>
                <a:cs typeface="Verdana"/>
              </a:rPr>
              <a:t>Concerns about changes to A&amp;E included:</a:t>
            </a:r>
          </a:p>
          <a:p>
            <a:pPr marL="479425" indent="-285750">
              <a:buFont typeface="Arial" panose="020B0604020202020204" pitchFamily="34" charset="0"/>
              <a:buChar char="•"/>
            </a:pPr>
            <a:r>
              <a:rPr lang="en-GB" sz="1400" dirty="0">
                <a:solidFill>
                  <a:srgbClr val="6D6E71"/>
                </a:solidFill>
                <a:latin typeface="Verdana"/>
                <a:cs typeface="Verdana"/>
              </a:rPr>
              <a:t>Urgent Treatment Centres will just become mini A&amp;Es and bottleneck will still exist</a:t>
            </a:r>
          </a:p>
          <a:p>
            <a:pPr marL="479425" indent="-285750">
              <a:buFont typeface="Arial" panose="020B0604020202020204" pitchFamily="34" charset="0"/>
              <a:buChar char="•"/>
            </a:pPr>
            <a:r>
              <a:rPr lang="en-GB" sz="1400" dirty="0">
                <a:solidFill>
                  <a:srgbClr val="6D6E71"/>
                </a:solidFill>
                <a:latin typeface="Verdana"/>
                <a:cs typeface="Verdana"/>
              </a:rPr>
              <a:t>Too complex – will people know where they should go? </a:t>
            </a:r>
          </a:p>
          <a:p>
            <a:pPr marL="479425" indent="-285750">
              <a:buFont typeface="Arial" panose="020B0604020202020204" pitchFamily="34" charset="0"/>
              <a:buChar char="•"/>
            </a:pPr>
            <a:r>
              <a:rPr lang="en-GB" sz="1400" dirty="0">
                <a:solidFill>
                  <a:srgbClr val="6D6E71"/>
                </a:solidFill>
                <a:latin typeface="Verdana"/>
                <a:cs typeface="Verdana"/>
              </a:rPr>
              <a:t>Strong culture of using A&amp;E</a:t>
            </a:r>
          </a:p>
          <a:p>
            <a:pPr marL="479425" indent="-285750">
              <a:buFont typeface="Arial" panose="020B0604020202020204" pitchFamily="34" charset="0"/>
              <a:buChar char="•"/>
            </a:pPr>
            <a:r>
              <a:rPr lang="en-GB" sz="1400" dirty="0">
                <a:solidFill>
                  <a:srgbClr val="6D6E71"/>
                </a:solidFill>
                <a:latin typeface="Verdana"/>
                <a:cs typeface="Verdana"/>
              </a:rPr>
              <a:t>Will there be one triage to direct people to correct service?</a:t>
            </a:r>
          </a:p>
          <a:p>
            <a:pPr marL="479425" indent="-285750">
              <a:buFont typeface="Arial" panose="020B0604020202020204" pitchFamily="34" charset="0"/>
              <a:buChar char="•"/>
            </a:pPr>
            <a:r>
              <a:rPr lang="en-GB" sz="1400" dirty="0">
                <a:solidFill>
                  <a:srgbClr val="6D6E71"/>
                </a:solidFill>
                <a:latin typeface="Verdana"/>
                <a:cs typeface="Verdana"/>
              </a:rPr>
              <a:t>Will UTC and A&amp;E be co-located?</a:t>
            </a:r>
          </a:p>
          <a:p>
            <a:pPr marL="479425" indent="-285750">
              <a:buFont typeface="Arial" panose="020B0604020202020204" pitchFamily="34" charset="0"/>
              <a:buChar char="•"/>
            </a:pPr>
            <a:endParaRPr lang="en-GB" sz="1600" dirty="0">
              <a:solidFill>
                <a:srgbClr val="6D6E71"/>
              </a:solidFill>
              <a:latin typeface="Verdana"/>
              <a:cs typeface="Verdana"/>
            </a:endParaRPr>
          </a:p>
          <a:p>
            <a:pPr marL="365125" indent="-171450">
              <a:buFont typeface="Arial" panose="020B0604020202020204" pitchFamily="34" charset="0"/>
              <a:buChar char="•"/>
            </a:pPr>
            <a:endParaRPr lang="en-GB" sz="1200" dirty="0">
              <a:solidFill>
                <a:srgbClr val="6D6E71"/>
              </a:solidFill>
              <a:latin typeface="Verdana"/>
              <a:cs typeface="Verdana"/>
            </a:endParaRPr>
          </a:p>
        </p:txBody>
      </p:sp>
      <p:sp>
        <p:nvSpPr>
          <p:cNvPr id="45" name="Text Box 38"/>
          <p:cNvSpPr txBox="1">
            <a:spLocks noChangeArrowheads="1"/>
          </p:cNvSpPr>
          <p:nvPr/>
        </p:nvSpPr>
        <p:spPr bwMode="auto">
          <a:xfrm rot="21386901">
            <a:off x="185341" y="4454557"/>
            <a:ext cx="4729534" cy="307777"/>
          </a:xfrm>
          <a:prstGeom prst="rect">
            <a:avLst/>
          </a:prstGeom>
          <a:solidFill>
            <a:schemeClr val="tx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Concerns</a:t>
            </a:r>
            <a:endParaRPr lang="en-US" sz="1400" dirty="0">
              <a:solidFill>
                <a:srgbClr val="FFFFFF"/>
              </a:solidFill>
              <a:latin typeface="Verdana"/>
              <a:cs typeface="Verdana"/>
            </a:endParaRPr>
          </a:p>
        </p:txBody>
      </p:sp>
    </p:spTree>
    <p:extLst>
      <p:ext uri="{BB962C8B-B14F-4D97-AF65-F5344CB8AC3E}">
        <p14:creationId xmlns:p14="http://schemas.microsoft.com/office/powerpoint/2010/main" val="13518966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827584" y="2060848"/>
            <a:ext cx="7920880" cy="4464496"/>
          </a:xfrm>
          <a:prstGeom prst="rect">
            <a:avLst/>
          </a:prstGeom>
          <a:solidFill>
            <a:schemeClr val="bg1">
              <a:lumMod val="85000"/>
            </a:schemeClr>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600" dirty="0">
                <a:solidFill>
                  <a:prstClr val="white"/>
                </a:solidFill>
                <a:cs typeface="Verdana"/>
              </a:rPr>
              <a:t>	</a:t>
            </a:r>
            <a:endParaRPr lang="en-GB" sz="1600" dirty="0">
              <a:solidFill>
                <a:prstClr val="white"/>
              </a:solidFill>
            </a:endParaRPr>
          </a:p>
        </p:txBody>
      </p:sp>
      <p:sp>
        <p:nvSpPr>
          <p:cNvPr id="18" name="Slide Number Placeholder 3"/>
          <p:cNvSpPr txBox="1">
            <a:spLocks/>
          </p:cNvSpPr>
          <p:nvPr/>
        </p:nvSpPr>
        <p:spPr>
          <a:xfrm>
            <a:off x="180349"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4C18273-3B06-4AC5-BD96-A00D2AA2E2E6}" type="slidenum">
              <a:rPr lang="en-GB" smtClean="0">
                <a:solidFill>
                  <a:srgbClr val="6D6E71"/>
                </a:solidFill>
              </a:rPr>
              <a:pPr algn="l"/>
              <a:t>54</a:t>
            </a:fld>
            <a:endParaRPr lang="en-GB" dirty="0">
              <a:solidFill>
                <a:srgbClr val="6D6E71"/>
              </a:solidFill>
            </a:endParaRPr>
          </a:p>
        </p:txBody>
      </p:sp>
      <p:sp>
        <p:nvSpPr>
          <p:cNvPr id="25" name="Rectangle 24"/>
          <p:cNvSpPr/>
          <p:nvPr/>
        </p:nvSpPr>
        <p:spPr>
          <a:xfrm>
            <a:off x="2123728" y="404664"/>
            <a:ext cx="5930459" cy="954107"/>
          </a:xfrm>
          <a:prstGeom prst="rect">
            <a:avLst/>
          </a:prstGeom>
        </p:spPr>
        <p:txBody>
          <a:bodyPr wrap="square">
            <a:spAutoFit/>
          </a:bodyPr>
          <a:lstStyle/>
          <a:p>
            <a:r>
              <a:rPr lang="en-GB" sz="2800" b="1" dirty="0">
                <a:solidFill>
                  <a:srgbClr val="6D6E71"/>
                </a:solidFill>
              </a:rPr>
              <a:t>Local care model: Other concerns</a:t>
            </a:r>
            <a:endParaRPr lang="en-GB" sz="2800" dirty="0">
              <a:solidFill>
                <a:srgbClr val="6D6E7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587" y="199707"/>
            <a:ext cx="1717125" cy="1717125"/>
          </a:xfrm>
          <a:prstGeom prst="rect">
            <a:avLst/>
          </a:prstGeom>
        </p:spPr>
      </p:pic>
      <p:sp>
        <p:nvSpPr>
          <p:cNvPr id="40" name="Text Box 38"/>
          <p:cNvSpPr txBox="1">
            <a:spLocks noChangeArrowheads="1"/>
          </p:cNvSpPr>
          <p:nvPr/>
        </p:nvSpPr>
        <p:spPr bwMode="auto">
          <a:xfrm rot="20708667">
            <a:off x="532438" y="1577082"/>
            <a:ext cx="1834217" cy="369332"/>
          </a:xfrm>
          <a:prstGeom prst="rect">
            <a:avLst/>
          </a:prstGeom>
          <a:solidFill>
            <a:schemeClr val="tx1"/>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b="1" dirty="0">
                <a:solidFill>
                  <a:srgbClr val="FFFFFF"/>
                </a:solidFill>
                <a:latin typeface="Verdana"/>
                <a:cs typeface="Verdana"/>
              </a:rPr>
              <a:t>Concerns</a:t>
            </a:r>
            <a:endParaRPr lang="en-US" dirty="0">
              <a:solidFill>
                <a:srgbClr val="FFFFFF"/>
              </a:solidFill>
              <a:latin typeface="Verdana"/>
              <a:cs typeface="Verdana"/>
            </a:endParaRPr>
          </a:p>
        </p:txBody>
      </p:sp>
      <p:graphicFrame>
        <p:nvGraphicFramePr>
          <p:cNvPr id="56" name="Diagram 55"/>
          <p:cNvGraphicFramePr/>
          <p:nvPr>
            <p:extLst>
              <p:ext uri="{D42A27DB-BD31-4B8C-83A1-F6EECF244321}">
                <p14:modId xmlns:p14="http://schemas.microsoft.com/office/powerpoint/2010/main" val="229088847"/>
              </p:ext>
            </p:extLst>
          </p:nvPr>
        </p:nvGraphicFramePr>
        <p:xfrm>
          <a:off x="611560" y="2159028"/>
          <a:ext cx="7992888" cy="4222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63911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27384"/>
            <a:ext cx="9214746" cy="6885384"/>
          </a:xfrm>
          <a:prstGeom prst="rect">
            <a:avLst/>
          </a:prstGeom>
          <a:solidFill>
            <a:schemeClr val="bg2"/>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9" name="AutoShape 5" descr="http://djs.thethinkingshed.com/secureasset/28834/0/prepare?thumb=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6D6E71"/>
              </a:solidFill>
            </a:endParaRPr>
          </a:p>
        </p:txBody>
      </p:sp>
      <p:sp>
        <p:nvSpPr>
          <p:cNvPr id="7" name="TextBox 6"/>
          <p:cNvSpPr txBox="1"/>
          <p:nvPr/>
        </p:nvSpPr>
        <p:spPr>
          <a:xfrm>
            <a:off x="2627784" y="3242007"/>
            <a:ext cx="6392640" cy="1815882"/>
          </a:xfrm>
          <a:prstGeom prst="rect">
            <a:avLst/>
          </a:prstGeom>
          <a:noFill/>
        </p:spPr>
        <p:txBody>
          <a:bodyPr wrap="square" rtlCol="0">
            <a:spAutoFit/>
          </a:bodyPr>
          <a:lstStyle/>
          <a:p>
            <a:r>
              <a:rPr lang="en-GB" sz="3200" b="1" dirty="0">
                <a:solidFill>
                  <a:prstClr val="white"/>
                </a:solidFill>
                <a:ea typeface="5yearsoldfont" panose="02000603000000000000" pitchFamily="2" charset="0"/>
              </a:rPr>
              <a:t>Structure:</a:t>
            </a:r>
          </a:p>
          <a:p>
            <a:pPr marL="571500" indent="-571500">
              <a:buFont typeface="Arial" panose="020B0604020202020204" pitchFamily="34" charset="0"/>
              <a:buChar char="•"/>
            </a:pPr>
            <a:r>
              <a:rPr lang="en-GB" sz="2000" b="1" dirty="0">
                <a:solidFill>
                  <a:prstClr val="white"/>
                </a:solidFill>
                <a:ea typeface="5yearsoldfont" panose="02000603000000000000" pitchFamily="2" charset="0"/>
              </a:rPr>
              <a:t>Urgent Care Centre specific events</a:t>
            </a:r>
          </a:p>
          <a:p>
            <a:pPr marL="571500" indent="-571500">
              <a:buFont typeface="Arial" panose="020B0604020202020204" pitchFamily="34" charset="0"/>
              <a:buChar char="•"/>
            </a:pPr>
            <a:r>
              <a:rPr lang="en-GB" sz="2000" b="1" dirty="0">
                <a:solidFill>
                  <a:prstClr val="white"/>
                </a:solidFill>
                <a:ea typeface="5yearsoldfont" panose="02000603000000000000" pitchFamily="2" charset="0"/>
              </a:rPr>
              <a:t>Reaction to ‘Medway Model’ of local care</a:t>
            </a:r>
          </a:p>
          <a:p>
            <a:pPr marL="571500" indent="-571500">
              <a:buFont typeface="Arial" panose="020B0604020202020204" pitchFamily="34" charset="0"/>
              <a:buChar char="•"/>
            </a:pPr>
            <a:endParaRPr lang="en-GB" b="1" dirty="0">
              <a:solidFill>
                <a:prstClr val="white"/>
              </a:solidFill>
              <a:ea typeface="5yearsoldfont" panose="02000603000000000000" pitchFamily="2" charset="0"/>
            </a:endParaRPr>
          </a:p>
        </p:txBody>
      </p:sp>
      <p:sp>
        <p:nvSpPr>
          <p:cNvPr id="9" name="Slide Number Placeholder 3"/>
          <p:cNvSpPr txBox="1">
            <a:spLocks/>
          </p:cNvSpPr>
          <p:nvPr/>
        </p:nvSpPr>
        <p:spPr>
          <a:xfrm>
            <a:off x="180349"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4C18273-3B06-4AC5-BD96-A00D2AA2E2E6}" type="slidenum">
              <a:rPr lang="en-GB" smtClean="0">
                <a:solidFill>
                  <a:prstClr val="white"/>
                </a:solidFill>
              </a:rPr>
              <a:pPr algn="l"/>
              <a:t>55</a:t>
            </a:fld>
            <a:endParaRPr lang="en-GB" dirty="0">
              <a:solidFill>
                <a:prstClr val="white"/>
              </a:solidFill>
            </a:endParaRPr>
          </a:p>
        </p:txBody>
      </p:sp>
      <p:sp>
        <p:nvSpPr>
          <p:cNvPr id="8" name="TextBox 7"/>
          <p:cNvSpPr txBox="1"/>
          <p:nvPr/>
        </p:nvSpPr>
        <p:spPr>
          <a:xfrm>
            <a:off x="309686" y="219055"/>
            <a:ext cx="5328605" cy="2123658"/>
          </a:xfrm>
          <a:prstGeom prst="rect">
            <a:avLst/>
          </a:prstGeom>
          <a:noFill/>
        </p:spPr>
        <p:txBody>
          <a:bodyPr wrap="square" rtlCol="0">
            <a:spAutoFit/>
          </a:bodyPr>
          <a:lstStyle/>
          <a:p>
            <a:r>
              <a:rPr lang="en-GB" sz="3200" b="1" dirty="0">
                <a:solidFill>
                  <a:prstClr val="white"/>
                </a:solidFill>
                <a:ea typeface="5yearsoldfont" panose="02000603000000000000" pitchFamily="2" charset="0"/>
              </a:rPr>
              <a:t>Medway feedback:</a:t>
            </a:r>
          </a:p>
          <a:p>
            <a:pPr marL="571500" indent="-571500">
              <a:buFont typeface="Arial" panose="020B0604020202020204" pitchFamily="34" charset="0"/>
              <a:buChar char="•"/>
            </a:pPr>
            <a:r>
              <a:rPr lang="en-GB" sz="2000" b="1" dirty="0">
                <a:solidFill>
                  <a:prstClr val="white"/>
                </a:solidFill>
                <a:ea typeface="5yearsoldfont" panose="02000603000000000000" pitchFamily="2" charset="0"/>
              </a:rPr>
              <a:t>Medway</a:t>
            </a:r>
          </a:p>
          <a:p>
            <a:pPr marL="571500" indent="-571500">
              <a:buFont typeface="Arial" panose="020B0604020202020204" pitchFamily="34" charset="0"/>
              <a:buChar char="•"/>
            </a:pPr>
            <a:r>
              <a:rPr lang="en-GB" sz="2000" b="1" dirty="0">
                <a:solidFill>
                  <a:prstClr val="white"/>
                </a:solidFill>
                <a:ea typeface="5yearsoldfont" panose="02000603000000000000" pitchFamily="2" charset="0"/>
              </a:rPr>
              <a:t>Swale</a:t>
            </a:r>
          </a:p>
          <a:p>
            <a:pPr marL="571500" indent="-571500">
              <a:buFont typeface="Arial" panose="020B0604020202020204" pitchFamily="34" charset="0"/>
              <a:buChar char="•"/>
            </a:pPr>
            <a:r>
              <a:rPr lang="en-GB" sz="2000" b="1" dirty="0">
                <a:solidFill>
                  <a:prstClr val="white"/>
                </a:solidFill>
                <a:ea typeface="5yearsoldfont" panose="02000603000000000000" pitchFamily="2" charset="0"/>
              </a:rPr>
              <a:t>Rochester</a:t>
            </a:r>
          </a:p>
          <a:p>
            <a:pPr marL="571500" indent="-571500">
              <a:buFont typeface="Arial" panose="020B0604020202020204" pitchFamily="34" charset="0"/>
              <a:buChar char="•"/>
            </a:pPr>
            <a:r>
              <a:rPr lang="en-GB" sz="2000" b="1" dirty="0">
                <a:solidFill>
                  <a:prstClr val="white"/>
                </a:solidFill>
                <a:ea typeface="5yearsoldfont" panose="02000603000000000000" pitchFamily="2" charset="0"/>
              </a:rPr>
              <a:t>Priestfield</a:t>
            </a:r>
          </a:p>
          <a:p>
            <a:pPr marL="571500" indent="-571500">
              <a:buFont typeface="Arial" panose="020B0604020202020204" pitchFamily="34" charset="0"/>
              <a:buChar char="•"/>
            </a:pPr>
            <a:r>
              <a:rPr lang="en-GB" sz="2000" b="1" dirty="0">
                <a:solidFill>
                  <a:prstClr val="white"/>
                </a:solidFill>
                <a:ea typeface="5yearsoldfont" panose="02000603000000000000" pitchFamily="2" charset="0"/>
              </a:rPr>
              <a:t>Various community events</a:t>
            </a:r>
          </a:p>
        </p:txBody>
      </p:sp>
    </p:spTree>
    <p:extLst>
      <p:ext uri="{BB962C8B-B14F-4D97-AF65-F5344CB8AC3E}">
        <p14:creationId xmlns:p14="http://schemas.microsoft.com/office/powerpoint/2010/main" val="10451570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AutoShape 5" descr="http://djs.thethinkingshed.com/secureasset/28834/0/prepare?thumb=1"/>
          <p:cNvSpPr>
            <a:spLocks noChangeAspect="1" noChangeArrowheads="1"/>
          </p:cNvSpPr>
          <p:nvPr/>
        </p:nvSpPr>
        <p:spPr bwMode="auto">
          <a:xfrm>
            <a:off x="10704239"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6D6E71"/>
              </a:solidFill>
            </a:endParaRPr>
          </a:p>
        </p:txBody>
      </p:sp>
      <p:sp>
        <p:nvSpPr>
          <p:cNvPr id="9" name="AutoShape 5" descr="http://djs.thethinkingshed.com/secureasset/28834/0/prepare?thumb=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6D6E71"/>
              </a:solidFill>
            </a:endParaRPr>
          </a:p>
        </p:txBody>
      </p:sp>
      <p:sp>
        <p:nvSpPr>
          <p:cNvPr id="10" name="TextBox 9"/>
          <p:cNvSpPr txBox="1"/>
          <p:nvPr/>
        </p:nvSpPr>
        <p:spPr>
          <a:xfrm>
            <a:off x="468560" y="4581448"/>
            <a:ext cx="8424936" cy="1754326"/>
          </a:xfrm>
          <a:prstGeom prst="rect">
            <a:avLst/>
          </a:prstGeom>
          <a:noFill/>
        </p:spPr>
        <p:txBody>
          <a:bodyPr wrap="square" rtlCol="0">
            <a:spAutoFit/>
          </a:bodyPr>
          <a:lstStyle/>
          <a:p>
            <a:r>
              <a:rPr lang="en-GB" dirty="0">
                <a:solidFill>
                  <a:prstClr val="white"/>
                </a:solidFill>
                <a:ea typeface="5yearsoldfont" panose="02000603000000000000" pitchFamily="2" charset="0"/>
              </a:rPr>
              <a:t>Listening events with a focus on gathering specific feedback on the proposals to new urgent care centres in the area where conducted in Medway.  Overall the reaction to proposal was </a:t>
            </a:r>
            <a:r>
              <a:rPr lang="en-GB" b="1" dirty="0">
                <a:solidFill>
                  <a:prstClr val="white"/>
                </a:solidFill>
                <a:ea typeface="5yearsoldfont" panose="02000603000000000000" pitchFamily="2" charset="0"/>
              </a:rPr>
              <a:t>positive, </a:t>
            </a:r>
            <a:r>
              <a:rPr lang="en-GB" dirty="0">
                <a:solidFill>
                  <a:prstClr val="white"/>
                </a:solidFill>
                <a:ea typeface="5yearsoldfont" panose="02000603000000000000" pitchFamily="2" charset="0"/>
              </a:rPr>
              <a:t>however key concerns raised focussed on parking/travel, current and future capacity of the Medway Maritime hospital, staffing (particularly of GPs) and concerns over the new triage system.</a:t>
            </a:r>
            <a:endParaRPr lang="en-GB" b="1" dirty="0">
              <a:solidFill>
                <a:prstClr val="white"/>
              </a:solidFill>
              <a:ea typeface="5yearsoldfont" panose="02000603000000000000" pitchFamily="2" charset="0"/>
            </a:endParaRPr>
          </a:p>
        </p:txBody>
      </p:sp>
      <p:sp>
        <p:nvSpPr>
          <p:cNvPr id="11" name="TextBox 10"/>
          <p:cNvSpPr txBox="1"/>
          <p:nvPr/>
        </p:nvSpPr>
        <p:spPr>
          <a:xfrm>
            <a:off x="468560" y="3801234"/>
            <a:ext cx="8351912" cy="707886"/>
          </a:xfrm>
          <a:prstGeom prst="rect">
            <a:avLst/>
          </a:prstGeom>
          <a:noFill/>
        </p:spPr>
        <p:txBody>
          <a:bodyPr wrap="square" rtlCol="0">
            <a:spAutoFit/>
          </a:bodyPr>
          <a:lstStyle/>
          <a:p>
            <a:r>
              <a:rPr lang="en-GB" sz="4000" b="1" dirty="0">
                <a:solidFill>
                  <a:prstClr val="white"/>
                </a:solidFill>
                <a:ea typeface="5yearsoldfont" panose="02000603000000000000" pitchFamily="2" charset="0"/>
              </a:rPr>
              <a:t>Urgent Care events</a:t>
            </a:r>
          </a:p>
        </p:txBody>
      </p:sp>
      <p:sp>
        <p:nvSpPr>
          <p:cNvPr id="13" name="Slide Number Placeholder 3"/>
          <p:cNvSpPr txBox="1">
            <a:spLocks/>
          </p:cNvSpPr>
          <p:nvPr/>
        </p:nvSpPr>
        <p:spPr>
          <a:xfrm>
            <a:off x="180349"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4C18273-3B06-4AC5-BD96-A00D2AA2E2E6}" type="slidenum">
              <a:rPr lang="en-GB" smtClean="0">
                <a:solidFill>
                  <a:prstClr val="white"/>
                </a:solidFill>
              </a:rPr>
              <a:pPr algn="l"/>
              <a:t>56</a:t>
            </a:fld>
            <a:endParaRPr lang="en-GB" dirty="0">
              <a:solidFill>
                <a:prstClr val="white"/>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04664"/>
            <a:ext cx="2520000" cy="2520000"/>
          </a:xfrm>
          <a:prstGeom prst="rect">
            <a:avLst/>
          </a:prstGeom>
        </p:spPr>
      </p:pic>
    </p:spTree>
    <p:extLst>
      <p:ext uri="{BB962C8B-B14F-4D97-AF65-F5344CB8AC3E}">
        <p14:creationId xmlns:p14="http://schemas.microsoft.com/office/powerpoint/2010/main" val="41165259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txBox="1">
            <a:spLocks/>
          </p:cNvSpPr>
          <p:nvPr/>
        </p:nvSpPr>
        <p:spPr>
          <a:xfrm>
            <a:off x="180349"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4C18273-3B06-4AC5-BD96-A00D2AA2E2E6}" type="slidenum">
              <a:rPr lang="en-GB" smtClean="0">
                <a:solidFill>
                  <a:srgbClr val="6D6E71"/>
                </a:solidFill>
              </a:rPr>
              <a:pPr algn="l"/>
              <a:t>57</a:t>
            </a:fld>
            <a:endParaRPr lang="en-GB" dirty="0">
              <a:solidFill>
                <a:srgbClr val="6D6E71"/>
              </a:solidFill>
            </a:endParaRPr>
          </a:p>
        </p:txBody>
      </p:sp>
      <p:sp>
        <p:nvSpPr>
          <p:cNvPr id="25" name="Rectangle 24"/>
          <p:cNvSpPr/>
          <p:nvPr/>
        </p:nvSpPr>
        <p:spPr>
          <a:xfrm>
            <a:off x="2123728" y="188640"/>
            <a:ext cx="6840760" cy="1384995"/>
          </a:xfrm>
          <a:prstGeom prst="rect">
            <a:avLst/>
          </a:prstGeom>
        </p:spPr>
        <p:txBody>
          <a:bodyPr wrap="square">
            <a:spAutoFit/>
          </a:bodyPr>
          <a:lstStyle/>
          <a:p>
            <a:r>
              <a:rPr lang="en-GB" sz="2800" b="1" dirty="0">
                <a:solidFill>
                  <a:srgbClr val="6D6E71"/>
                </a:solidFill>
              </a:rPr>
              <a:t>Initial reaction to UCC: Overall, the reaction to the proposal was generally positive…</a:t>
            </a:r>
            <a:endParaRPr lang="en-GB" sz="2800" dirty="0">
              <a:solidFill>
                <a:srgbClr val="6D6E71"/>
              </a:solidFill>
            </a:endParaRPr>
          </a:p>
        </p:txBody>
      </p:sp>
      <p:grpSp>
        <p:nvGrpSpPr>
          <p:cNvPr id="15" name="Group 14"/>
          <p:cNvGrpSpPr/>
          <p:nvPr/>
        </p:nvGrpSpPr>
        <p:grpSpPr>
          <a:xfrm>
            <a:off x="801440" y="2474826"/>
            <a:ext cx="3433389" cy="1509731"/>
            <a:chOff x="175361" y="254"/>
            <a:chExt cx="3433389" cy="2060033"/>
          </a:xfrm>
        </p:grpSpPr>
        <p:sp>
          <p:nvSpPr>
            <p:cNvPr id="16" name="Rectangle 15"/>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7" name="Rectangle 16"/>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19" name="Text Box 38"/>
          <p:cNvSpPr txBox="1">
            <a:spLocks noChangeArrowheads="1"/>
          </p:cNvSpPr>
          <p:nvPr/>
        </p:nvSpPr>
        <p:spPr bwMode="auto">
          <a:xfrm>
            <a:off x="801440" y="2447530"/>
            <a:ext cx="3433390" cy="307777"/>
          </a:xfrm>
          <a:prstGeom prst="rect">
            <a:avLst/>
          </a:prstGeom>
          <a:solidFill>
            <a:schemeClr val="bg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More joined up working</a:t>
            </a:r>
            <a:endParaRPr lang="en-US" sz="1400" dirty="0">
              <a:solidFill>
                <a:srgbClr val="FFFFFF"/>
              </a:solidFill>
              <a:latin typeface="Verdana"/>
              <a:cs typeface="Verdana"/>
            </a:endParaRPr>
          </a:p>
        </p:txBody>
      </p:sp>
      <p:sp>
        <p:nvSpPr>
          <p:cNvPr id="36" name="Text Box 38"/>
          <p:cNvSpPr txBox="1">
            <a:spLocks noChangeArrowheads="1"/>
          </p:cNvSpPr>
          <p:nvPr/>
        </p:nvSpPr>
        <p:spPr bwMode="auto">
          <a:xfrm>
            <a:off x="599723" y="2742019"/>
            <a:ext cx="36265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Having more clinicians and specialists in one place seen as a good idea</a:t>
            </a:r>
          </a:p>
          <a:p>
            <a:pPr marL="365125" indent="-171450">
              <a:buFont typeface="Arial" panose="020B0604020202020204" pitchFamily="34" charset="0"/>
              <a:buChar char="•"/>
            </a:pPr>
            <a:r>
              <a:rPr lang="en-GB" sz="1200" dirty="0">
                <a:solidFill>
                  <a:srgbClr val="6D6E71"/>
                </a:solidFill>
                <a:latin typeface="Verdana"/>
                <a:cs typeface="Verdana"/>
              </a:rPr>
              <a:t>Good to see hospitals and GPs working together more</a:t>
            </a: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349" y="188640"/>
            <a:ext cx="1795845" cy="1795845"/>
          </a:xfrm>
          <a:prstGeom prst="rect">
            <a:avLst/>
          </a:prstGeom>
        </p:spPr>
      </p:pic>
      <p:sp>
        <p:nvSpPr>
          <p:cNvPr id="41" name="Text Box 38"/>
          <p:cNvSpPr txBox="1">
            <a:spLocks noChangeArrowheads="1"/>
          </p:cNvSpPr>
          <p:nvPr/>
        </p:nvSpPr>
        <p:spPr bwMode="auto">
          <a:xfrm rot="21129231">
            <a:off x="688859" y="1785897"/>
            <a:ext cx="1582542" cy="369332"/>
          </a:xfrm>
          <a:prstGeom prst="rect">
            <a:avLst/>
          </a:prstGeom>
          <a:solidFill>
            <a:schemeClr val="tx1"/>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b="1" dirty="0">
                <a:solidFill>
                  <a:srgbClr val="FFFFFF"/>
                </a:solidFill>
                <a:latin typeface="Verdana"/>
                <a:cs typeface="Verdana"/>
              </a:rPr>
              <a:t>Positive</a:t>
            </a:r>
            <a:endParaRPr lang="en-US" dirty="0">
              <a:solidFill>
                <a:srgbClr val="FFFFFF"/>
              </a:solidFill>
              <a:latin typeface="Verdana"/>
              <a:cs typeface="Verdana"/>
            </a:endParaRPr>
          </a:p>
        </p:txBody>
      </p:sp>
      <p:grpSp>
        <p:nvGrpSpPr>
          <p:cNvPr id="12" name="Group 11"/>
          <p:cNvGrpSpPr/>
          <p:nvPr/>
        </p:nvGrpSpPr>
        <p:grpSpPr>
          <a:xfrm>
            <a:off x="4932040" y="2495332"/>
            <a:ext cx="3433389" cy="1509731"/>
            <a:chOff x="175361" y="254"/>
            <a:chExt cx="3433389" cy="2060033"/>
          </a:xfrm>
        </p:grpSpPr>
        <p:sp>
          <p:nvSpPr>
            <p:cNvPr id="13" name="Rectangle 12"/>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4" name="Rectangle 13"/>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20" name="Text Box 38"/>
          <p:cNvSpPr txBox="1">
            <a:spLocks noChangeArrowheads="1"/>
          </p:cNvSpPr>
          <p:nvPr/>
        </p:nvSpPr>
        <p:spPr bwMode="auto">
          <a:xfrm>
            <a:off x="4932040" y="2468036"/>
            <a:ext cx="3433390" cy="307777"/>
          </a:xfrm>
          <a:prstGeom prst="rect">
            <a:avLst/>
          </a:prstGeom>
          <a:solidFill>
            <a:schemeClr val="bg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Will relieve A&amp;E pressure</a:t>
            </a:r>
            <a:endParaRPr lang="en-US" sz="1400" dirty="0">
              <a:solidFill>
                <a:srgbClr val="FFFFFF"/>
              </a:solidFill>
              <a:latin typeface="Verdana"/>
              <a:cs typeface="Verdana"/>
            </a:endParaRPr>
          </a:p>
        </p:txBody>
      </p:sp>
      <p:sp>
        <p:nvSpPr>
          <p:cNvPr id="21" name="Text Box 38"/>
          <p:cNvSpPr txBox="1">
            <a:spLocks noChangeArrowheads="1"/>
          </p:cNvSpPr>
          <p:nvPr/>
        </p:nvSpPr>
        <p:spPr bwMode="auto">
          <a:xfrm>
            <a:off x="4730323" y="2780928"/>
            <a:ext cx="36265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Proposal is seen as a good way to relieve pressure on A&amp;E</a:t>
            </a:r>
          </a:p>
          <a:p>
            <a:pPr marL="365125" indent="-171450">
              <a:buFont typeface="Arial" panose="020B0604020202020204" pitchFamily="34" charset="0"/>
              <a:buChar char="•"/>
            </a:pPr>
            <a:r>
              <a:rPr lang="en-GB" sz="1200" dirty="0">
                <a:solidFill>
                  <a:srgbClr val="6D6E71"/>
                </a:solidFill>
                <a:latin typeface="Verdana"/>
                <a:cs typeface="Verdana"/>
              </a:rPr>
              <a:t>Potentially reduce A&amp;E waiting times</a:t>
            </a:r>
          </a:p>
          <a:p>
            <a:pPr marL="365125" indent="-171450">
              <a:buFont typeface="Arial" panose="020B0604020202020204" pitchFamily="34" charset="0"/>
              <a:buChar char="•"/>
            </a:pPr>
            <a:r>
              <a:rPr lang="en-GB" sz="1200" dirty="0">
                <a:solidFill>
                  <a:srgbClr val="6D6E71"/>
                </a:solidFill>
                <a:latin typeface="Verdana"/>
                <a:cs typeface="Verdana"/>
              </a:rPr>
              <a:t>Advanced nurse practitioners good idea</a:t>
            </a:r>
          </a:p>
        </p:txBody>
      </p:sp>
      <p:grpSp>
        <p:nvGrpSpPr>
          <p:cNvPr id="22" name="Group 21"/>
          <p:cNvGrpSpPr/>
          <p:nvPr/>
        </p:nvGrpSpPr>
        <p:grpSpPr>
          <a:xfrm>
            <a:off x="2844013" y="4139788"/>
            <a:ext cx="3433389" cy="1665476"/>
            <a:chOff x="175361" y="254"/>
            <a:chExt cx="3433389" cy="2060033"/>
          </a:xfrm>
        </p:grpSpPr>
        <p:sp>
          <p:nvSpPr>
            <p:cNvPr id="23" name="Rectangle 22"/>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24" name="Rectangle 23"/>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26" name="Text Box 38"/>
          <p:cNvSpPr txBox="1">
            <a:spLocks noChangeArrowheads="1"/>
          </p:cNvSpPr>
          <p:nvPr/>
        </p:nvSpPr>
        <p:spPr bwMode="auto">
          <a:xfrm>
            <a:off x="2844013" y="4112491"/>
            <a:ext cx="3433390" cy="307777"/>
          </a:xfrm>
          <a:prstGeom prst="rect">
            <a:avLst/>
          </a:prstGeom>
          <a:solidFill>
            <a:schemeClr val="bg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Quicker access to services</a:t>
            </a:r>
            <a:endParaRPr lang="en-US" sz="1400" dirty="0">
              <a:solidFill>
                <a:srgbClr val="FFFFFF"/>
              </a:solidFill>
              <a:latin typeface="Verdana"/>
              <a:cs typeface="Verdana"/>
            </a:endParaRPr>
          </a:p>
        </p:txBody>
      </p:sp>
      <p:sp>
        <p:nvSpPr>
          <p:cNvPr id="27" name="Text Box 38"/>
          <p:cNvSpPr txBox="1">
            <a:spLocks noChangeArrowheads="1"/>
          </p:cNvSpPr>
          <p:nvPr/>
        </p:nvSpPr>
        <p:spPr bwMode="auto">
          <a:xfrm>
            <a:off x="2699792" y="4420268"/>
            <a:ext cx="362654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Should get to see most appropriate service quicker</a:t>
            </a:r>
          </a:p>
          <a:p>
            <a:pPr marL="365125" indent="-171450">
              <a:buFont typeface="Arial" panose="020B0604020202020204" pitchFamily="34" charset="0"/>
              <a:buChar char="•"/>
            </a:pPr>
            <a:r>
              <a:rPr lang="en-GB" sz="1200" dirty="0">
                <a:solidFill>
                  <a:srgbClr val="6D6E71"/>
                </a:solidFill>
                <a:latin typeface="Verdana"/>
                <a:cs typeface="Verdana"/>
              </a:rPr>
              <a:t>People should be channelled to the right place quicker</a:t>
            </a:r>
          </a:p>
          <a:p>
            <a:pPr marL="365125" indent="-171450">
              <a:buFont typeface="Arial" panose="020B0604020202020204" pitchFamily="34" charset="0"/>
              <a:buChar char="•"/>
            </a:pPr>
            <a:r>
              <a:rPr lang="en-GB" sz="1200" dirty="0">
                <a:solidFill>
                  <a:srgbClr val="6D6E71"/>
                </a:solidFill>
                <a:latin typeface="Verdana"/>
                <a:cs typeface="Verdana"/>
              </a:rPr>
              <a:t>If people need to be referred to different services, people will already be on site</a:t>
            </a:r>
          </a:p>
        </p:txBody>
      </p:sp>
      <p:sp>
        <p:nvSpPr>
          <p:cNvPr id="29" name="Rectangle 28"/>
          <p:cNvSpPr/>
          <p:nvPr/>
        </p:nvSpPr>
        <p:spPr>
          <a:xfrm>
            <a:off x="3635896" y="6093296"/>
            <a:ext cx="6840760" cy="523220"/>
          </a:xfrm>
          <a:prstGeom prst="rect">
            <a:avLst/>
          </a:prstGeom>
        </p:spPr>
        <p:txBody>
          <a:bodyPr wrap="square">
            <a:spAutoFit/>
          </a:bodyPr>
          <a:lstStyle/>
          <a:p>
            <a:r>
              <a:rPr lang="en-GB" sz="2800" b="1" dirty="0">
                <a:solidFill>
                  <a:srgbClr val="6D6E71"/>
                </a:solidFill>
              </a:rPr>
              <a:t>…but there are concerns</a:t>
            </a:r>
            <a:endParaRPr lang="en-GB" sz="2800" dirty="0">
              <a:solidFill>
                <a:srgbClr val="6D6E71"/>
              </a:solidFill>
            </a:endParaRPr>
          </a:p>
        </p:txBody>
      </p:sp>
    </p:spTree>
    <p:extLst>
      <p:ext uri="{BB962C8B-B14F-4D97-AF65-F5344CB8AC3E}">
        <p14:creationId xmlns:p14="http://schemas.microsoft.com/office/powerpoint/2010/main" val="12385633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116632"/>
            <a:ext cx="8424936" cy="1908215"/>
          </a:xfrm>
          <a:prstGeom prst="rect">
            <a:avLst/>
          </a:prstGeom>
          <a:noFill/>
        </p:spPr>
        <p:txBody>
          <a:bodyPr wrap="square">
            <a:spAutoFit/>
          </a:bodyPr>
          <a:lstStyle/>
          <a:p>
            <a:r>
              <a:rPr lang="en-GB" sz="2800" b="1" dirty="0">
                <a:solidFill>
                  <a:srgbClr val="6D6E71"/>
                </a:solidFill>
              </a:rPr>
              <a:t>Key areas of concern</a:t>
            </a:r>
          </a:p>
          <a:p>
            <a:r>
              <a:rPr lang="en-GB" u="sng" dirty="0">
                <a:solidFill>
                  <a:srgbClr val="6D6E71"/>
                </a:solidFill>
              </a:rPr>
              <a:t>Key</a:t>
            </a:r>
            <a:r>
              <a:rPr lang="en-GB" dirty="0">
                <a:solidFill>
                  <a:srgbClr val="6D6E71"/>
                </a:solidFill>
              </a:rPr>
              <a:t> concerns area are around travel to and parking at Medway Maritime hospital and staffing, particularly of GPs.  Other concerns are whether the hospital has the capacity both now and in future, how the new triage system will work and whether people will understand which service to use.</a:t>
            </a:r>
          </a:p>
        </p:txBody>
      </p:sp>
      <p:sp>
        <p:nvSpPr>
          <p:cNvPr id="23" name="Oval 22"/>
          <p:cNvSpPr/>
          <p:nvPr/>
        </p:nvSpPr>
        <p:spPr>
          <a:xfrm>
            <a:off x="5819537" y="1755577"/>
            <a:ext cx="3208479" cy="3096344"/>
          </a:xfrm>
          <a:prstGeom prst="ellipse">
            <a:avLst/>
          </a:prstGeom>
          <a:solidFill>
            <a:srgbClr val="6D6E71"/>
          </a:solidFill>
          <a:ln w="9525" cap="flat" cmpd="sng" algn="ctr">
            <a:noFill/>
            <a:prstDash val="solid"/>
          </a:ln>
          <a:effectLst>
            <a:outerShdw blurRad="50800" dist="38100" dir="2700000" algn="tl" rotWithShape="0">
              <a:srgbClr val="000000">
                <a:alpha val="43000"/>
              </a:srgbClr>
            </a:outerShdw>
          </a:effectLst>
        </p:spPr>
        <p:txBody>
          <a:bodyPr rtlCol="0" anchor="ctr"/>
          <a:lstStyle/>
          <a:p>
            <a:pPr algn="ctr"/>
            <a:r>
              <a:rPr lang="en-GB" sz="2800" b="1" dirty="0">
                <a:solidFill>
                  <a:srgbClr val="FFFFFF"/>
                </a:solidFill>
              </a:rPr>
              <a:t>Parking &amp; travel</a:t>
            </a:r>
            <a:endParaRPr lang="en-GB" sz="1600" b="1" dirty="0">
              <a:solidFill>
                <a:srgbClr val="FFFFFF"/>
              </a:solidFill>
            </a:endParaRPr>
          </a:p>
        </p:txBody>
      </p:sp>
      <p:sp>
        <p:nvSpPr>
          <p:cNvPr id="12" name="Slide Number Placeholder 5"/>
          <p:cNvSpPr>
            <a:spLocks noGrp="1"/>
          </p:cNvSpPr>
          <p:nvPr>
            <p:ph type="sldNum" sz="quarter" idx="4294967295"/>
          </p:nvPr>
        </p:nvSpPr>
        <p:spPr>
          <a:xfrm>
            <a:off x="107504" y="6495147"/>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solidFill>
                  <a:srgbClr val="6D6E71"/>
                </a:solidFill>
              </a:rPr>
              <a:pPr/>
              <a:t>58</a:t>
            </a:fld>
            <a:endParaRPr lang="en-GB" dirty="0">
              <a:solidFill>
                <a:srgbClr val="6D6E71"/>
              </a:solidFill>
            </a:endParaRPr>
          </a:p>
        </p:txBody>
      </p:sp>
      <p:sp>
        <p:nvSpPr>
          <p:cNvPr id="16" name="Oval 15"/>
          <p:cNvSpPr/>
          <p:nvPr/>
        </p:nvSpPr>
        <p:spPr>
          <a:xfrm>
            <a:off x="3203848" y="2024847"/>
            <a:ext cx="3208479" cy="3096344"/>
          </a:xfrm>
          <a:prstGeom prst="ellipse">
            <a:avLst/>
          </a:prstGeom>
          <a:solidFill>
            <a:schemeClr val="bg2"/>
          </a:solidFill>
          <a:ln w="9525" cap="flat" cmpd="sng" algn="ctr">
            <a:noFill/>
            <a:prstDash val="solid"/>
          </a:ln>
          <a:effectLst>
            <a:outerShdw blurRad="50800" dist="38100" dir="2700000" algn="tl" rotWithShape="0">
              <a:srgbClr val="000000">
                <a:alpha val="43000"/>
              </a:srgbClr>
            </a:outerShdw>
          </a:effectLst>
        </p:spPr>
        <p:txBody>
          <a:bodyPr rtlCol="0" anchor="ctr"/>
          <a:lstStyle/>
          <a:p>
            <a:pPr algn="ctr"/>
            <a:r>
              <a:rPr lang="en-GB" sz="2800" b="1" dirty="0">
                <a:solidFill>
                  <a:prstClr val="white"/>
                </a:solidFill>
              </a:rPr>
              <a:t>Staffing, esp. GPs</a:t>
            </a:r>
            <a:endParaRPr lang="en-GB" sz="1600" b="1" dirty="0">
              <a:solidFill>
                <a:prstClr val="white"/>
              </a:solidFill>
            </a:endParaRPr>
          </a:p>
        </p:txBody>
      </p:sp>
      <p:pic>
        <p:nvPicPr>
          <p:cNvPr id="2" name="Picture 1" descr="Man, dont know.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5669" y="4019037"/>
            <a:ext cx="3945518" cy="2884427"/>
          </a:xfrm>
          <a:prstGeom prst="rect">
            <a:avLst/>
          </a:prstGeom>
        </p:spPr>
      </p:pic>
      <p:sp>
        <p:nvSpPr>
          <p:cNvPr id="18" name="Oval 17"/>
          <p:cNvSpPr/>
          <p:nvPr/>
        </p:nvSpPr>
        <p:spPr>
          <a:xfrm>
            <a:off x="611560" y="4509004"/>
            <a:ext cx="2282517" cy="2232248"/>
          </a:xfrm>
          <a:prstGeom prst="ellipse">
            <a:avLst/>
          </a:prstGeom>
          <a:solidFill>
            <a:schemeClr val="bg2"/>
          </a:solidFill>
          <a:ln w="9525" cap="flat" cmpd="sng" algn="ctr">
            <a:noFill/>
            <a:prstDash val="solid"/>
          </a:ln>
          <a:effectLst>
            <a:outerShdw blurRad="50800" dist="38100" dir="2700000" algn="tl" rotWithShape="0">
              <a:srgbClr val="000000">
                <a:alpha val="43000"/>
              </a:srgbClr>
            </a:outerShdw>
          </a:effectLst>
        </p:spPr>
        <p:txBody>
          <a:bodyPr rtlCol="0" anchor="ctr"/>
          <a:lstStyle/>
          <a:p>
            <a:pPr algn="ctr"/>
            <a:r>
              <a:rPr lang="en-GB" sz="1600" b="1" dirty="0">
                <a:solidFill>
                  <a:srgbClr val="FFFFFF"/>
                </a:solidFill>
              </a:rPr>
              <a:t>Will people understand which service to use</a:t>
            </a:r>
          </a:p>
        </p:txBody>
      </p:sp>
      <p:sp>
        <p:nvSpPr>
          <p:cNvPr id="20" name="Oval 19"/>
          <p:cNvSpPr/>
          <p:nvPr/>
        </p:nvSpPr>
        <p:spPr>
          <a:xfrm>
            <a:off x="3962976" y="4581128"/>
            <a:ext cx="2087117" cy="2088000"/>
          </a:xfrm>
          <a:prstGeom prst="ellipse">
            <a:avLst/>
          </a:prstGeom>
          <a:solidFill>
            <a:schemeClr val="tx1"/>
          </a:solidFill>
          <a:ln w="9525" cap="flat" cmpd="sng" algn="ctr">
            <a:noFill/>
            <a:prstDash val="solid"/>
          </a:ln>
          <a:effectLst>
            <a:outerShdw blurRad="50800" dist="38100" dir="2700000" algn="tl" rotWithShape="0">
              <a:srgbClr val="000000">
                <a:alpha val="43000"/>
              </a:srgbClr>
            </a:outerShdw>
          </a:effectLst>
        </p:spPr>
        <p:txBody>
          <a:bodyPr rtlCol="0" anchor="ctr"/>
          <a:lstStyle/>
          <a:p>
            <a:pPr algn="ctr"/>
            <a:r>
              <a:rPr lang="en-GB" sz="1600" b="1" dirty="0">
                <a:solidFill>
                  <a:srgbClr val="FFFFFF"/>
                </a:solidFill>
              </a:rPr>
              <a:t>Triage: will training be sufficient?</a:t>
            </a:r>
          </a:p>
        </p:txBody>
      </p:sp>
      <p:sp>
        <p:nvSpPr>
          <p:cNvPr id="13" name="Oval 12"/>
          <p:cNvSpPr/>
          <p:nvPr/>
        </p:nvSpPr>
        <p:spPr>
          <a:xfrm>
            <a:off x="2426553" y="3789040"/>
            <a:ext cx="2016224" cy="1944215"/>
          </a:xfrm>
          <a:prstGeom prst="ellipse">
            <a:avLst/>
          </a:prstGeom>
          <a:solidFill>
            <a:schemeClr val="tx2"/>
          </a:solidFill>
          <a:ln w="9525" cap="flat" cmpd="sng" algn="ctr">
            <a:noFill/>
            <a:prstDash val="solid"/>
          </a:ln>
          <a:effectLst>
            <a:outerShdw blurRad="50800" dist="38100" dir="2700000" algn="tl" rotWithShape="0">
              <a:srgbClr val="000000">
                <a:alpha val="43000"/>
              </a:srgbClr>
            </a:outerShdw>
          </a:effectLst>
        </p:spPr>
        <p:txBody>
          <a:bodyPr rtlCol="0" anchor="ctr"/>
          <a:lstStyle/>
          <a:p>
            <a:pPr algn="ctr"/>
            <a:r>
              <a:rPr lang="en-GB" sz="1600" b="1" dirty="0">
                <a:solidFill>
                  <a:srgbClr val="FFFFFF"/>
                </a:solidFill>
              </a:rPr>
              <a:t>Current and future capacity – new homes in area</a:t>
            </a:r>
          </a:p>
        </p:txBody>
      </p:sp>
      <p:sp>
        <p:nvSpPr>
          <p:cNvPr id="11" name="Oval 10"/>
          <p:cNvSpPr/>
          <p:nvPr/>
        </p:nvSpPr>
        <p:spPr>
          <a:xfrm>
            <a:off x="806960" y="2775647"/>
            <a:ext cx="2087117" cy="2088000"/>
          </a:xfrm>
          <a:prstGeom prst="ellipse">
            <a:avLst/>
          </a:prstGeom>
          <a:solidFill>
            <a:schemeClr val="tx1"/>
          </a:solidFill>
          <a:ln w="9525" cap="flat" cmpd="sng" algn="ctr">
            <a:noFill/>
            <a:prstDash val="solid"/>
          </a:ln>
          <a:effectLst>
            <a:outerShdw blurRad="50800" dist="38100" dir="2700000" algn="tl" rotWithShape="0">
              <a:srgbClr val="000000">
                <a:alpha val="43000"/>
              </a:srgbClr>
            </a:outerShdw>
          </a:effectLst>
        </p:spPr>
        <p:txBody>
          <a:bodyPr rtlCol="0" anchor="ctr"/>
          <a:lstStyle/>
          <a:p>
            <a:pPr algn="ctr"/>
            <a:r>
              <a:rPr lang="en-GB" sz="1600" b="1" dirty="0">
                <a:solidFill>
                  <a:srgbClr val="FFFFFF"/>
                </a:solidFill>
              </a:rPr>
              <a:t>Will Medway Maritime hospital cope/is it the best location?</a:t>
            </a:r>
          </a:p>
        </p:txBody>
      </p:sp>
    </p:spTree>
    <p:extLst>
      <p:ext uri="{BB962C8B-B14F-4D97-AF65-F5344CB8AC3E}">
        <p14:creationId xmlns:p14="http://schemas.microsoft.com/office/powerpoint/2010/main" val="22265597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txBox="1">
            <a:spLocks/>
          </p:cNvSpPr>
          <p:nvPr/>
        </p:nvSpPr>
        <p:spPr>
          <a:xfrm>
            <a:off x="180349"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4C18273-3B06-4AC5-BD96-A00D2AA2E2E6}" type="slidenum">
              <a:rPr lang="en-GB" smtClean="0">
                <a:solidFill>
                  <a:srgbClr val="6D6E71"/>
                </a:solidFill>
              </a:rPr>
              <a:pPr algn="l"/>
              <a:t>59</a:t>
            </a:fld>
            <a:endParaRPr lang="en-GB" dirty="0">
              <a:solidFill>
                <a:srgbClr val="6D6E71"/>
              </a:solidFill>
            </a:endParaRPr>
          </a:p>
        </p:txBody>
      </p:sp>
      <p:sp>
        <p:nvSpPr>
          <p:cNvPr id="25" name="Rectangle 24"/>
          <p:cNvSpPr/>
          <p:nvPr/>
        </p:nvSpPr>
        <p:spPr>
          <a:xfrm>
            <a:off x="2123728" y="188640"/>
            <a:ext cx="6840760" cy="1384995"/>
          </a:xfrm>
          <a:prstGeom prst="rect">
            <a:avLst/>
          </a:prstGeom>
        </p:spPr>
        <p:txBody>
          <a:bodyPr wrap="square">
            <a:spAutoFit/>
          </a:bodyPr>
          <a:lstStyle/>
          <a:p>
            <a:r>
              <a:rPr lang="en-GB" sz="2800" b="1" dirty="0">
                <a:solidFill>
                  <a:srgbClr val="6D6E71"/>
                </a:solidFill>
              </a:rPr>
              <a:t>The two main areas of concern were parking/travel, and the ability to staff centres</a:t>
            </a:r>
            <a:endParaRPr lang="en-GB" sz="2800" dirty="0">
              <a:solidFill>
                <a:srgbClr val="6D6E71"/>
              </a:solidFill>
            </a:endParaRP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349" y="188640"/>
            <a:ext cx="1795845" cy="1795845"/>
          </a:xfrm>
          <a:prstGeom prst="rect">
            <a:avLst/>
          </a:prstGeom>
        </p:spPr>
      </p:pic>
      <p:sp>
        <p:nvSpPr>
          <p:cNvPr id="41" name="Text Box 38"/>
          <p:cNvSpPr txBox="1">
            <a:spLocks noChangeArrowheads="1"/>
          </p:cNvSpPr>
          <p:nvPr/>
        </p:nvSpPr>
        <p:spPr bwMode="auto">
          <a:xfrm rot="21129231">
            <a:off x="688859" y="1785897"/>
            <a:ext cx="1582542" cy="369332"/>
          </a:xfrm>
          <a:prstGeom prst="rect">
            <a:avLst/>
          </a:prstGeom>
          <a:solidFill>
            <a:schemeClr val="tx1"/>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b="1" dirty="0">
                <a:solidFill>
                  <a:srgbClr val="FFFFFF"/>
                </a:solidFill>
                <a:latin typeface="Verdana"/>
                <a:cs typeface="Verdana"/>
              </a:rPr>
              <a:t>Concerns</a:t>
            </a:r>
            <a:endParaRPr lang="en-US" dirty="0">
              <a:solidFill>
                <a:srgbClr val="FFFFFF"/>
              </a:solidFill>
              <a:latin typeface="Verdana"/>
              <a:cs typeface="Verdana"/>
            </a:endParaRPr>
          </a:p>
        </p:txBody>
      </p:sp>
      <p:grpSp>
        <p:nvGrpSpPr>
          <p:cNvPr id="32" name="Group 31"/>
          <p:cNvGrpSpPr/>
          <p:nvPr/>
        </p:nvGrpSpPr>
        <p:grpSpPr>
          <a:xfrm>
            <a:off x="801440" y="2474826"/>
            <a:ext cx="3433389" cy="2610357"/>
            <a:chOff x="175361" y="254"/>
            <a:chExt cx="3433389" cy="2060033"/>
          </a:xfrm>
        </p:grpSpPr>
        <p:sp>
          <p:nvSpPr>
            <p:cNvPr id="33" name="Rectangle 32"/>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34" name="Rectangle 33"/>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35" name="Text Box 38"/>
          <p:cNvSpPr txBox="1">
            <a:spLocks noChangeArrowheads="1"/>
          </p:cNvSpPr>
          <p:nvPr/>
        </p:nvSpPr>
        <p:spPr bwMode="auto">
          <a:xfrm>
            <a:off x="801440" y="2447530"/>
            <a:ext cx="3433390" cy="307777"/>
          </a:xfrm>
          <a:prstGeom prst="rect">
            <a:avLst/>
          </a:prstGeom>
          <a:solidFill>
            <a:schemeClr val="bg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Parking/travel</a:t>
            </a:r>
            <a:endParaRPr lang="en-US" sz="1400" dirty="0">
              <a:solidFill>
                <a:srgbClr val="FFFFFF"/>
              </a:solidFill>
              <a:latin typeface="Verdana"/>
              <a:cs typeface="Verdana"/>
            </a:endParaRPr>
          </a:p>
        </p:txBody>
      </p:sp>
      <p:sp>
        <p:nvSpPr>
          <p:cNvPr id="37" name="Text Box 38"/>
          <p:cNvSpPr txBox="1">
            <a:spLocks noChangeArrowheads="1"/>
          </p:cNvSpPr>
          <p:nvPr/>
        </p:nvSpPr>
        <p:spPr bwMode="auto">
          <a:xfrm>
            <a:off x="611560" y="2780928"/>
            <a:ext cx="3626544"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Parking at Medway hospital already a major problem – introducing UCC will only exacerbate issue</a:t>
            </a:r>
          </a:p>
          <a:p>
            <a:pPr marL="365125" indent="-171450">
              <a:buFont typeface="Arial" panose="020B0604020202020204" pitchFamily="34" charset="0"/>
              <a:buChar char="•"/>
            </a:pPr>
            <a:r>
              <a:rPr lang="en-GB" sz="1200" dirty="0">
                <a:solidFill>
                  <a:srgbClr val="6D6E71"/>
                </a:solidFill>
                <a:latin typeface="Verdana"/>
                <a:cs typeface="Verdana"/>
              </a:rPr>
              <a:t>Access to Medway via public transport would need improving</a:t>
            </a:r>
          </a:p>
          <a:p>
            <a:pPr marL="365125" indent="-171450">
              <a:buFont typeface="Arial" panose="020B0604020202020204" pitchFamily="34" charset="0"/>
              <a:buChar char="•"/>
            </a:pPr>
            <a:r>
              <a:rPr lang="en-GB" sz="1200" dirty="0">
                <a:solidFill>
                  <a:srgbClr val="6D6E71"/>
                </a:solidFill>
                <a:latin typeface="Verdana"/>
                <a:cs typeface="Verdana"/>
              </a:rPr>
              <a:t>Many feel the site is not quiet late afternoon/early evening as suggested</a:t>
            </a:r>
          </a:p>
          <a:p>
            <a:pPr marL="365125" indent="-171450">
              <a:buFont typeface="Arial" panose="020B0604020202020204" pitchFamily="34" charset="0"/>
              <a:buChar char="•"/>
            </a:pPr>
            <a:r>
              <a:rPr lang="en-GB" sz="1200" dirty="0">
                <a:solidFill>
                  <a:srgbClr val="6D6E71"/>
                </a:solidFill>
                <a:latin typeface="Verdana"/>
                <a:cs typeface="Verdana"/>
              </a:rPr>
              <a:t>Transport could increase issues around health inequalities</a:t>
            </a:r>
          </a:p>
          <a:p>
            <a:pPr marL="365125" indent="-171450">
              <a:buFont typeface="Arial" panose="020B0604020202020204" pitchFamily="34" charset="0"/>
              <a:buChar char="•"/>
            </a:pPr>
            <a:r>
              <a:rPr lang="en-GB" sz="1200" dirty="0" err="1">
                <a:solidFill>
                  <a:srgbClr val="6D6E71"/>
                </a:solidFill>
                <a:latin typeface="Verdana"/>
                <a:cs typeface="Verdana"/>
              </a:rPr>
              <a:t>Hoo</a:t>
            </a:r>
            <a:r>
              <a:rPr lang="en-GB" sz="1200" dirty="0">
                <a:solidFill>
                  <a:srgbClr val="6D6E71"/>
                </a:solidFill>
                <a:latin typeface="Verdana"/>
                <a:cs typeface="Verdana"/>
              </a:rPr>
              <a:t> peninsula has real issues with access – both in terms of infrastructure and distance to Medway</a:t>
            </a:r>
          </a:p>
          <a:p>
            <a:pPr marL="365125" indent="-171450">
              <a:buFont typeface="Arial" panose="020B0604020202020204" pitchFamily="34" charset="0"/>
              <a:buChar char="•"/>
            </a:pPr>
            <a:endParaRPr lang="en-GB" sz="1200" dirty="0">
              <a:solidFill>
                <a:srgbClr val="6D6E71"/>
              </a:solidFill>
              <a:latin typeface="Verdana"/>
              <a:cs typeface="Verdana"/>
            </a:endParaRPr>
          </a:p>
        </p:txBody>
      </p:sp>
      <p:grpSp>
        <p:nvGrpSpPr>
          <p:cNvPr id="38" name="Group 37"/>
          <p:cNvGrpSpPr/>
          <p:nvPr/>
        </p:nvGrpSpPr>
        <p:grpSpPr>
          <a:xfrm>
            <a:off x="4932040" y="2495333"/>
            <a:ext cx="3433389" cy="2589850"/>
            <a:chOff x="175361" y="254"/>
            <a:chExt cx="3433389" cy="2060033"/>
          </a:xfrm>
        </p:grpSpPr>
        <p:sp>
          <p:nvSpPr>
            <p:cNvPr id="39" name="Rectangle 38"/>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40" name="Rectangle 39"/>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42" name="Text Box 38"/>
          <p:cNvSpPr txBox="1">
            <a:spLocks noChangeArrowheads="1"/>
          </p:cNvSpPr>
          <p:nvPr/>
        </p:nvSpPr>
        <p:spPr bwMode="auto">
          <a:xfrm>
            <a:off x="4932040" y="2468036"/>
            <a:ext cx="3433390" cy="307777"/>
          </a:xfrm>
          <a:prstGeom prst="rect">
            <a:avLst/>
          </a:prstGeom>
          <a:solidFill>
            <a:schemeClr val="bg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Lack of GPs</a:t>
            </a:r>
            <a:endParaRPr lang="en-US" sz="1400" dirty="0">
              <a:solidFill>
                <a:srgbClr val="FFFFFF"/>
              </a:solidFill>
              <a:latin typeface="Verdana"/>
              <a:cs typeface="Verdana"/>
            </a:endParaRPr>
          </a:p>
        </p:txBody>
      </p:sp>
      <p:sp>
        <p:nvSpPr>
          <p:cNvPr id="43" name="Text Box 38"/>
          <p:cNvSpPr txBox="1">
            <a:spLocks noChangeArrowheads="1"/>
          </p:cNvSpPr>
          <p:nvPr/>
        </p:nvSpPr>
        <p:spPr bwMode="auto">
          <a:xfrm>
            <a:off x="4730323" y="2780928"/>
            <a:ext cx="36265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Lack of confidence that there will be enough staff to cover this move</a:t>
            </a:r>
          </a:p>
          <a:p>
            <a:pPr marL="365125" indent="-171450">
              <a:buFont typeface="Arial" panose="020B0604020202020204" pitchFamily="34" charset="0"/>
              <a:buChar char="•"/>
            </a:pPr>
            <a:r>
              <a:rPr lang="en-GB" sz="1200" dirty="0">
                <a:solidFill>
                  <a:srgbClr val="6D6E71"/>
                </a:solidFill>
                <a:latin typeface="Verdana"/>
                <a:cs typeface="Verdana"/>
              </a:rPr>
              <a:t>Problem getting enough GPs in surgeries, so unsure how this centre will be GP-led</a:t>
            </a:r>
          </a:p>
        </p:txBody>
      </p:sp>
      <p:sp>
        <p:nvSpPr>
          <p:cNvPr id="44" name="Oval 43"/>
          <p:cNvSpPr>
            <a:spLocks/>
          </p:cNvSpPr>
          <p:nvPr/>
        </p:nvSpPr>
        <p:spPr>
          <a:xfrm>
            <a:off x="6176955" y="4091982"/>
            <a:ext cx="2376563" cy="2338355"/>
          </a:xfrm>
          <a:prstGeom prst="ellipse">
            <a:avLst/>
          </a:prstGeom>
          <a:solidFill>
            <a:schemeClr val="bg2">
              <a:lumMod val="20000"/>
              <a:lumOff val="8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45" name="Picture 44" descr="Quote-mark_2.png"/>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0800000">
            <a:off x="6068467" y="4091982"/>
            <a:ext cx="682491" cy="565727"/>
          </a:xfrm>
          <a:prstGeom prst="rect">
            <a:avLst/>
          </a:prstGeom>
        </p:spPr>
      </p:pic>
      <p:sp>
        <p:nvSpPr>
          <p:cNvPr id="46" name="TextBox 45"/>
          <p:cNvSpPr txBox="1"/>
          <p:nvPr/>
        </p:nvSpPr>
        <p:spPr>
          <a:xfrm>
            <a:off x="6279126" y="4305666"/>
            <a:ext cx="2130077" cy="1815882"/>
          </a:xfrm>
          <a:prstGeom prst="rect">
            <a:avLst/>
          </a:prstGeom>
          <a:noFill/>
        </p:spPr>
        <p:txBody>
          <a:bodyPr wrap="square" rtlCol="0">
            <a:spAutoFit/>
          </a:bodyPr>
          <a:lstStyle/>
          <a:p>
            <a:pPr algn="ctr"/>
            <a:endParaRPr lang="en-GB" sz="1400" b="1" dirty="0">
              <a:solidFill>
                <a:srgbClr val="6D6E71"/>
              </a:solidFill>
            </a:endParaRPr>
          </a:p>
          <a:p>
            <a:pPr algn="ctr"/>
            <a:r>
              <a:rPr lang="en-GB" sz="1400" b="1" dirty="0">
                <a:solidFill>
                  <a:srgbClr val="6D6E71"/>
                </a:solidFill>
              </a:rPr>
              <a:t>All sounds ideal but how are you going to get the GPs to run the UCC and the surgeries until 8pm?</a:t>
            </a:r>
          </a:p>
          <a:p>
            <a:pPr algn="ctr"/>
            <a:r>
              <a:rPr lang="en-GB" sz="1400" dirty="0">
                <a:solidFill>
                  <a:srgbClr val="6D6E71"/>
                </a:solidFill>
              </a:rPr>
              <a:t>Attendee comment</a:t>
            </a:r>
          </a:p>
        </p:txBody>
      </p:sp>
      <p:pic>
        <p:nvPicPr>
          <p:cNvPr id="47" name="Picture 46" descr="Quote-mark_2.png"/>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7905147" y="5820582"/>
            <a:ext cx="682491" cy="565727"/>
          </a:xfrm>
          <a:prstGeom prst="rect">
            <a:avLst/>
          </a:prstGeom>
        </p:spPr>
      </p:pic>
    </p:spTree>
    <p:extLst>
      <p:ext uri="{BB962C8B-B14F-4D97-AF65-F5344CB8AC3E}">
        <p14:creationId xmlns:p14="http://schemas.microsoft.com/office/powerpoint/2010/main" val="3846524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5" name="Rounded Rectangle 4"/>
          <p:cNvSpPr/>
          <p:nvPr/>
        </p:nvSpPr>
        <p:spPr>
          <a:xfrm>
            <a:off x="394818" y="983044"/>
            <a:ext cx="8425654" cy="5614308"/>
          </a:xfrm>
          <a:prstGeom prst="roundRect">
            <a:avLst>
              <a:gd name="adj" fmla="val 0"/>
            </a:avLst>
          </a:prstGeom>
          <a:solidFill>
            <a:schemeClr val="bg1">
              <a:alpha val="37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5" name="TextBox 24"/>
          <p:cNvSpPr txBox="1"/>
          <p:nvPr/>
        </p:nvSpPr>
        <p:spPr>
          <a:xfrm>
            <a:off x="323528" y="188640"/>
            <a:ext cx="7992888" cy="584775"/>
          </a:xfrm>
          <a:prstGeom prst="rect">
            <a:avLst/>
          </a:prstGeom>
          <a:noFill/>
        </p:spPr>
        <p:txBody>
          <a:bodyPr wrap="square" rtlCol="0">
            <a:spAutoFit/>
          </a:bodyPr>
          <a:lstStyle/>
          <a:p>
            <a:r>
              <a:rPr lang="en-GB" sz="3200" b="1" dirty="0">
                <a:solidFill>
                  <a:prstClr val="white"/>
                </a:solidFill>
              </a:rPr>
              <a:t>Key differences by area (2)</a:t>
            </a:r>
          </a:p>
        </p:txBody>
      </p:sp>
      <p:sp>
        <p:nvSpPr>
          <p:cNvPr id="4" name="TextBox 3"/>
          <p:cNvSpPr txBox="1"/>
          <p:nvPr/>
        </p:nvSpPr>
        <p:spPr>
          <a:xfrm>
            <a:off x="467543" y="1052736"/>
            <a:ext cx="8280921" cy="3046988"/>
          </a:xfrm>
          <a:prstGeom prst="rect">
            <a:avLst/>
          </a:prstGeom>
          <a:noFill/>
        </p:spPr>
        <p:txBody>
          <a:bodyPr wrap="square" rtlCol="0">
            <a:spAutoFit/>
          </a:bodyPr>
          <a:lstStyle/>
          <a:p>
            <a:r>
              <a:rPr lang="en-GB" b="1" dirty="0">
                <a:solidFill>
                  <a:prstClr val="white"/>
                </a:solidFill>
              </a:rPr>
              <a:t>Other differences by location:</a:t>
            </a:r>
            <a:r>
              <a:rPr lang="en-GB" dirty="0">
                <a:solidFill>
                  <a:prstClr val="white"/>
                </a:solidFill>
              </a:rPr>
              <a:t> </a:t>
            </a:r>
          </a:p>
          <a:p>
            <a:pPr marL="285750" lvl="1" indent="-285750">
              <a:buFont typeface="Arial" panose="020B0604020202020204" pitchFamily="34" charset="0"/>
              <a:buChar char="•"/>
            </a:pPr>
            <a:r>
              <a:rPr lang="en-GB" sz="1600" dirty="0">
                <a:solidFill>
                  <a:prstClr val="white"/>
                </a:solidFill>
              </a:rPr>
              <a:t>Medway areas concerned over increasing services at Medway Maritime hospital – building already considered to be at full capacity and there would need to be additional car parking and better public transport links.</a:t>
            </a:r>
          </a:p>
          <a:p>
            <a:pPr marL="742950" lvl="2" indent="-285750">
              <a:buFont typeface="Arial" panose="020B0604020202020204" pitchFamily="34" charset="0"/>
              <a:buChar char="•"/>
            </a:pPr>
            <a:r>
              <a:rPr lang="en-GB" sz="1600" dirty="0">
                <a:solidFill>
                  <a:prstClr val="white"/>
                </a:solidFill>
              </a:rPr>
              <a:t>Some significant concern that the Medway Maritime hospital is not the right location for a new Urgent Care Centre</a:t>
            </a:r>
          </a:p>
          <a:p>
            <a:pPr marL="285750" indent="-285750">
              <a:buFont typeface="Arial" panose="020B0604020202020204" pitchFamily="34" charset="0"/>
              <a:buChar char="•"/>
            </a:pPr>
            <a:r>
              <a:rPr lang="en-GB" sz="1600" dirty="0">
                <a:solidFill>
                  <a:prstClr val="white"/>
                </a:solidFill>
              </a:rPr>
              <a:t>Concern over meeting needs caused by new housing being built in Sevenoaks, other areas of East Kent and Medway.</a:t>
            </a:r>
          </a:p>
          <a:p>
            <a:pPr marL="285750" indent="-285750">
              <a:buFont typeface="Arial" panose="020B0604020202020204" pitchFamily="34" charset="0"/>
              <a:buChar char="•"/>
            </a:pPr>
            <a:r>
              <a:rPr lang="en-GB" sz="1600" dirty="0">
                <a:solidFill>
                  <a:prstClr val="white"/>
                </a:solidFill>
              </a:rPr>
              <a:t>Universities based in Canterbury – student needs are not being considered</a:t>
            </a:r>
          </a:p>
          <a:p>
            <a:pPr marL="285750" indent="-285750">
              <a:buFont typeface="Arial" panose="020B0604020202020204" pitchFamily="34" charset="0"/>
              <a:buChar char="•"/>
            </a:pPr>
            <a:r>
              <a:rPr lang="en-GB" sz="1600" dirty="0">
                <a:solidFill>
                  <a:prstClr val="white"/>
                </a:solidFill>
              </a:rPr>
              <a:t>Mental health provision seen as poor in Canterbury particularly</a:t>
            </a:r>
          </a:p>
          <a:p>
            <a:pPr marL="285750" indent="-285750">
              <a:buFont typeface="Arial" panose="020B0604020202020204" pitchFamily="34" charset="0"/>
              <a:buChar char="•"/>
            </a:pPr>
            <a:r>
              <a:rPr lang="en-GB" sz="1600" dirty="0">
                <a:solidFill>
                  <a:prstClr val="white"/>
                </a:solidFill>
              </a:rPr>
              <a:t>Children’s services considered poor in Ashford</a:t>
            </a:r>
          </a:p>
          <a:p>
            <a:pPr marL="0" lvl="1"/>
            <a:endParaRPr lang="en-GB" sz="1400" dirty="0">
              <a:solidFill>
                <a:prstClr val="white"/>
              </a:solidFill>
            </a:endParaRPr>
          </a:p>
        </p:txBody>
      </p:sp>
      <p:sp>
        <p:nvSpPr>
          <p:cNvPr id="9" name="Slide Number Placeholder 5"/>
          <p:cNvSpPr>
            <a:spLocks noGrp="1"/>
          </p:cNvSpPr>
          <p:nvPr>
            <p:ph type="sldNum" sz="quarter" idx="4"/>
          </p:nvPr>
        </p:nvSpPr>
        <p:spPr>
          <a:xfrm>
            <a:off x="179512" y="6381328"/>
            <a:ext cx="1043608" cy="246221"/>
          </a:xfrm>
          <a:prstGeom prst="rect">
            <a:avLst/>
          </a:prstGeom>
        </p:spPr>
        <p:txBody>
          <a:bodyPr vert="horz" lIns="91440" tIns="45720" rIns="91440" bIns="45720" rtlCol="0" anchor="b">
            <a:spAutoFit/>
          </a:bodyP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4C18273-3B06-4AC5-BD96-A00D2AA2E2E6}" type="slidenum">
              <a:rPr lang="en-GB" smtClean="0">
                <a:solidFill>
                  <a:prstClr val="white"/>
                </a:solidFill>
              </a:rPr>
              <a:pPr/>
              <a:t>6</a:t>
            </a:fld>
            <a:endParaRPr lang="en-GB" dirty="0">
              <a:solidFill>
                <a:prstClr val="white"/>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1536" y="5013175"/>
            <a:ext cx="2516569" cy="1570933"/>
          </a:xfrm>
          <a:prstGeom prst="rect">
            <a:avLst/>
          </a:prstGeom>
        </p:spPr>
      </p:pic>
    </p:spTree>
    <p:extLst>
      <p:ext uri="{BB962C8B-B14F-4D97-AF65-F5344CB8AC3E}">
        <p14:creationId xmlns:p14="http://schemas.microsoft.com/office/powerpoint/2010/main" val="7244582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txBox="1">
            <a:spLocks/>
          </p:cNvSpPr>
          <p:nvPr/>
        </p:nvSpPr>
        <p:spPr>
          <a:xfrm>
            <a:off x="180349"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4C18273-3B06-4AC5-BD96-A00D2AA2E2E6}" type="slidenum">
              <a:rPr lang="en-GB" smtClean="0">
                <a:solidFill>
                  <a:srgbClr val="6D6E71"/>
                </a:solidFill>
              </a:rPr>
              <a:pPr algn="l"/>
              <a:t>60</a:t>
            </a:fld>
            <a:endParaRPr lang="en-GB" dirty="0">
              <a:solidFill>
                <a:srgbClr val="6D6E71"/>
              </a:solidFill>
            </a:endParaRPr>
          </a:p>
        </p:txBody>
      </p:sp>
      <p:sp>
        <p:nvSpPr>
          <p:cNvPr id="25" name="Rectangle 24"/>
          <p:cNvSpPr/>
          <p:nvPr/>
        </p:nvSpPr>
        <p:spPr>
          <a:xfrm>
            <a:off x="2339752" y="188640"/>
            <a:ext cx="6804248" cy="1938992"/>
          </a:xfrm>
          <a:prstGeom prst="rect">
            <a:avLst/>
          </a:prstGeom>
        </p:spPr>
        <p:txBody>
          <a:bodyPr wrap="square">
            <a:spAutoFit/>
          </a:bodyPr>
          <a:lstStyle/>
          <a:p>
            <a:r>
              <a:rPr lang="en-GB" sz="2400" b="1" dirty="0">
                <a:solidFill>
                  <a:srgbClr val="6D6E71"/>
                </a:solidFill>
              </a:rPr>
              <a:t>Other key concerns raised were around current and future capacity of  Medway hospital, the need for clear communication and how well the new triage system will work</a:t>
            </a:r>
            <a:endParaRPr lang="en-GB" sz="2400" dirty="0">
              <a:solidFill>
                <a:srgbClr val="6D6E71"/>
              </a:solidFill>
            </a:endParaRP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349" y="188640"/>
            <a:ext cx="1795845" cy="1795845"/>
          </a:xfrm>
          <a:prstGeom prst="rect">
            <a:avLst/>
          </a:prstGeom>
        </p:spPr>
      </p:pic>
      <p:sp>
        <p:nvSpPr>
          <p:cNvPr id="41" name="Text Box 38"/>
          <p:cNvSpPr txBox="1">
            <a:spLocks noChangeArrowheads="1"/>
          </p:cNvSpPr>
          <p:nvPr/>
        </p:nvSpPr>
        <p:spPr bwMode="auto">
          <a:xfrm rot="21129231">
            <a:off x="688859" y="1785897"/>
            <a:ext cx="1582542" cy="369332"/>
          </a:xfrm>
          <a:prstGeom prst="rect">
            <a:avLst/>
          </a:prstGeom>
          <a:solidFill>
            <a:schemeClr val="tx1"/>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b="1" dirty="0">
                <a:solidFill>
                  <a:srgbClr val="FFFFFF"/>
                </a:solidFill>
                <a:latin typeface="Verdana"/>
                <a:cs typeface="Verdana"/>
              </a:rPr>
              <a:t>Concerns</a:t>
            </a:r>
            <a:endParaRPr lang="en-US" dirty="0">
              <a:solidFill>
                <a:srgbClr val="FFFFFF"/>
              </a:solidFill>
              <a:latin typeface="Verdana"/>
              <a:cs typeface="Verdana"/>
            </a:endParaRPr>
          </a:p>
        </p:txBody>
      </p:sp>
      <p:grpSp>
        <p:nvGrpSpPr>
          <p:cNvPr id="32" name="Group 31"/>
          <p:cNvGrpSpPr/>
          <p:nvPr/>
        </p:nvGrpSpPr>
        <p:grpSpPr>
          <a:xfrm>
            <a:off x="801440" y="2474826"/>
            <a:ext cx="3433389" cy="2093162"/>
            <a:chOff x="175361" y="254"/>
            <a:chExt cx="3433389" cy="2060033"/>
          </a:xfrm>
        </p:grpSpPr>
        <p:sp>
          <p:nvSpPr>
            <p:cNvPr id="33" name="Rectangle 32"/>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34" name="Rectangle 33"/>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35" name="Text Box 38"/>
          <p:cNvSpPr txBox="1">
            <a:spLocks noChangeArrowheads="1"/>
          </p:cNvSpPr>
          <p:nvPr/>
        </p:nvSpPr>
        <p:spPr bwMode="auto">
          <a:xfrm>
            <a:off x="801440" y="2447530"/>
            <a:ext cx="3433390" cy="307777"/>
          </a:xfrm>
          <a:prstGeom prst="rect">
            <a:avLst/>
          </a:prstGeom>
          <a:solidFill>
            <a:schemeClr val="bg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Capacity in local hospital</a:t>
            </a:r>
            <a:endParaRPr lang="en-US" sz="1400" dirty="0">
              <a:solidFill>
                <a:srgbClr val="FFFFFF"/>
              </a:solidFill>
              <a:latin typeface="Verdana"/>
              <a:cs typeface="Verdana"/>
            </a:endParaRPr>
          </a:p>
        </p:txBody>
      </p:sp>
      <p:sp>
        <p:nvSpPr>
          <p:cNvPr id="37" name="Text Box 38"/>
          <p:cNvSpPr txBox="1">
            <a:spLocks noChangeArrowheads="1"/>
          </p:cNvSpPr>
          <p:nvPr/>
        </p:nvSpPr>
        <p:spPr bwMode="auto">
          <a:xfrm>
            <a:off x="657424" y="2780928"/>
            <a:ext cx="362654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Current site is ‘fit to bursting’</a:t>
            </a:r>
          </a:p>
          <a:p>
            <a:pPr marL="365125" indent="-171450">
              <a:buFont typeface="Arial" panose="020B0604020202020204" pitchFamily="34" charset="0"/>
              <a:buChar char="•"/>
            </a:pPr>
            <a:r>
              <a:rPr lang="en-GB" sz="1200" dirty="0">
                <a:solidFill>
                  <a:srgbClr val="6D6E71"/>
                </a:solidFill>
                <a:latin typeface="Verdana"/>
                <a:cs typeface="Verdana"/>
              </a:rPr>
              <a:t>Hospital currently at full capacity</a:t>
            </a:r>
          </a:p>
          <a:p>
            <a:pPr marL="365125" indent="-171450">
              <a:buFont typeface="Arial" panose="020B0604020202020204" pitchFamily="34" charset="0"/>
              <a:buChar char="•"/>
            </a:pPr>
            <a:r>
              <a:rPr lang="en-GB" sz="1200" b="1" dirty="0">
                <a:solidFill>
                  <a:srgbClr val="6D6E71"/>
                </a:solidFill>
                <a:latin typeface="Verdana"/>
                <a:cs typeface="Verdana"/>
              </a:rPr>
              <a:t>New local housing developments will increase demand further</a:t>
            </a:r>
          </a:p>
          <a:p>
            <a:pPr marL="365125" indent="-171450">
              <a:buFont typeface="Arial" panose="020B0604020202020204" pitchFamily="34" charset="0"/>
              <a:buChar char="•"/>
            </a:pPr>
            <a:r>
              <a:rPr lang="en-GB" sz="1200" dirty="0">
                <a:solidFill>
                  <a:srgbClr val="6D6E71"/>
                </a:solidFill>
                <a:latin typeface="Verdana"/>
                <a:cs typeface="Verdana"/>
              </a:rPr>
              <a:t>Questions over whether the Medway Hospital is fit for purpose?</a:t>
            </a:r>
          </a:p>
          <a:p>
            <a:pPr marL="365125" indent="-171450">
              <a:buFont typeface="Arial" panose="020B0604020202020204" pitchFamily="34" charset="0"/>
              <a:buChar char="•"/>
            </a:pPr>
            <a:r>
              <a:rPr lang="en-GB" sz="1200" dirty="0">
                <a:solidFill>
                  <a:srgbClr val="6D6E71"/>
                </a:solidFill>
                <a:latin typeface="Verdana"/>
                <a:cs typeface="Verdana"/>
              </a:rPr>
              <a:t>Some feel the location should be elsewhere – at a larger site or as a hub away from the hospital</a:t>
            </a:r>
          </a:p>
          <a:p>
            <a:pPr marL="365125" indent="-171450">
              <a:buFont typeface="Arial" panose="020B0604020202020204" pitchFamily="34" charset="0"/>
              <a:buChar char="•"/>
            </a:pPr>
            <a:endParaRPr lang="en-GB" sz="1200" dirty="0">
              <a:solidFill>
                <a:srgbClr val="6D6E71"/>
              </a:solidFill>
              <a:latin typeface="Verdana"/>
              <a:cs typeface="Verdana"/>
            </a:endParaRPr>
          </a:p>
        </p:txBody>
      </p:sp>
      <p:grpSp>
        <p:nvGrpSpPr>
          <p:cNvPr id="20" name="Group 19"/>
          <p:cNvGrpSpPr/>
          <p:nvPr/>
        </p:nvGrpSpPr>
        <p:grpSpPr>
          <a:xfrm>
            <a:off x="4860032" y="2448184"/>
            <a:ext cx="3433389" cy="2119803"/>
            <a:chOff x="175361" y="254"/>
            <a:chExt cx="3433389" cy="2060033"/>
          </a:xfrm>
        </p:grpSpPr>
        <p:sp>
          <p:nvSpPr>
            <p:cNvPr id="21" name="Rectangle 20"/>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22" name="Rectangle 21"/>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23" name="Text Box 38"/>
          <p:cNvSpPr txBox="1">
            <a:spLocks noChangeArrowheads="1"/>
          </p:cNvSpPr>
          <p:nvPr/>
        </p:nvSpPr>
        <p:spPr bwMode="auto">
          <a:xfrm>
            <a:off x="4860032" y="2420888"/>
            <a:ext cx="3433390" cy="307777"/>
          </a:xfrm>
          <a:prstGeom prst="rect">
            <a:avLst/>
          </a:prstGeom>
          <a:solidFill>
            <a:schemeClr val="bg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Communication is key</a:t>
            </a:r>
            <a:endParaRPr lang="en-US" sz="1400" dirty="0">
              <a:solidFill>
                <a:srgbClr val="FFFFFF"/>
              </a:solidFill>
              <a:latin typeface="Verdana"/>
              <a:cs typeface="Verdana"/>
            </a:endParaRPr>
          </a:p>
        </p:txBody>
      </p:sp>
      <p:sp>
        <p:nvSpPr>
          <p:cNvPr id="24" name="Text Box 38"/>
          <p:cNvSpPr txBox="1">
            <a:spLocks noChangeArrowheads="1"/>
          </p:cNvSpPr>
          <p:nvPr/>
        </p:nvSpPr>
        <p:spPr bwMode="auto">
          <a:xfrm>
            <a:off x="4670152" y="2780928"/>
            <a:ext cx="362654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Concern that people will not understand difference between ‘Urgent Care’ and ‘Emergency Care’</a:t>
            </a:r>
          </a:p>
          <a:p>
            <a:pPr marL="365125" indent="-171450">
              <a:buFont typeface="Arial" panose="020B0604020202020204" pitchFamily="34" charset="0"/>
              <a:buChar char="•"/>
            </a:pPr>
            <a:r>
              <a:rPr lang="en-GB" sz="1200" dirty="0">
                <a:solidFill>
                  <a:srgbClr val="6D6E71"/>
                </a:solidFill>
                <a:latin typeface="Verdana"/>
                <a:cs typeface="Verdana"/>
              </a:rPr>
              <a:t>Concern public will not know which service to use</a:t>
            </a:r>
          </a:p>
          <a:p>
            <a:pPr marL="365125" indent="-171450">
              <a:buFont typeface="Arial" panose="020B0604020202020204" pitchFamily="34" charset="0"/>
              <a:buChar char="•"/>
            </a:pPr>
            <a:r>
              <a:rPr lang="en-GB" sz="1200" dirty="0">
                <a:solidFill>
                  <a:srgbClr val="6D6E71"/>
                </a:solidFill>
                <a:latin typeface="Verdana"/>
                <a:cs typeface="Verdana"/>
              </a:rPr>
              <a:t>Many discussed the need for an education and communication programme to the public</a:t>
            </a:r>
          </a:p>
          <a:p>
            <a:pPr marL="365125" indent="-171450">
              <a:buFont typeface="Arial" panose="020B0604020202020204" pitchFamily="34" charset="0"/>
              <a:buChar char="•"/>
            </a:pPr>
            <a:endParaRPr lang="en-GB" sz="1200" dirty="0">
              <a:solidFill>
                <a:srgbClr val="6D6E71"/>
              </a:solidFill>
              <a:latin typeface="Verdana"/>
              <a:cs typeface="Verdana"/>
            </a:endParaRPr>
          </a:p>
        </p:txBody>
      </p:sp>
      <p:grpSp>
        <p:nvGrpSpPr>
          <p:cNvPr id="26" name="Group 25"/>
          <p:cNvGrpSpPr/>
          <p:nvPr/>
        </p:nvGrpSpPr>
        <p:grpSpPr>
          <a:xfrm>
            <a:off x="2817664" y="4856172"/>
            <a:ext cx="3433389" cy="1315432"/>
            <a:chOff x="175361" y="254"/>
            <a:chExt cx="3433389" cy="2060033"/>
          </a:xfrm>
        </p:grpSpPr>
        <p:sp>
          <p:nvSpPr>
            <p:cNvPr id="27" name="Rectangle 26"/>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29" name="Rectangle 28"/>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30" name="Text Box 38"/>
          <p:cNvSpPr txBox="1">
            <a:spLocks noChangeArrowheads="1"/>
          </p:cNvSpPr>
          <p:nvPr/>
        </p:nvSpPr>
        <p:spPr bwMode="auto">
          <a:xfrm>
            <a:off x="2817664" y="4828875"/>
            <a:ext cx="3433390" cy="307777"/>
          </a:xfrm>
          <a:prstGeom prst="rect">
            <a:avLst/>
          </a:prstGeom>
          <a:solidFill>
            <a:schemeClr val="bg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New triage system</a:t>
            </a:r>
            <a:endParaRPr lang="en-US" sz="1400" dirty="0">
              <a:solidFill>
                <a:srgbClr val="FFFFFF"/>
              </a:solidFill>
              <a:latin typeface="Verdana"/>
              <a:cs typeface="Verdana"/>
            </a:endParaRPr>
          </a:p>
        </p:txBody>
      </p:sp>
      <p:sp>
        <p:nvSpPr>
          <p:cNvPr id="31" name="Text Box 38"/>
          <p:cNvSpPr txBox="1">
            <a:spLocks noChangeArrowheads="1"/>
          </p:cNvSpPr>
          <p:nvPr/>
        </p:nvSpPr>
        <p:spPr bwMode="auto">
          <a:xfrm>
            <a:off x="2627784" y="5157192"/>
            <a:ext cx="36265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Concerns over qualifications and expertise of staff of front door triage</a:t>
            </a:r>
          </a:p>
          <a:p>
            <a:pPr marL="365125" indent="-171450">
              <a:buFont typeface="Arial" panose="020B0604020202020204" pitchFamily="34" charset="0"/>
              <a:buChar char="•"/>
            </a:pPr>
            <a:r>
              <a:rPr lang="en-GB" sz="1200" dirty="0">
                <a:solidFill>
                  <a:srgbClr val="6D6E71"/>
                </a:solidFill>
                <a:latin typeface="Verdana"/>
                <a:cs typeface="Verdana"/>
              </a:rPr>
              <a:t>System will rely on emergency triage specialists</a:t>
            </a:r>
          </a:p>
          <a:p>
            <a:pPr marL="365125" indent="-171450">
              <a:buFont typeface="Arial" panose="020B0604020202020204" pitchFamily="34" charset="0"/>
              <a:buChar char="•"/>
            </a:pPr>
            <a:endParaRPr lang="en-GB" sz="1200" dirty="0">
              <a:solidFill>
                <a:srgbClr val="6D6E71"/>
              </a:solidFill>
              <a:latin typeface="Verdana"/>
              <a:cs typeface="Verdana"/>
            </a:endParaRPr>
          </a:p>
        </p:txBody>
      </p:sp>
    </p:spTree>
    <p:extLst>
      <p:ext uri="{BB962C8B-B14F-4D97-AF65-F5344CB8AC3E}">
        <p14:creationId xmlns:p14="http://schemas.microsoft.com/office/powerpoint/2010/main" val="36660835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8172400" y="0"/>
            <a:ext cx="971600" cy="6858000"/>
          </a:xfrm>
          <a:prstGeom prst="rect">
            <a:avLst/>
          </a:prstGeom>
          <a:solidFill>
            <a:schemeClr val="bg1"/>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p:nvSpPr>
        <p:spPr>
          <a:xfrm rot="5400000">
            <a:off x="5328084" y="3032956"/>
            <a:ext cx="6624736" cy="792088"/>
          </a:xfrm>
          <a:prstGeom prst="rect">
            <a:avLst/>
          </a:prstGeom>
        </p:spPr>
        <p:txBody>
          <a:bodyPr vert="horz" wrap="square" lIns="91440" tIns="45720" rIns="91440" bIns="45720" rtlCol="0" anchor="ctr">
            <a:normAutofit fontScale="77500" lnSpcReduction="20000"/>
          </a:bodyPr>
          <a:lstStyle/>
          <a:p>
            <a:pPr>
              <a:lnSpc>
                <a:spcPct val="120000"/>
              </a:lnSpc>
              <a:spcBef>
                <a:spcPts val="600"/>
              </a:spcBef>
              <a:spcAft>
                <a:spcPts val="600"/>
              </a:spcAft>
            </a:pPr>
            <a:r>
              <a:rPr lang="en-GB" sz="3000" b="1" dirty="0">
                <a:solidFill>
                  <a:srgbClr val="FF0090"/>
                </a:solidFill>
              </a:rPr>
              <a:t>Urgent care model: Other comments</a:t>
            </a:r>
            <a:endParaRPr lang="en-US" sz="1400" dirty="0">
              <a:solidFill>
                <a:srgbClr val="6D6E71"/>
              </a:solidFill>
            </a:endParaRPr>
          </a:p>
        </p:txBody>
      </p:sp>
      <p:sp>
        <p:nvSpPr>
          <p:cNvPr id="15" name="Oval 14"/>
          <p:cNvSpPr>
            <a:spLocks/>
          </p:cNvSpPr>
          <p:nvPr/>
        </p:nvSpPr>
        <p:spPr>
          <a:xfrm>
            <a:off x="323528" y="260648"/>
            <a:ext cx="2880000" cy="2880320"/>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327048" y="458255"/>
            <a:ext cx="682491" cy="565727"/>
          </a:xfrm>
          <a:prstGeom prst="rect">
            <a:avLst/>
          </a:prstGeom>
        </p:spPr>
      </p:pic>
      <p:sp>
        <p:nvSpPr>
          <p:cNvPr id="20" name="Rectangle 19"/>
          <p:cNvSpPr/>
          <p:nvPr/>
        </p:nvSpPr>
        <p:spPr>
          <a:xfrm>
            <a:off x="140369" y="5611073"/>
            <a:ext cx="2592288" cy="954107"/>
          </a:xfrm>
          <a:prstGeom prst="rect">
            <a:avLst/>
          </a:prstGeom>
        </p:spPr>
        <p:txBody>
          <a:bodyPr wrap="square">
            <a:spAutoFit/>
          </a:bodyPr>
          <a:lstStyle/>
          <a:p>
            <a:r>
              <a:rPr lang="en-GB" sz="2800" b="1" dirty="0">
                <a:solidFill>
                  <a:prstClr val="white"/>
                </a:solidFill>
              </a:rPr>
              <a:t>Attendee comments</a:t>
            </a:r>
            <a:endParaRPr lang="en-GB" sz="2800" dirty="0">
              <a:solidFill>
                <a:prstClr val="white"/>
              </a:solidFill>
            </a:endParaRPr>
          </a:p>
        </p:txBody>
      </p:sp>
      <p:sp>
        <p:nvSpPr>
          <p:cNvPr id="21" name="Slide Number Placeholder 2"/>
          <p:cNvSpPr txBox="1">
            <a:spLocks/>
          </p:cNvSpPr>
          <p:nvPr/>
        </p:nvSpPr>
        <p:spPr>
          <a:xfrm>
            <a:off x="144016" y="6453336"/>
            <a:ext cx="683568" cy="2880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C18273-3B06-4AC5-BD96-A00D2AA2E2E6}" type="slidenum">
              <a:rPr lang="en-GB" sz="1200" smtClean="0">
                <a:solidFill>
                  <a:srgbClr val="FFFFFF"/>
                </a:solidFill>
              </a:rPr>
              <a:pPr/>
              <a:t>61</a:t>
            </a:fld>
            <a:endParaRPr lang="en-GB" sz="1200" dirty="0">
              <a:solidFill>
                <a:srgbClr val="FFFFFF"/>
              </a:solidFill>
            </a:endParaRPr>
          </a:p>
        </p:txBody>
      </p:sp>
      <p:sp>
        <p:nvSpPr>
          <p:cNvPr id="14" name="TextBox 13"/>
          <p:cNvSpPr txBox="1"/>
          <p:nvPr/>
        </p:nvSpPr>
        <p:spPr>
          <a:xfrm>
            <a:off x="539552" y="1213272"/>
            <a:ext cx="2520280" cy="954107"/>
          </a:xfrm>
          <a:prstGeom prst="rect">
            <a:avLst/>
          </a:prstGeom>
          <a:noFill/>
        </p:spPr>
        <p:txBody>
          <a:bodyPr wrap="square" rtlCol="0">
            <a:spAutoFit/>
          </a:bodyPr>
          <a:lstStyle/>
          <a:p>
            <a:pPr algn="ctr"/>
            <a:r>
              <a:rPr lang="en-GB" sz="1400" b="1" dirty="0">
                <a:solidFill>
                  <a:srgbClr val="6D6E71"/>
                </a:solidFill>
              </a:rPr>
              <a:t>Is this just by-passing your GP?  We want it in the community.</a:t>
            </a:r>
          </a:p>
          <a:p>
            <a:pPr algn="ctr"/>
            <a:r>
              <a:rPr lang="en-GB" sz="1400" dirty="0">
                <a:solidFill>
                  <a:srgbClr val="6D6E71"/>
                </a:solidFill>
              </a:rPr>
              <a:t>Youth Parliament</a:t>
            </a:r>
          </a:p>
        </p:txBody>
      </p:sp>
      <p:pic>
        <p:nvPicPr>
          <p:cNvPr id="30" name="Picture 29"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3061" y="2364562"/>
            <a:ext cx="682491" cy="565727"/>
          </a:xfrm>
          <a:prstGeom prst="rect">
            <a:avLst/>
          </a:prstGeom>
        </p:spPr>
      </p:pic>
      <p:sp>
        <p:nvSpPr>
          <p:cNvPr id="24" name="Oval 23"/>
          <p:cNvSpPr>
            <a:spLocks/>
          </p:cNvSpPr>
          <p:nvPr/>
        </p:nvSpPr>
        <p:spPr>
          <a:xfrm>
            <a:off x="2534072" y="3429000"/>
            <a:ext cx="2880000" cy="2880320"/>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26" name="Picture 25"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551870" y="3894056"/>
            <a:ext cx="682491" cy="565727"/>
          </a:xfrm>
          <a:prstGeom prst="rect">
            <a:avLst/>
          </a:prstGeom>
        </p:spPr>
      </p:pic>
      <p:sp>
        <p:nvSpPr>
          <p:cNvPr id="31" name="TextBox 30"/>
          <p:cNvSpPr txBox="1"/>
          <p:nvPr/>
        </p:nvSpPr>
        <p:spPr>
          <a:xfrm>
            <a:off x="2699792" y="3989382"/>
            <a:ext cx="2520280" cy="1815882"/>
          </a:xfrm>
          <a:prstGeom prst="rect">
            <a:avLst/>
          </a:prstGeom>
          <a:noFill/>
        </p:spPr>
        <p:txBody>
          <a:bodyPr wrap="square" rtlCol="0">
            <a:spAutoFit/>
          </a:bodyPr>
          <a:lstStyle/>
          <a:p>
            <a:pPr algn="ctr"/>
            <a:r>
              <a:rPr lang="en-GB" sz="1400" b="1" dirty="0">
                <a:solidFill>
                  <a:srgbClr val="6D6E71"/>
                </a:solidFill>
              </a:rPr>
              <a:t> Will older people understand about going to the hospital, when they don’t see they have a hospital need, so delaying treatment?</a:t>
            </a:r>
          </a:p>
          <a:p>
            <a:pPr algn="ctr"/>
            <a:r>
              <a:rPr lang="en-GB" sz="1400" dirty="0">
                <a:solidFill>
                  <a:srgbClr val="6D6E71"/>
                </a:solidFill>
              </a:rPr>
              <a:t>Medway</a:t>
            </a:r>
          </a:p>
        </p:txBody>
      </p:sp>
      <p:pic>
        <p:nvPicPr>
          <p:cNvPr id="32" name="Picture 31"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3605" y="5532914"/>
            <a:ext cx="682491" cy="565727"/>
          </a:xfrm>
          <a:prstGeom prst="rect">
            <a:avLst/>
          </a:prstGeom>
        </p:spPr>
      </p:pic>
      <p:sp>
        <p:nvSpPr>
          <p:cNvPr id="33" name="Oval 32"/>
          <p:cNvSpPr>
            <a:spLocks/>
          </p:cNvSpPr>
          <p:nvPr/>
        </p:nvSpPr>
        <p:spPr>
          <a:xfrm>
            <a:off x="5076915" y="332656"/>
            <a:ext cx="2880000" cy="2880320"/>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4" name="Picture 33"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5080435" y="458255"/>
            <a:ext cx="682491" cy="565727"/>
          </a:xfrm>
          <a:prstGeom prst="rect">
            <a:avLst/>
          </a:prstGeom>
        </p:spPr>
      </p:pic>
      <p:sp>
        <p:nvSpPr>
          <p:cNvPr id="35" name="TextBox 34"/>
          <p:cNvSpPr txBox="1"/>
          <p:nvPr/>
        </p:nvSpPr>
        <p:spPr>
          <a:xfrm>
            <a:off x="5256775" y="1013834"/>
            <a:ext cx="2520280" cy="1600438"/>
          </a:xfrm>
          <a:prstGeom prst="rect">
            <a:avLst/>
          </a:prstGeom>
          <a:noFill/>
        </p:spPr>
        <p:txBody>
          <a:bodyPr wrap="square" rtlCol="0">
            <a:spAutoFit/>
          </a:bodyPr>
          <a:lstStyle/>
          <a:p>
            <a:pPr algn="ctr"/>
            <a:r>
              <a:rPr lang="en-GB" sz="1400" b="1" dirty="0">
                <a:solidFill>
                  <a:srgbClr val="6D6E71"/>
                </a:solidFill>
              </a:rPr>
              <a:t>The use of technology is missing in this urgent care model.  Some people want to use technology, what about Skype?</a:t>
            </a:r>
          </a:p>
          <a:p>
            <a:pPr algn="ctr"/>
            <a:r>
              <a:rPr lang="en-GB" sz="1400" dirty="0">
                <a:solidFill>
                  <a:srgbClr val="6D6E71"/>
                </a:solidFill>
              </a:rPr>
              <a:t>Priestfield</a:t>
            </a:r>
          </a:p>
        </p:txBody>
      </p:sp>
      <p:pic>
        <p:nvPicPr>
          <p:cNvPr id="37" name="Picture 36"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6448" y="2364562"/>
            <a:ext cx="682491" cy="565727"/>
          </a:xfrm>
          <a:prstGeom prst="rect">
            <a:avLst/>
          </a:prstGeom>
        </p:spPr>
      </p:pic>
      <p:sp>
        <p:nvSpPr>
          <p:cNvPr id="38" name="Oval 37"/>
          <p:cNvSpPr>
            <a:spLocks/>
          </p:cNvSpPr>
          <p:nvPr/>
        </p:nvSpPr>
        <p:spPr>
          <a:xfrm>
            <a:off x="5580112" y="3466909"/>
            <a:ext cx="2376563" cy="233835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9" name="Picture 38"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5494464" y="3487759"/>
            <a:ext cx="682491" cy="565727"/>
          </a:xfrm>
          <a:prstGeom prst="rect">
            <a:avLst/>
          </a:prstGeom>
        </p:spPr>
      </p:pic>
      <p:sp>
        <p:nvSpPr>
          <p:cNvPr id="40" name="TextBox 39"/>
          <p:cNvSpPr txBox="1"/>
          <p:nvPr/>
        </p:nvSpPr>
        <p:spPr>
          <a:xfrm>
            <a:off x="5682283" y="3557334"/>
            <a:ext cx="2130077" cy="2031325"/>
          </a:xfrm>
          <a:prstGeom prst="rect">
            <a:avLst/>
          </a:prstGeom>
          <a:noFill/>
        </p:spPr>
        <p:txBody>
          <a:bodyPr wrap="square" rtlCol="0">
            <a:spAutoFit/>
          </a:bodyPr>
          <a:lstStyle/>
          <a:p>
            <a:pPr algn="ctr"/>
            <a:endParaRPr lang="en-GB" sz="1400" b="1" dirty="0">
              <a:solidFill>
                <a:srgbClr val="6D6E71"/>
              </a:solidFill>
            </a:endParaRPr>
          </a:p>
          <a:p>
            <a:pPr algn="ctr"/>
            <a:r>
              <a:rPr lang="en-GB" sz="1400" b="1" dirty="0">
                <a:solidFill>
                  <a:srgbClr val="6D6E71"/>
                </a:solidFill>
              </a:rPr>
              <a:t>One thing that hasn’t been mentioned is resources. Can the CCG and providers support this and if so how?</a:t>
            </a:r>
          </a:p>
          <a:p>
            <a:pPr algn="ctr"/>
            <a:r>
              <a:rPr lang="en-GB" sz="1400" dirty="0">
                <a:solidFill>
                  <a:srgbClr val="6D6E71"/>
                </a:solidFill>
              </a:rPr>
              <a:t>Medway</a:t>
            </a:r>
          </a:p>
        </p:txBody>
      </p:sp>
      <p:pic>
        <p:nvPicPr>
          <p:cNvPr id="41" name="Picture 40"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8304" y="5239537"/>
            <a:ext cx="682491" cy="565727"/>
          </a:xfrm>
          <a:prstGeom prst="rect">
            <a:avLst/>
          </a:prstGeom>
        </p:spPr>
      </p:pic>
      <p:sp>
        <p:nvSpPr>
          <p:cNvPr id="42" name="Oval 41"/>
          <p:cNvSpPr>
            <a:spLocks/>
          </p:cNvSpPr>
          <p:nvPr/>
        </p:nvSpPr>
        <p:spPr>
          <a:xfrm>
            <a:off x="251760" y="3068960"/>
            <a:ext cx="2160000" cy="2160000"/>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43" name="Picture 42"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36512" y="3140968"/>
            <a:ext cx="682491" cy="565727"/>
          </a:xfrm>
          <a:prstGeom prst="rect">
            <a:avLst/>
          </a:prstGeom>
        </p:spPr>
      </p:pic>
      <p:sp>
        <p:nvSpPr>
          <p:cNvPr id="44" name="TextBox 43"/>
          <p:cNvSpPr txBox="1"/>
          <p:nvPr/>
        </p:nvSpPr>
        <p:spPr>
          <a:xfrm>
            <a:off x="485800" y="3343650"/>
            <a:ext cx="1762536" cy="1600438"/>
          </a:xfrm>
          <a:prstGeom prst="rect">
            <a:avLst/>
          </a:prstGeom>
          <a:noFill/>
        </p:spPr>
        <p:txBody>
          <a:bodyPr wrap="square" rtlCol="0">
            <a:spAutoFit/>
          </a:bodyPr>
          <a:lstStyle/>
          <a:p>
            <a:pPr algn="ctr"/>
            <a:r>
              <a:rPr lang="en-GB" sz="1400" b="1" dirty="0">
                <a:solidFill>
                  <a:srgbClr val="6D6E71"/>
                </a:solidFill>
              </a:rPr>
              <a:t>What if everyone goes to the UCC instead of GPs and it gets overwhelmed?</a:t>
            </a:r>
          </a:p>
          <a:p>
            <a:pPr algn="ctr"/>
            <a:r>
              <a:rPr lang="en-GB" sz="1400" dirty="0">
                <a:solidFill>
                  <a:srgbClr val="6D6E71"/>
                </a:solidFill>
              </a:rPr>
              <a:t>Priestfield</a:t>
            </a:r>
          </a:p>
        </p:txBody>
      </p:sp>
      <p:pic>
        <p:nvPicPr>
          <p:cNvPr id="45" name="Picture 44"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3285" y="4591465"/>
            <a:ext cx="682491" cy="565727"/>
          </a:xfrm>
          <a:prstGeom prst="rect">
            <a:avLst/>
          </a:prstGeom>
        </p:spPr>
      </p:pic>
      <p:sp>
        <p:nvSpPr>
          <p:cNvPr id="49" name="Oval 48"/>
          <p:cNvSpPr>
            <a:spLocks/>
          </p:cNvSpPr>
          <p:nvPr/>
        </p:nvSpPr>
        <p:spPr>
          <a:xfrm>
            <a:off x="3078867" y="1196752"/>
            <a:ext cx="2160000" cy="2160000"/>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0" name="Picture 49"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944480" y="1213272"/>
            <a:ext cx="682491" cy="565727"/>
          </a:xfrm>
          <a:prstGeom prst="rect">
            <a:avLst/>
          </a:prstGeom>
        </p:spPr>
      </p:pic>
      <p:sp>
        <p:nvSpPr>
          <p:cNvPr id="51" name="TextBox 50"/>
          <p:cNvSpPr txBox="1"/>
          <p:nvPr/>
        </p:nvSpPr>
        <p:spPr>
          <a:xfrm>
            <a:off x="3216628" y="1611957"/>
            <a:ext cx="2003444" cy="1169551"/>
          </a:xfrm>
          <a:prstGeom prst="rect">
            <a:avLst/>
          </a:prstGeom>
          <a:noFill/>
        </p:spPr>
        <p:txBody>
          <a:bodyPr wrap="square" rtlCol="0">
            <a:spAutoFit/>
          </a:bodyPr>
          <a:lstStyle/>
          <a:p>
            <a:pPr algn="ctr"/>
            <a:endParaRPr lang="en-GB" sz="1400" b="1" dirty="0">
              <a:solidFill>
                <a:srgbClr val="6D6E71"/>
              </a:solidFill>
            </a:endParaRPr>
          </a:p>
          <a:p>
            <a:pPr algn="ctr"/>
            <a:r>
              <a:rPr lang="en-GB" sz="1400" b="1" dirty="0">
                <a:solidFill>
                  <a:srgbClr val="6D6E71"/>
                </a:solidFill>
              </a:rPr>
              <a:t>What impact is there going to be on MedOCC?</a:t>
            </a:r>
          </a:p>
          <a:p>
            <a:pPr algn="ctr"/>
            <a:r>
              <a:rPr lang="en-GB" sz="1400" dirty="0">
                <a:solidFill>
                  <a:srgbClr val="6D6E71"/>
                </a:solidFill>
              </a:rPr>
              <a:t>PPG</a:t>
            </a:r>
          </a:p>
        </p:txBody>
      </p:sp>
      <p:pic>
        <p:nvPicPr>
          <p:cNvPr id="52" name="Picture 51" descr="Quote-mark_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7621" y="2649496"/>
            <a:ext cx="682491" cy="565727"/>
          </a:xfrm>
          <a:prstGeom prst="rect">
            <a:avLst/>
          </a:prstGeom>
        </p:spPr>
      </p:pic>
    </p:spTree>
    <p:extLst>
      <p:ext uri="{BB962C8B-B14F-4D97-AF65-F5344CB8AC3E}">
        <p14:creationId xmlns:p14="http://schemas.microsoft.com/office/powerpoint/2010/main" val="9291391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p:cNvSpPr>
            <a:spLocks/>
          </p:cNvSpPr>
          <p:nvPr/>
        </p:nvSpPr>
        <p:spPr>
          <a:xfrm>
            <a:off x="6176955" y="3429000"/>
            <a:ext cx="2376563" cy="2338355"/>
          </a:xfrm>
          <a:prstGeom prst="ellipse">
            <a:avLst/>
          </a:prstGeom>
          <a:solidFill>
            <a:schemeClr val="tx2">
              <a:lumMod val="20000"/>
              <a:lumOff val="8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8" name="Slide Number Placeholder 3"/>
          <p:cNvSpPr txBox="1">
            <a:spLocks/>
          </p:cNvSpPr>
          <p:nvPr/>
        </p:nvSpPr>
        <p:spPr>
          <a:xfrm>
            <a:off x="180349"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4C18273-3B06-4AC5-BD96-A00D2AA2E2E6}" type="slidenum">
              <a:rPr lang="en-GB" smtClean="0">
                <a:solidFill>
                  <a:srgbClr val="6D6E71"/>
                </a:solidFill>
              </a:rPr>
              <a:pPr algn="l"/>
              <a:t>62</a:t>
            </a:fld>
            <a:endParaRPr lang="en-GB" dirty="0">
              <a:solidFill>
                <a:srgbClr val="6D6E71"/>
              </a:solidFill>
            </a:endParaRPr>
          </a:p>
        </p:txBody>
      </p:sp>
      <p:sp>
        <p:nvSpPr>
          <p:cNvPr id="25" name="Rectangle 24"/>
          <p:cNvSpPr/>
          <p:nvPr/>
        </p:nvSpPr>
        <p:spPr>
          <a:xfrm>
            <a:off x="2267744" y="188640"/>
            <a:ext cx="6840760" cy="1692771"/>
          </a:xfrm>
          <a:prstGeom prst="rect">
            <a:avLst/>
          </a:prstGeom>
        </p:spPr>
        <p:txBody>
          <a:bodyPr wrap="square">
            <a:spAutoFit/>
          </a:bodyPr>
          <a:lstStyle/>
          <a:p>
            <a:r>
              <a:rPr lang="en-GB" sz="2400" b="1" dirty="0">
                <a:solidFill>
                  <a:srgbClr val="6D6E71"/>
                </a:solidFill>
              </a:rPr>
              <a:t>Views on relocating walk-in centre at Balmoral Gardens were generally positive…</a:t>
            </a:r>
          </a:p>
          <a:p>
            <a:r>
              <a:rPr lang="en-GB" sz="1400" b="1" dirty="0">
                <a:solidFill>
                  <a:srgbClr val="6D6E71"/>
                </a:solidFill>
              </a:rPr>
              <a:t>(although all Youth Parliament participants disagreed with this proposal)</a:t>
            </a:r>
            <a:endParaRPr lang="en-GB" sz="2400" dirty="0">
              <a:solidFill>
                <a:srgbClr val="6D6E71"/>
              </a:solidFill>
            </a:endParaRPr>
          </a:p>
        </p:txBody>
      </p:sp>
      <p:grpSp>
        <p:nvGrpSpPr>
          <p:cNvPr id="15" name="Group 14"/>
          <p:cNvGrpSpPr/>
          <p:nvPr/>
        </p:nvGrpSpPr>
        <p:grpSpPr>
          <a:xfrm>
            <a:off x="3039164" y="2288816"/>
            <a:ext cx="3433389" cy="1572231"/>
            <a:chOff x="175361" y="254"/>
            <a:chExt cx="3433389" cy="2060033"/>
          </a:xfrm>
        </p:grpSpPr>
        <p:sp>
          <p:nvSpPr>
            <p:cNvPr id="16" name="Rectangle 15"/>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7" name="Rectangle 16"/>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19" name="Text Box 38"/>
          <p:cNvSpPr txBox="1">
            <a:spLocks noChangeArrowheads="1"/>
          </p:cNvSpPr>
          <p:nvPr/>
        </p:nvSpPr>
        <p:spPr bwMode="auto">
          <a:xfrm>
            <a:off x="3039164" y="2261520"/>
            <a:ext cx="3433390" cy="307777"/>
          </a:xfrm>
          <a:prstGeom prst="rect">
            <a:avLst/>
          </a:prstGeom>
          <a:solidFill>
            <a:schemeClr val="tx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All in one place</a:t>
            </a:r>
            <a:endParaRPr lang="en-US" sz="1400" dirty="0">
              <a:solidFill>
                <a:srgbClr val="FFFFFF"/>
              </a:solidFill>
              <a:latin typeface="Verdana"/>
              <a:cs typeface="Verdana"/>
            </a:endParaRPr>
          </a:p>
        </p:txBody>
      </p:sp>
      <p:sp>
        <p:nvSpPr>
          <p:cNvPr id="36" name="Text Box 38"/>
          <p:cNvSpPr txBox="1">
            <a:spLocks noChangeArrowheads="1"/>
          </p:cNvSpPr>
          <p:nvPr/>
        </p:nvSpPr>
        <p:spPr bwMode="auto">
          <a:xfrm>
            <a:off x="2837447" y="2629361"/>
            <a:ext cx="36265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Having more services in one place generally seen as a positive move, and may reduce hospital waiting times</a:t>
            </a:r>
          </a:p>
          <a:p>
            <a:pPr marL="365125" indent="-171450">
              <a:buFont typeface="Arial" panose="020B0604020202020204" pitchFamily="34" charset="0"/>
              <a:buChar char="•"/>
            </a:pPr>
            <a:r>
              <a:rPr lang="en-GB" sz="1200" dirty="0">
                <a:solidFill>
                  <a:srgbClr val="6D6E71"/>
                </a:solidFill>
                <a:latin typeface="Verdana"/>
                <a:cs typeface="Verdana"/>
              </a:rPr>
              <a:t>Will help ensure people are referred to the right person</a:t>
            </a: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349" y="188640"/>
            <a:ext cx="1795845" cy="1795845"/>
          </a:xfrm>
          <a:prstGeom prst="rect">
            <a:avLst/>
          </a:prstGeom>
        </p:spPr>
      </p:pic>
      <p:sp>
        <p:nvSpPr>
          <p:cNvPr id="41" name="Text Box 38"/>
          <p:cNvSpPr txBox="1">
            <a:spLocks noChangeArrowheads="1"/>
          </p:cNvSpPr>
          <p:nvPr/>
        </p:nvSpPr>
        <p:spPr bwMode="auto">
          <a:xfrm rot="21129231">
            <a:off x="688859" y="1785897"/>
            <a:ext cx="1582542" cy="369332"/>
          </a:xfrm>
          <a:prstGeom prst="rect">
            <a:avLst/>
          </a:prstGeom>
          <a:solidFill>
            <a:schemeClr val="tx1"/>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b="1" dirty="0">
                <a:solidFill>
                  <a:srgbClr val="FFFFFF"/>
                </a:solidFill>
                <a:latin typeface="Verdana"/>
                <a:cs typeface="Verdana"/>
              </a:rPr>
              <a:t>Positive</a:t>
            </a:r>
            <a:endParaRPr lang="en-US" dirty="0">
              <a:solidFill>
                <a:srgbClr val="FFFFFF"/>
              </a:solidFill>
              <a:latin typeface="Verdana"/>
              <a:cs typeface="Verdana"/>
            </a:endParaRPr>
          </a:p>
        </p:txBody>
      </p:sp>
      <p:sp>
        <p:nvSpPr>
          <p:cNvPr id="29" name="Rectangle 28"/>
          <p:cNvSpPr/>
          <p:nvPr/>
        </p:nvSpPr>
        <p:spPr>
          <a:xfrm>
            <a:off x="3635896" y="6093296"/>
            <a:ext cx="6840760" cy="523220"/>
          </a:xfrm>
          <a:prstGeom prst="rect">
            <a:avLst/>
          </a:prstGeom>
        </p:spPr>
        <p:txBody>
          <a:bodyPr wrap="square">
            <a:spAutoFit/>
          </a:bodyPr>
          <a:lstStyle/>
          <a:p>
            <a:r>
              <a:rPr lang="en-GB" sz="2800" b="1" dirty="0">
                <a:solidFill>
                  <a:srgbClr val="6D6E71"/>
                </a:solidFill>
              </a:rPr>
              <a:t>…but there are concerns</a:t>
            </a:r>
            <a:endParaRPr lang="en-GB" sz="2800" dirty="0">
              <a:solidFill>
                <a:srgbClr val="6D6E71"/>
              </a:solidFill>
            </a:endParaRPr>
          </a:p>
        </p:txBody>
      </p:sp>
      <p:pic>
        <p:nvPicPr>
          <p:cNvPr id="30" name="Picture 29" descr="Quote-mark_2.png"/>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rot="10800000">
            <a:off x="6176955" y="3590592"/>
            <a:ext cx="682491" cy="565727"/>
          </a:xfrm>
          <a:prstGeom prst="rect">
            <a:avLst/>
          </a:prstGeom>
        </p:spPr>
      </p:pic>
      <p:sp>
        <p:nvSpPr>
          <p:cNvPr id="31" name="TextBox 30"/>
          <p:cNvSpPr txBox="1"/>
          <p:nvPr/>
        </p:nvSpPr>
        <p:spPr>
          <a:xfrm>
            <a:off x="6330355" y="3700770"/>
            <a:ext cx="2130077" cy="1600438"/>
          </a:xfrm>
          <a:prstGeom prst="rect">
            <a:avLst/>
          </a:prstGeom>
          <a:noFill/>
        </p:spPr>
        <p:txBody>
          <a:bodyPr wrap="square" rtlCol="0">
            <a:spAutoFit/>
          </a:bodyPr>
          <a:lstStyle/>
          <a:p>
            <a:pPr algn="ctr"/>
            <a:endParaRPr lang="en-GB" sz="1400" b="1" dirty="0">
              <a:solidFill>
                <a:srgbClr val="6D6E71"/>
              </a:solidFill>
            </a:endParaRPr>
          </a:p>
          <a:p>
            <a:pPr algn="ctr"/>
            <a:r>
              <a:rPr lang="en-GB" sz="1400" b="1" dirty="0">
                <a:solidFill>
                  <a:srgbClr val="6D6E71"/>
                </a:solidFill>
              </a:rPr>
              <a:t>I think it will reduce waiting times as you will be at the hospital already.</a:t>
            </a:r>
          </a:p>
          <a:p>
            <a:pPr algn="ctr"/>
            <a:r>
              <a:rPr lang="en-GB" sz="1400" dirty="0">
                <a:solidFill>
                  <a:srgbClr val="6D6E71"/>
                </a:solidFill>
              </a:rPr>
              <a:t>Attendee comment</a:t>
            </a:r>
          </a:p>
        </p:txBody>
      </p:sp>
      <p:pic>
        <p:nvPicPr>
          <p:cNvPr id="32" name="Picture 31" descr="Quote-mark_2.png"/>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905147" y="5157600"/>
            <a:ext cx="682491" cy="565727"/>
          </a:xfrm>
          <a:prstGeom prst="rect">
            <a:avLst/>
          </a:prstGeom>
        </p:spPr>
      </p:pic>
      <p:sp>
        <p:nvSpPr>
          <p:cNvPr id="34" name="Oval 33"/>
          <p:cNvSpPr>
            <a:spLocks/>
          </p:cNvSpPr>
          <p:nvPr/>
        </p:nvSpPr>
        <p:spPr>
          <a:xfrm>
            <a:off x="935446" y="3384972"/>
            <a:ext cx="2376563" cy="2338355"/>
          </a:xfrm>
          <a:prstGeom prst="ellipse">
            <a:avLst/>
          </a:prstGeom>
          <a:solidFill>
            <a:schemeClr val="tx2">
              <a:lumMod val="20000"/>
              <a:lumOff val="8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5" name="Picture 34" descr="Quote-mark_2.png"/>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rot="10800000">
            <a:off x="935446" y="3546564"/>
            <a:ext cx="682491" cy="565727"/>
          </a:xfrm>
          <a:prstGeom prst="rect">
            <a:avLst/>
          </a:prstGeom>
        </p:spPr>
      </p:pic>
      <p:sp>
        <p:nvSpPr>
          <p:cNvPr id="37" name="TextBox 36"/>
          <p:cNvSpPr txBox="1"/>
          <p:nvPr/>
        </p:nvSpPr>
        <p:spPr>
          <a:xfrm>
            <a:off x="1088846" y="3557334"/>
            <a:ext cx="2130077" cy="1815882"/>
          </a:xfrm>
          <a:prstGeom prst="rect">
            <a:avLst/>
          </a:prstGeom>
          <a:noFill/>
        </p:spPr>
        <p:txBody>
          <a:bodyPr wrap="square" rtlCol="0">
            <a:spAutoFit/>
          </a:bodyPr>
          <a:lstStyle/>
          <a:p>
            <a:pPr algn="ctr"/>
            <a:endParaRPr lang="en-GB" sz="1400" b="1" dirty="0">
              <a:solidFill>
                <a:srgbClr val="6D6E71"/>
              </a:solidFill>
            </a:endParaRPr>
          </a:p>
          <a:p>
            <a:pPr algn="ctr"/>
            <a:r>
              <a:rPr lang="en-GB" sz="1400" b="1" dirty="0">
                <a:solidFill>
                  <a:srgbClr val="6D6E71"/>
                </a:solidFill>
              </a:rPr>
              <a:t>This will be good because when you are at Balmoral, they are not able to refer you to other services.</a:t>
            </a:r>
          </a:p>
          <a:p>
            <a:pPr algn="ctr"/>
            <a:r>
              <a:rPr lang="en-GB" sz="1400" dirty="0">
                <a:solidFill>
                  <a:srgbClr val="6D6E71"/>
                </a:solidFill>
              </a:rPr>
              <a:t>Attendee comment</a:t>
            </a:r>
          </a:p>
        </p:txBody>
      </p:sp>
      <p:pic>
        <p:nvPicPr>
          <p:cNvPr id="38" name="Picture 37" descr="Quote-mark_2.png"/>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663638" y="5113572"/>
            <a:ext cx="682491" cy="565727"/>
          </a:xfrm>
          <a:prstGeom prst="rect">
            <a:avLst/>
          </a:prstGeom>
        </p:spPr>
      </p:pic>
    </p:spTree>
    <p:extLst>
      <p:ext uri="{BB962C8B-B14F-4D97-AF65-F5344CB8AC3E}">
        <p14:creationId xmlns:p14="http://schemas.microsoft.com/office/powerpoint/2010/main" val="3519697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txBox="1">
            <a:spLocks/>
          </p:cNvSpPr>
          <p:nvPr/>
        </p:nvSpPr>
        <p:spPr>
          <a:xfrm>
            <a:off x="180349"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4C18273-3B06-4AC5-BD96-A00D2AA2E2E6}" type="slidenum">
              <a:rPr lang="en-GB" smtClean="0">
                <a:solidFill>
                  <a:srgbClr val="6D6E71"/>
                </a:solidFill>
              </a:rPr>
              <a:pPr algn="l"/>
              <a:t>63</a:t>
            </a:fld>
            <a:endParaRPr lang="en-GB" dirty="0">
              <a:solidFill>
                <a:srgbClr val="6D6E71"/>
              </a:solidFill>
            </a:endParaRPr>
          </a:p>
        </p:txBody>
      </p:sp>
      <p:sp>
        <p:nvSpPr>
          <p:cNvPr id="25" name="Rectangle 24"/>
          <p:cNvSpPr/>
          <p:nvPr/>
        </p:nvSpPr>
        <p:spPr>
          <a:xfrm>
            <a:off x="2123728" y="188640"/>
            <a:ext cx="6840760" cy="1569660"/>
          </a:xfrm>
          <a:prstGeom prst="rect">
            <a:avLst/>
          </a:prstGeom>
        </p:spPr>
        <p:txBody>
          <a:bodyPr wrap="square">
            <a:spAutoFit/>
          </a:bodyPr>
          <a:lstStyle/>
          <a:p>
            <a:r>
              <a:rPr lang="en-GB" sz="2400" b="1" dirty="0">
                <a:solidFill>
                  <a:srgbClr val="6D6E71"/>
                </a:solidFill>
              </a:rPr>
              <a:t>Again, key concerns are over parking and travel, and also access for those in outlying areas, and when changes will be made</a:t>
            </a:r>
            <a:endParaRPr lang="en-GB" sz="2400" dirty="0">
              <a:solidFill>
                <a:srgbClr val="6D6E71"/>
              </a:solidFill>
            </a:endParaRPr>
          </a:p>
        </p:txBody>
      </p:sp>
      <p:grpSp>
        <p:nvGrpSpPr>
          <p:cNvPr id="15" name="Group 14"/>
          <p:cNvGrpSpPr/>
          <p:nvPr/>
        </p:nvGrpSpPr>
        <p:grpSpPr>
          <a:xfrm>
            <a:off x="706562" y="2564904"/>
            <a:ext cx="3433389" cy="1296144"/>
            <a:chOff x="175361" y="254"/>
            <a:chExt cx="3433389" cy="2060033"/>
          </a:xfrm>
        </p:grpSpPr>
        <p:sp>
          <p:nvSpPr>
            <p:cNvPr id="16" name="Rectangle 15"/>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7" name="Rectangle 16"/>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19" name="Text Box 38"/>
          <p:cNvSpPr txBox="1">
            <a:spLocks noChangeArrowheads="1"/>
          </p:cNvSpPr>
          <p:nvPr/>
        </p:nvSpPr>
        <p:spPr bwMode="auto">
          <a:xfrm>
            <a:off x="706562" y="2495442"/>
            <a:ext cx="3433390" cy="307777"/>
          </a:xfrm>
          <a:prstGeom prst="rect">
            <a:avLst/>
          </a:prstGeom>
          <a:solidFill>
            <a:schemeClr val="tx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Parking/travel</a:t>
            </a:r>
            <a:endParaRPr lang="en-US" sz="1400" dirty="0">
              <a:solidFill>
                <a:srgbClr val="FFFFFF"/>
              </a:solidFill>
              <a:latin typeface="Verdana"/>
              <a:cs typeface="Verdana"/>
            </a:endParaRPr>
          </a:p>
        </p:txBody>
      </p:sp>
      <p:sp>
        <p:nvSpPr>
          <p:cNvPr id="36" name="Text Box 38"/>
          <p:cNvSpPr txBox="1">
            <a:spLocks noChangeArrowheads="1"/>
          </p:cNvSpPr>
          <p:nvPr/>
        </p:nvSpPr>
        <p:spPr bwMode="auto">
          <a:xfrm>
            <a:off x="504845" y="2920524"/>
            <a:ext cx="36265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As before, a key concern is the impact on parking and travel at Medway Hospital</a:t>
            </a: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349" y="188640"/>
            <a:ext cx="1795845" cy="1795845"/>
          </a:xfrm>
          <a:prstGeom prst="rect">
            <a:avLst/>
          </a:prstGeom>
        </p:spPr>
      </p:pic>
      <p:sp>
        <p:nvSpPr>
          <p:cNvPr id="41" name="Text Box 38"/>
          <p:cNvSpPr txBox="1">
            <a:spLocks noChangeArrowheads="1"/>
          </p:cNvSpPr>
          <p:nvPr/>
        </p:nvSpPr>
        <p:spPr bwMode="auto">
          <a:xfrm rot="21129231">
            <a:off x="688859" y="1785897"/>
            <a:ext cx="1582542" cy="369332"/>
          </a:xfrm>
          <a:prstGeom prst="rect">
            <a:avLst/>
          </a:prstGeom>
          <a:solidFill>
            <a:schemeClr val="tx1"/>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b="1" dirty="0">
                <a:solidFill>
                  <a:srgbClr val="FFFFFF"/>
                </a:solidFill>
                <a:latin typeface="Verdana"/>
                <a:cs typeface="Verdana"/>
              </a:rPr>
              <a:t>Concerns</a:t>
            </a:r>
            <a:endParaRPr lang="en-US" dirty="0">
              <a:solidFill>
                <a:srgbClr val="FFFFFF"/>
              </a:solidFill>
              <a:latin typeface="Verdana"/>
              <a:cs typeface="Verdana"/>
            </a:endParaRPr>
          </a:p>
        </p:txBody>
      </p:sp>
      <p:grpSp>
        <p:nvGrpSpPr>
          <p:cNvPr id="12" name="Group 11"/>
          <p:cNvGrpSpPr/>
          <p:nvPr/>
        </p:nvGrpSpPr>
        <p:grpSpPr>
          <a:xfrm>
            <a:off x="2865006" y="4087113"/>
            <a:ext cx="3433389" cy="1296144"/>
            <a:chOff x="175361" y="254"/>
            <a:chExt cx="3433389" cy="2060033"/>
          </a:xfrm>
        </p:grpSpPr>
        <p:sp>
          <p:nvSpPr>
            <p:cNvPr id="13" name="Rectangle 12"/>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4" name="Rectangle 13"/>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20" name="Text Box 38"/>
          <p:cNvSpPr txBox="1">
            <a:spLocks noChangeArrowheads="1"/>
          </p:cNvSpPr>
          <p:nvPr/>
        </p:nvSpPr>
        <p:spPr bwMode="auto">
          <a:xfrm>
            <a:off x="2866802" y="4059816"/>
            <a:ext cx="3433390" cy="307777"/>
          </a:xfrm>
          <a:prstGeom prst="rect">
            <a:avLst/>
          </a:prstGeom>
          <a:solidFill>
            <a:schemeClr val="tx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When and what will change</a:t>
            </a:r>
            <a:endParaRPr lang="en-US" sz="1400" dirty="0">
              <a:solidFill>
                <a:srgbClr val="FFFFFF"/>
              </a:solidFill>
              <a:latin typeface="Verdana"/>
              <a:cs typeface="Verdana"/>
            </a:endParaRPr>
          </a:p>
        </p:txBody>
      </p:sp>
      <p:sp>
        <p:nvSpPr>
          <p:cNvPr id="21" name="Text Box 38"/>
          <p:cNvSpPr txBox="1">
            <a:spLocks noChangeArrowheads="1"/>
          </p:cNvSpPr>
          <p:nvPr/>
        </p:nvSpPr>
        <p:spPr bwMode="auto">
          <a:xfrm>
            <a:off x="2663289" y="4442733"/>
            <a:ext cx="36265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Questions arose around when Balmoral will close and exactly what services will still be accessible</a:t>
            </a:r>
          </a:p>
        </p:txBody>
      </p:sp>
      <p:grpSp>
        <p:nvGrpSpPr>
          <p:cNvPr id="22" name="Group 21"/>
          <p:cNvGrpSpPr/>
          <p:nvPr/>
        </p:nvGrpSpPr>
        <p:grpSpPr>
          <a:xfrm>
            <a:off x="4851470" y="2522739"/>
            <a:ext cx="3433389" cy="1296144"/>
            <a:chOff x="175361" y="254"/>
            <a:chExt cx="3433389" cy="2060033"/>
          </a:xfrm>
        </p:grpSpPr>
        <p:sp>
          <p:nvSpPr>
            <p:cNvPr id="23" name="Rectangle 22"/>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24" name="Rectangle 23"/>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26" name="Text Box 38"/>
          <p:cNvSpPr txBox="1">
            <a:spLocks noChangeArrowheads="1"/>
          </p:cNvSpPr>
          <p:nvPr/>
        </p:nvSpPr>
        <p:spPr bwMode="auto">
          <a:xfrm>
            <a:off x="4851470" y="2495442"/>
            <a:ext cx="3433390" cy="307777"/>
          </a:xfrm>
          <a:prstGeom prst="rect">
            <a:avLst/>
          </a:prstGeom>
          <a:solidFill>
            <a:schemeClr val="tx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Access for outlying areas</a:t>
            </a:r>
            <a:endParaRPr lang="en-US" sz="1400" dirty="0">
              <a:solidFill>
                <a:srgbClr val="FFFFFF"/>
              </a:solidFill>
              <a:latin typeface="Verdana"/>
              <a:cs typeface="Verdana"/>
            </a:endParaRPr>
          </a:p>
        </p:txBody>
      </p:sp>
      <p:sp>
        <p:nvSpPr>
          <p:cNvPr id="27" name="Text Box 38"/>
          <p:cNvSpPr txBox="1">
            <a:spLocks noChangeArrowheads="1"/>
          </p:cNvSpPr>
          <p:nvPr/>
        </p:nvSpPr>
        <p:spPr bwMode="auto">
          <a:xfrm>
            <a:off x="4649753" y="2878359"/>
            <a:ext cx="36265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Of particular concern is the lack of provision of care for people who live outside of Medway; Hoo peninsula often mentioned</a:t>
            </a:r>
          </a:p>
        </p:txBody>
      </p:sp>
    </p:spTree>
    <p:extLst>
      <p:ext uri="{BB962C8B-B14F-4D97-AF65-F5344CB8AC3E}">
        <p14:creationId xmlns:p14="http://schemas.microsoft.com/office/powerpoint/2010/main" val="15394566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txBox="1">
            <a:spLocks/>
          </p:cNvSpPr>
          <p:nvPr/>
        </p:nvSpPr>
        <p:spPr>
          <a:xfrm>
            <a:off x="180349"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4C18273-3B06-4AC5-BD96-A00D2AA2E2E6}" type="slidenum">
              <a:rPr lang="en-GB" smtClean="0">
                <a:solidFill>
                  <a:srgbClr val="6D6E71"/>
                </a:solidFill>
              </a:rPr>
              <a:pPr algn="l"/>
              <a:t>64</a:t>
            </a:fld>
            <a:endParaRPr lang="en-GB" dirty="0">
              <a:solidFill>
                <a:srgbClr val="6D6E71"/>
              </a:solidFill>
            </a:endParaRPr>
          </a:p>
        </p:txBody>
      </p:sp>
      <p:sp>
        <p:nvSpPr>
          <p:cNvPr id="25" name="Rectangle 24"/>
          <p:cNvSpPr/>
          <p:nvPr/>
        </p:nvSpPr>
        <p:spPr>
          <a:xfrm>
            <a:off x="2267744" y="188640"/>
            <a:ext cx="6840760" cy="1938992"/>
          </a:xfrm>
          <a:prstGeom prst="rect">
            <a:avLst/>
          </a:prstGeom>
        </p:spPr>
        <p:txBody>
          <a:bodyPr wrap="square">
            <a:spAutoFit/>
          </a:bodyPr>
          <a:lstStyle/>
          <a:p>
            <a:r>
              <a:rPr lang="en-GB" sz="2400" b="1" dirty="0">
                <a:solidFill>
                  <a:srgbClr val="6D6E71"/>
                </a:solidFill>
              </a:rPr>
              <a:t>In addition to the suggested list of services, the key services perceived to be missing from the UCC were social care, care navigators, dentistry and pharmacists.</a:t>
            </a:r>
            <a:endParaRPr lang="en-GB" sz="2400" dirty="0">
              <a:solidFill>
                <a:srgbClr val="6D6E71"/>
              </a:solidFill>
            </a:endParaRP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349" y="188640"/>
            <a:ext cx="1795845" cy="1795845"/>
          </a:xfrm>
          <a:prstGeom prst="rect">
            <a:avLst/>
          </a:prstGeom>
        </p:spPr>
      </p:pic>
      <p:sp>
        <p:nvSpPr>
          <p:cNvPr id="41" name="Text Box 38"/>
          <p:cNvSpPr txBox="1">
            <a:spLocks noChangeArrowheads="1"/>
          </p:cNvSpPr>
          <p:nvPr/>
        </p:nvSpPr>
        <p:spPr bwMode="auto">
          <a:xfrm rot="21129231">
            <a:off x="688859" y="1785897"/>
            <a:ext cx="1582542" cy="369332"/>
          </a:xfrm>
          <a:prstGeom prst="rect">
            <a:avLst/>
          </a:prstGeom>
          <a:solidFill>
            <a:schemeClr val="tx1"/>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b="1" dirty="0">
                <a:solidFill>
                  <a:srgbClr val="FFFFFF"/>
                </a:solidFill>
                <a:latin typeface="Verdana"/>
                <a:cs typeface="Verdana"/>
              </a:rPr>
              <a:t>Services</a:t>
            </a:r>
            <a:endParaRPr lang="en-US" dirty="0">
              <a:solidFill>
                <a:srgbClr val="FFFFFF"/>
              </a:solidFill>
              <a:latin typeface="Verdana"/>
              <a:cs typeface="Verdana"/>
            </a:endParaRPr>
          </a:p>
        </p:txBody>
      </p:sp>
      <p:grpSp>
        <p:nvGrpSpPr>
          <p:cNvPr id="30" name="Group 29"/>
          <p:cNvGrpSpPr/>
          <p:nvPr/>
        </p:nvGrpSpPr>
        <p:grpSpPr>
          <a:xfrm>
            <a:off x="706562" y="2564904"/>
            <a:ext cx="3433389" cy="2160240"/>
            <a:chOff x="175361" y="254"/>
            <a:chExt cx="3433389" cy="2060033"/>
          </a:xfrm>
        </p:grpSpPr>
        <p:sp>
          <p:nvSpPr>
            <p:cNvPr id="31" name="Rectangle 30"/>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32" name="Rectangle 31"/>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33" name="Text Box 38"/>
          <p:cNvSpPr txBox="1">
            <a:spLocks noChangeArrowheads="1"/>
          </p:cNvSpPr>
          <p:nvPr/>
        </p:nvSpPr>
        <p:spPr bwMode="auto">
          <a:xfrm>
            <a:off x="706562" y="2495442"/>
            <a:ext cx="3433390" cy="307777"/>
          </a:xfrm>
          <a:prstGeom prst="rect">
            <a:avLst/>
          </a:prstGeom>
          <a:solidFill>
            <a:schemeClr val="tx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Key services missing</a:t>
            </a:r>
            <a:endParaRPr lang="en-US" sz="1400" dirty="0">
              <a:solidFill>
                <a:srgbClr val="FFFFFF"/>
              </a:solidFill>
              <a:latin typeface="Verdana"/>
              <a:cs typeface="Verdana"/>
            </a:endParaRPr>
          </a:p>
        </p:txBody>
      </p:sp>
      <p:sp>
        <p:nvSpPr>
          <p:cNvPr id="34" name="Text Box 38"/>
          <p:cNvSpPr txBox="1">
            <a:spLocks noChangeArrowheads="1"/>
          </p:cNvSpPr>
          <p:nvPr/>
        </p:nvSpPr>
        <p:spPr bwMode="auto">
          <a:xfrm>
            <a:off x="504845" y="2780928"/>
            <a:ext cx="362654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Several people felt the following services should be offered at the UCC:</a:t>
            </a:r>
          </a:p>
          <a:p>
            <a:pPr marL="723900" lvl="1" indent="-273050">
              <a:buFont typeface="Arial" panose="020B0604020202020204" pitchFamily="34" charset="0"/>
              <a:buChar char="•"/>
            </a:pPr>
            <a:r>
              <a:rPr lang="en-GB" sz="1200" dirty="0">
                <a:solidFill>
                  <a:srgbClr val="6D6E71"/>
                </a:solidFill>
                <a:latin typeface="Verdana"/>
                <a:cs typeface="Verdana"/>
              </a:rPr>
              <a:t>Social Care, e.g. a social worker onsite</a:t>
            </a:r>
          </a:p>
          <a:p>
            <a:pPr marL="723900" lvl="1" indent="-273050">
              <a:buFont typeface="Arial" panose="020B0604020202020204" pitchFamily="34" charset="0"/>
              <a:buChar char="•"/>
            </a:pPr>
            <a:r>
              <a:rPr lang="en-GB" sz="1200" dirty="0">
                <a:solidFill>
                  <a:srgbClr val="6D6E71"/>
                </a:solidFill>
                <a:latin typeface="Verdana"/>
                <a:cs typeface="Verdana"/>
              </a:rPr>
              <a:t>Care navigators</a:t>
            </a:r>
          </a:p>
          <a:p>
            <a:pPr marL="723900" lvl="1" indent="-273050">
              <a:buFont typeface="Arial" panose="020B0604020202020204" pitchFamily="34" charset="0"/>
              <a:buChar char="•"/>
            </a:pPr>
            <a:r>
              <a:rPr lang="en-GB" sz="1200" dirty="0">
                <a:solidFill>
                  <a:srgbClr val="6D6E71"/>
                </a:solidFill>
                <a:latin typeface="Verdana"/>
                <a:cs typeface="Verdana"/>
              </a:rPr>
              <a:t>Pharmacists (either on site, and also extend pharmaceutical service in the community to support this)</a:t>
            </a:r>
          </a:p>
          <a:p>
            <a:pPr marL="723900" lvl="1" indent="-273050">
              <a:buFont typeface="Arial" panose="020B0604020202020204" pitchFamily="34" charset="0"/>
              <a:buChar char="•"/>
            </a:pPr>
            <a:r>
              <a:rPr lang="en-GB" sz="1200" dirty="0">
                <a:solidFill>
                  <a:srgbClr val="6D6E71"/>
                </a:solidFill>
                <a:latin typeface="Verdana"/>
                <a:cs typeface="Verdana"/>
              </a:rPr>
              <a:t>Dentistry</a:t>
            </a:r>
          </a:p>
        </p:txBody>
      </p:sp>
      <p:grpSp>
        <p:nvGrpSpPr>
          <p:cNvPr id="35" name="Group 34"/>
          <p:cNvGrpSpPr/>
          <p:nvPr/>
        </p:nvGrpSpPr>
        <p:grpSpPr>
          <a:xfrm>
            <a:off x="4629701" y="2562358"/>
            <a:ext cx="3433389" cy="2162786"/>
            <a:chOff x="175361" y="254"/>
            <a:chExt cx="3433389" cy="2060033"/>
          </a:xfrm>
        </p:grpSpPr>
        <p:sp>
          <p:nvSpPr>
            <p:cNvPr id="37" name="Rectangle 36"/>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38" name="Rectangle 37"/>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39" name="Text Box 38"/>
          <p:cNvSpPr txBox="1">
            <a:spLocks noChangeArrowheads="1"/>
          </p:cNvSpPr>
          <p:nvPr/>
        </p:nvSpPr>
        <p:spPr bwMode="auto">
          <a:xfrm>
            <a:off x="4629701" y="2492896"/>
            <a:ext cx="3433390" cy="307777"/>
          </a:xfrm>
          <a:prstGeom prst="rect">
            <a:avLst/>
          </a:prstGeom>
          <a:solidFill>
            <a:schemeClr val="tx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Other services mentioned</a:t>
            </a:r>
            <a:endParaRPr lang="en-US" sz="1400" dirty="0">
              <a:solidFill>
                <a:srgbClr val="FFFFFF"/>
              </a:solidFill>
              <a:latin typeface="Verdana"/>
              <a:cs typeface="Verdana"/>
            </a:endParaRPr>
          </a:p>
        </p:txBody>
      </p:sp>
      <p:sp>
        <p:nvSpPr>
          <p:cNvPr id="40" name="Text Box 38"/>
          <p:cNvSpPr txBox="1">
            <a:spLocks noChangeArrowheads="1"/>
          </p:cNvSpPr>
          <p:nvPr/>
        </p:nvSpPr>
        <p:spPr bwMode="auto">
          <a:xfrm>
            <a:off x="4427984" y="2780928"/>
            <a:ext cx="362654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Many other services were suggested as suitable to offer within the UCC, in particular:</a:t>
            </a:r>
          </a:p>
          <a:p>
            <a:pPr marL="723900" lvl="1" indent="-273050">
              <a:buFont typeface="Arial" panose="020B0604020202020204" pitchFamily="34" charset="0"/>
              <a:buChar char="•"/>
            </a:pPr>
            <a:r>
              <a:rPr lang="en-GB" sz="1200" dirty="0">
                <a:solidFill>
                  <a:srgbClr val="6D6E71"/>
                </a:solidFill>
                <a:latin typeface="Verdana"/>
                <a:cs typeface="Verdana"/>
              </a:rPr>
              <a:t>A substance misuse service which is separated from A&amp;E</a:t>
            </a:r>
          </a:p>
          <a:p>
            <a:pPr marL="723900" lvl="1" indent="-273050">
              <a:buFont typeface="Arial" panose="020B0604020202020204" pitchFamily="34" charset="0"/>
              <a:buChar char="•"/>
            </a:pPr>
            <a:r>
              <a:rPr lang="en-GB" sz="1200" dirty="0">
                <a:solidFill>
                  <a:srgbClr val="6D6E71"/>
                </a:solidFill>
                <a:latin typeface="Verdana"/>
                <a:cs typeface="Verdana"/>
              </a:rPr>
              <a:t>Physiotherapy</a:t>
            </a:r>
          </a:p>
          <a:p>
            <a:pPr marL="723900" lvl="1" indent="-273050">
              <a:buFont typeface="Arial" panose="020B0604020202020204" pitchFamily="34" charset="0"/>
              <a:buChar char="•"/>
            </a:pPr>
            <a:r>
              <a:rPr lang="en-GB" sz="1200" dirty="0">
                <a:solidFill>
                  <a:srgbClr val="6D6E71"/>
                </a:solidFill>
                <a:latin typeface="Verdana"/>
                <a:cs typeface="Verdana"/>
              </a:rPr>
              <a:t>Translation service on site</a:t>
            </a:r>
          </a:p>
          <a:p>
            <a:pPr marL="723900" lvl="1" indent="-273050">
              <a:buFont typeface="Arial" panose="020B0604020202020204" pitchFamily="34" charset="0"/>
              <a:buChar char="•"/>
            </a:pPr>
            <a:r>
              <a:rPr lang="en-GB" sz="1200" dirty="0">
                <a:solidFill>
                  <a:srgbClr val="6D6E71"/>
                </a:solidFill>
                <a:latin typeface="Verdana"/>
                <a:cs typeface="Verdana"/>
              </a:rPr>
              <a:t>Mental Health services</a:t>
            </a:r>
          </a:p>
          <a:p>
            <a:pPr marL="723900" lvl="1" indent="-273050">
              <a:buFont typeface="Arial" panose="020B0604020202020204" pitchFamily="34" charset="0"/>
              <a:buChar char="•"/>
            </a:pPr>
            <a:r>
              <a:rPr lang="en-GB" sz="1200" dirty="0">
                <a:solidFill>
                  <a:srgbClr val="6D6E71"/>
                </a:solidFill>
                <a:latin typeface="Verdana"/>
                <a:cs typeface="Verdana"/>
              </a:rPr>
              <a:t>Police</a:t>
            </a:r>
          </a:p>
        </p:txBody>
      </p:sp>
      <p:grpSp>
        <p:nvGrpSpPr>
          <p:cNvPr id="42" name="Group 41"/>
          <p:cNvGrpSpPr/>
          <p:nvPr/>
        </p:nvGrpSpPr>
        <p:grpSpPr>
          <a:xfrm>
            <a:off x="712936" y="5210908"/>
            <a:ext cx="3433389" cy="1170420"/>
            <a:chOff x="175361" y="254"/>
            <a:chExt cx="3433389" cy="2060033"/>
          </a:xfrm>
        </p:grpSpPr>
        <p:sp>
          <p:nvSpPr>
            <p:cNvPr id="43" name="Rectangle 42"/>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44" name="Rectangle 43"/>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45" name="Text Box 38"/>
          <p:cNvSpPr txBox="1">
            <a:spLocks noChangeArrowheads="1"/>
          </p:cNvSpPr>
          <p:nvPr/>
        </p:nvSpPr>
        <p:spPr bwMode="auto">
          <a:xfrm>
            <a:off x="712936" y="5141446"/>
            <a:ext cx="3433390" cy="307777"/>
          </a:xfrm>
          <a:prstGeom prst="rect">
            <a:avLst/>
          </a:prstGeom>
          <a:solidFill>
            <a:schemeClr val="tx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Is it too much?</a:t>
            </a:r>
            <a:endParaRPr lang="en-US" sz="1400" dirty="0">
              <a:solidFill>
                <a:srgbClr val="FFFFFF"/>
              </a:solidFill>
              <a:latin typeface="Verdana"/>
              <a:cs typeface="Verdana"/>
            </a:endParaRPr>
          </a:p>
        </p:txBody>
      </p:sp>
      <p:sp>
        <p:nvSpPr>
          <p:cNvPr id="46" name="Text Box 38"/>
          <p:cNvSpPr txBox="1">
            <a:spLocks noChangeArrowheads="1"/>
          </p:cNvSpPr>
          <p:nvPr/>
        </p:nvSpPr>
        <p:spPr bwMode="auto">
          <a:xfrm>
            <a:off x="511219" y="5504164"/>
            <a:ext cx="36265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Some people felt that not all services should be available and that the focus needs to be on urgent care.</a:t>
            </a:r>
          </a:p>
          <a:p>
            <a:pPr marL="723900" lvl="1" indent="-273050">
              <a:buFont typeface="Arial" panose="020B0604020202020204" pitchFamily="34" charset="0"/>
              <a:buChar char="•"/>
            </a:pPr>
            <a:endParaRPr lang="en-GB" sz="1200" dirty="0">
              <a:solidFill>
                <a:srgbClr val="6D6E71"/>
              </a:solidFill>
              <a:latin typeface="Verdana"/>
              <a:cs typeface="Verdana"/>
            </a:endParaRPr>
          </a:p>
        </p:txBody>
      </p:sp>
      <p:sp>
        <p:nvSpPr>
          <p:cNvPr id="47" name="Text Box 38"/>
          <p:cNvSpPr txBox="1">
            <a:spLocks noChangeArrowheads="1"/>
          </p:cNvSpPr>
          <p:nvPr/>
        </p:nvSpPr>
        <p:spPr bwMode="auto">
          <a:xfrm rot="21129231">
            <a:off x="197314" y="4897593"/>
            <a:ext cx="1582542" cy="369332"/>
          </a:xfrm>
          <a:prstGeom prst="rect">
            <a:avLst/>
          </a:prstGeom>
          <a:solidFill>
            <a:schemeClr val="tx1"/>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b="1" dirty="0">
                <a:solidFill>
                  <a:srgbClr val="FFFFFF"/>
                </a:solidFill>
                <a:latin typeface="Verdana"/>
                <a:cs typeface="Verdana"/>
              </a:rPr>
              <a:t>But…</a:t>
            </a:r>
            <a:endParaRPr lang="en-US" dirty="0">
              <a:solidFill>
                <a:srgbClr val="FFFFFF"/>
              </a:solidFill>
              <a:latin typeface="Verdana"/>
              <a:cs typeface="Verdana"/>
            </a:endParaRPr>
          </a:p>
        </p:txBody>
      </p:sp>
      <p:grpSp>
        <p:nvGrpSpPr>
          <p:cNvPr id="22" name="Group 21"/>
          <p:cNvGrpSpPr/>
          <p:nvPr/>
        </p:nvGrpSpPr>
        <p:grpSpPr>
          <a:xfrm>
            <a:off x="4594994" y="5112481"/>
            <a:ext cx="3433389" cy="1296144"/>
            <a:chOff x="175361" y="254"/>
            <a:chExt cx="3433389" cy="2060033"/>
          </a:xfrm>
        </p:grpSpPr>
        <p:sp>
          <p:nvSpPr>
            <p:cNvPr id="23" name="Rectangle 22"/>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24" name="Rectangle 23"/>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26" name="Text Box 38"/>
          <p:cNvSpPr txBox="1">
            <a:spLocks noChangeArrowheads="1"/>
          </p:cNvSpPr>
          <p:nvPr/>
        </p:nvSpPr>
        <p:spPr bwMode="auto">
          <a:xfrm>
            <a:off x="4594994" y="5085184"/>
            <a:ext cx="3433390" cy="307777"/>
          </a:xfrm>
          <a:prstGeom prst="rect">
            <a:avLst/>
          </a:prstGeom>
          <a:solidFill>
            <a:schemeClr val="tx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Hospital not large enough</a:t>
            </a:r>
            <a:endParaRPr lang="en-US" sz="1400" dirty="0">
              <a:solidFill>
                <a:srgbClr val="FFFFFF"/>
              </a:solidFill>
              <a:latin typeface="Verdana"/>
              <a:cs typeface="Verdana"/>
            </a:endParaRPr>
          </a:p>
        </p:txBody>
      </p:sp>
      <p:sp>
        <p:nvSpPr>
          <p:cNvPr id="27" name="Text Box 38"/>
          <p:cNvSpPr txBox="1">
            <a:spLocks noChangeArrowheads="1"/>
          </p:cNvSpPr>
          <p:nvPr/>
        </p:nvSpPr>
        <p:spPr bwMode="auto">
          <a:xfrm>
            <a:off x="4393277" y="5400513"/>
            <a:ext cx="36265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There was some concern, particularly amongst the Youth Parliament participants, that the hospital is not large enough to accommodate all these services</a:t>
            </a:r>
          </a:p>
        </p:txBody>
      </p:sp>
    </p:spTree>
    <p:extLst>
      <p:ext uri="{BB962C8B-B14F-4D97-AF65-F5344CB8AC3E}">
        <p14:creationId xmlns:p14="http://schemas.microsoft.com/office/powerpoint/2010/main" val="42203396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9" name="AutoShape 5" descr="http://djs.thethinkingshed.com/secureasset/28834/0/prepare?thumb=1"/>
          <p:cNvSpPr>
            <a:spLocks noChangeAspect="1" noChangeArrowheads="1"/>
          </p:cNvSpPr>
          <p:nvPr/>
        </p:nvSpPr>
        <p:spPr bwMode="auto">
          <a:xfrm>
            <a:off x="10704239"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6D6E71"/>
              </a:solidFill>
            </a:endParaRPr>
          </a:p>
        </p:txBody>
      </p:sp>
      <p:sp>
        <p:nvSpPr>
          <p:cNvPr id="9" name="AutoShape 5" descr="http://djs.thethinkingshed.com/secureasset/28834/0/prepare?thumb=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6D6E71"/>
              </a:solidFill>
            </a:endParaRPr>
          </a:p>
        </p:txBody>
      </p:sp>
      <p:sp>
        <p:nvSpPr>
          <p:cNvPr id="10" name="TextBox 9"/>
          <p:cNvSpPr txBox="1"/>
          <p:nvPr/>
        </p:nvSpPr>
        <p:spPr>
          <a:xfrm>
            <a:off x="468560" y="4581448"/>
            <a:ext cx="8424936" cy="1754326"/>
          </a:xfrm>
          <a:prstGeom prst="rect">
            <a:avLst/>
          </a:prstGeom>
          <a:noFill/>
        </p:spPr>
        <p:txBody>
          <a:bodyPr wrap="square" rtlCol="0">
            <a:spAutoFit/>
          </a:bodyPr>
          <a:lstStyle/>
          <a:p>
            <a:r>
              <a:rPr lang="en-GB" dirty="0">
                <a:solidFill>
                  <a:prstClr val="white"/>
                </a:solidFill>
                <a:ea typeface="5yearsoldfont" panose="02000603000000000000" pitchFamily="2" charset="0"/>
              </a:rPr>
              <a:t>Key strengths of Medway Model are the opportunities gained from working in a more joined up way, the focus on prevention and the sharing of information.  The key challenge is around the need to change behaviour, and the key threats to success are perceived to be a potential lack of commitment from all to the model and changes not being not communicated effectively.</a:t>
            </a:r>
          </a:p>
        </p:txBody>
      </p:sp>
      <p:sp>
        <p:nvSpPr>
          <p:cNvPr id="11" name="TextBox 10"/>
          <p:cNvSpPr txBox="1"/>
          <p:nvPr/>
        </p:nvSpPr>
        <p:spPr>
          <a:xfrm>
            <a:off x="460375" y="3442866"/>
            <a:ext cx="8351912" cy="1200329"/>
          </a:xfrm>
          <a:prstGeom prst="rect">
            <a:avLst/>
          </a:prstGeom>
          <a:noFill/>
        </p:spPr>
        <p:txBody>
          <a:bodyPr wrap="square" rtlCol="0">
            <a:spAutoFit/>
          </a:bodyPr>
          <a:lstStyle/>
          <a:p>
            <a:r>
              <a:rPr lang="en-GB" sz="3600" b="1" dirty="0">
                <a:solidFill>
                  <a:prstClr val="white"/>
                </a:solidFill>
                <a:ea typeface="5yearsoldfont" panose="02000603000000000000" pitchFamily="2" charset="0"/>
              </a:rPr>
              <a:t>Reactions to the Medway model</a:t>
            </a:r>
          </a:p>
        </p:txBody>
      </p:sp>
      <p:sp>
        <p:nvSpPr>
          <p:cNvPr id="13" name="Slide Number Placeholder 3"/>
          <p:cNvSpPr txBox="1">
            <a:spLocks/>
          </p:cNvSpPr>
          <p:nvPr/>
        </p:nvSpPr>
        <p:spPr>
          <a:xfrm>
            <a:off x="180349"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4C18273-3B06-4AC5-BD96-A00D2AA2E2E6}" type="slidenum">
              <a:rPr lang="en-GB" smtClean="0">
                <a:solidFill>
                  <a:prstClr val="white"/>
                </a:solidFill>
              </a:rPr>
              <a:pPr algn="l"/>
              <a:t>65</a:t>
            </a:fld>
            <a:endParaRPr lang="en-GB" dirty="0">
              <a:solidFill>
                <a:prstClr val="white"/>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04664"/>
            <a:ext cx="2520000" cy="2520000"/>
          </a:xfrm>
          <a:prstGeom prst="rect">
            <a:avLst/>
          </a:prstGeom>
        </p:spPr>
      </p:pic>
    </p:spTree>
    <p:extLst>
      <p:ext uri="{BB962C8B-B14F-4D97-AF65-F5344CB8AC3E}">
        <p14:creationId xmlns:p14="http://schemas.microsoft.com/office/powerpoint/2010/main" val="5606030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txBox="1">
            <a:spLocks/>
          </p:cNvSpPr>
          <p:nvPr/>
        </p:nvSpPr>
        <p:spPr>
          <a:xfrm>
            <a:off x="180349"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4C18273-3B06-4AC5-BD96-A00D2AA2E2E6}" type="slidenum">
              <a:rPr lang="en-GB" smtClean="0">
                <a:solidFill>
                  <a:srgbClr val="6D6E71"/>
                </a:solidFill>
              </a:rPr>
              <a:pPr algn="l"/>
              <a:t>66</a:t>
            </a:fld>
            <a:endParaRPr lang="en-GB" dirty="0">
              <a:solidFill>
                <a:srgbClr val="6D6E71"/>
              </a:solidFill>
            </a:endParaRPr>
          </a:p>
        </p:txBody>
      </p:sp>
      <p:sp>
        <p:nvSpPr>
          <p:cNvPr id="25" name="Rectangle 24"/>
          <p:cNvSpPr/>
          <p:nvPr/>
        </p:nvSpPr>
        <p:spPr>
          <a:xfrm>
            <a:off x="2123728" y="188640"/>
            <a:ext cx="6840760" cy="1200329"/>
          </a:xfrm>
          <a:prstGeom prst="rect">
            <a:avLst/>
          </a:prstGeom>
        </p:spPr>
        <p:txBody>
          <a:bodyPr wrap="square">
            <a:spAutoFit/>
          </a:bodyPr>
          <a:lstStyle/>
          <a:p>
            <a:r>
              <a:rPr lang="en-GB" sz="2400" b="1" dirty="0">
                <a:solidFill>
                  <a:srgbClr val="6D6E71"/>
                </a:solidFill>
              </a:rPr>
              <a:t>Key perceived strengths of Medway Model: joined up working, focus on prevention and information sharing</a:t>
            </a:r>
            <a:endParaRPr lang="en-GB" sz="2400" dirty="0">
              <a:solidFill>
                <a:srgbClr val="6D6E71"/>
              </a:solidFill>
            </a:endParaRPr>
          </a:p>
        </p:txBody>
      </p:sp>
      <p:grpSp>
        <p:nvGrpSpPr>
          <p:cNvPr id="15" name="Group 14"/>
          <p:cNvGrpSpPr/>
          <p:nvPr/>
        </p:nvGrpSpPr>
        <p:grpSpPr>
          <a:xfrm>
            <a:off x="1210619" y="2399687"/>
            <a:ext cx="3433389" cy="1711208"/>
            <a:chOff x="175361" y="254"/>
            <a:chExt cx="3433389" cy="2060033"/>
          </a:xfrm>
        </p:grpSpPr>
        <p:sp>
          <p:nvSpPr>
            <p:cNvPr id="16" name="Rectangle 15"/>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7" name="Rectangle 16"/>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19" name="Text Box 38"/>
          <p:cNvSpPr txBox="1">
            <a:spLocks noChangeArrowheads="1"/>
          </p:cNvSpPr>
          <p:nvPr/>
        </p:nvSpPr>
        <p:spPr bwMode="auto">
          <a:xfrm>
            <a:off x="1210618" y="2401143"/>
            <a:ext cx="3433390" cy="307777"/>
          </a:xfrm>
          <a:prstGeom prst="rect">
            <a:avLst/>
          </a:prstGeom>
          <a:solidFill>
            <a:schemeClr val="bg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Joined up working</a:t>
            </a:r>
            <a:endParaRPr lang="en-US" sz="1400" dirty="0">
              <a:solidFill>
                <a:srgbClr val="FFFFFF"/>
              </a:solidFill>
              <a:latin typeface="Verdana"/>
              <a:cs typeface="Verdana"/>
            </a:endParaRPr>
          </a:p>
        </p:txBody>
      </p:sp>
      <p:sp>
        <p:nvSpPr>
          <p:cNvPr id="36" name="Text Box 38"/>
          <p:cNvSpPr txBox="1">
            <a:spLocks noChangeArrowheads="1"/>
          </p:cNvSpPr>
          <p:nvPr/>
        </p:nvSpPr>
        <p:spPr bwMode="auto">
          <a:xfrm>
            <a:off x="1017464" y="2708920"/>
            <a:ext cx="36265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Bringing organisations and specialists  together is seen as a key strength</a:t>
            </a:r>
          </a:p>
          <a:p>
            <a:pPr marL="365125" indent="-171450">
              <a:buFont typeface="Arial" panose="020B0604020202020204" pitchFamily="34" charset="0"/>
              <a:buChar char="•"/>
            </a:pPr>
            <a:r>
              <a:rPr lang="en-GB" sz="1200" dirty="0">
                <a:solidFill>
                  <a:srgbClr val="6D6E71"/>
                </a:solidFill>
                <a:latin typeface="Verdana"/>
                <a:cs typeface="Verdana"/>
              </a:rPr>
              <a:t>One place for all help a strength</a:t>
            </a:r>
          </a:p>
          <a:p>
            <a:pPr marL="365125" indent="-171450">
              <a:buFont typeface="Arial" panose="020B0604020202020204" pitchFamily="34" charset="0"/>
              <a:buChar char="•"/>
            </a:pPr>
            <a:r>
              <a:rPr lang="en-GB" sz="1200" dirty="0">
                <a:solidFill>
                  <a:srgbClr val="6D6E71"/>
                </a:solidFill>
                <a:latin typeface="Verdana"/>
                <a:cs typeface="Verdana"/>
              </a:rPr>
              <a:t>Bringing together community service who don’t talk currently</a:t>
            </a:r>
          </a:p>
          <a:p>
            <a:pPr marL="365125" indent="-171450">
              <a:buFont typeface="Arial" panose="020B0604020202020204" pitchFamily="34" charset="0"/>
              <a:buChar char="•"/>
            </a:pPr>
            <a:r>
              <a:rPr lang="en-GB" sz="1200" dirty="0">
                <a:solidFill>
                  <a:srgbClr val="6D6E71"/>
                </a:solidFill>
                <a:latin typeface="Verdana"/>
                <a:cs typeface="Verdana"/>
              </a:rPr>
              <a:t>Involving people in decisions</a:t>
            </a:r>
          </a:p>
        </p:txBody>
      </p:sp>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349" y="188640"/>
            <a:ext cx="1795845" cy="1795845"/>
          </a:xfrm>
          <a:prstGeom prst="rect">
            <a:avLst/>
          </a:prstGeom>
        </p:spPr>
      </p:pic>
      <p:sp>
        <p:nvSpPr>
          <p:cNvPr id="41" name="Text Box 38"/>
          <p:cNvSpPr txBox="1">
            <a:spLocks noChangeArrowheads="1"/>
          </p:cNvSpPr>
          <p:nvPr/>
        </p:nvSpPr>
        <p:spPr bwMode="auto">
          <a:xfrm rot="21129231">
            <a:off x="688859" y="1785897"/>
            <a:ext cx="1582542" cy="369332"/>
          </a:xfrm>
          <a:prstGeom prst="rect">
            <a:avLst/>
          </a:prstGeom>
          <a:solidFill>
            <a:schemeClr val="tx1"/>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b="1" dirty="0">
                <a:solidFill>
                  <a:srgbClr val="FFFFFF"/>
                </a:solidFill>
                <a:latin typeface="Verdana"/>
                <a:cs typeface="Verdana"/>
              </a:rPr>
              <a:t>Strengths</a:t>
            </a:r>
            <a:endParaRPr lang="en-US" dirty="0">
              <a:solidFill>
                <a:srgbClr val="FFFFFF"/>
              </a:solidFill>
              <a:latin typeface="Verdana"/>
              <a:cs typeface="Verdana"/>
            </a:endParaRPr>
          </a:p>
        </p:txBody>
      </p:sp>
      <p:grpSp>
        <p:nvGrpSpPr>
          <p:cNvPr id="40" name="Group 39"/>
          <p:cNvGrpSpPr/>
          <p:nvPr/>
        </p:nvGrpSpPr>
        <p:grpSpPr>
          <a:xfrm>
            <a:off x="4868417" y="2413289"/>
            <a:ext cx="3433389" cy="1711208"/>
            <a:chOff x="175361" y="254"/>
            <a:chExt cx="3433389" cy="2060033"/>
          </a:xfrm>
        </p:grpSpPr>
        <p:sp>
          <p:nvSpPr>
            <p:cNvPr id="47" name="Rectangle 46"/>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48" name="Rectangle 47"/>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49" name="Text Box 38"/>
          <p:cNvSpPr txBox="1">
            <a:spLocks noChangeArrowheads="1"/>
          </p:cNvSpPr>
          <p:nvPr/>
        </p:nvSpPr>
        <p:spPr bwMode="auto">
          <a:xfrm>
            <a:off x="4868416" y="2385992"/>
            <a:ext cx="3433390" cy="307777"/>
          </a:xfrm>
          <a:prstGeom prst="rect">
            <a:avLst/>
          </a:prstGeom>
          <a:solidFill>
            <a:schemeClr val="bg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Focus on prevention</a:t>
            </a:r>
            <a:endParaRPr lang="en-US" sz="1400" dirty="0">
              <a:solidFill>
                <a:srgbClr val="FFFFFF"/>
              </a:solidFill>
              <a:latin typeface="Verdana"/>
              <a:cs typeface="Verdana"/>
            </a:endParaRPr>
          </a:p>
        </p:txBody>
      </p:sp>
      <p:sp>
        <p:nvSpPr>
          <p:cNvPr id="50" name="Text Box 38"/>
          <p:cNvSpPr txBox="1">
            <a:spLocks noChangeArrowheads="1"/>
          </p:cNvSpPr>
          <p:nvPr/>
        </p:nvSpPr>
        <p:spPr bwMode="auto">
          <a:xfrm>
            <a:off x="4689872" y="2708920"/>
            <a:ext cx="36265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Prevention is better than cure</a:t>
            </a:r>
          </a:p>
          <a:p>
            <a:pPr marL="365125" indent="-171450">
              <a:buFont typeface="Arial" panose="020B0604020202020204" pitchFamily="34" charset="0"/>
              <a:buChar char="•"/>
            </a:pPr>
            <a:r>
              <a:rPr lang="en-GB" sz="1200" dirty="0">
                <a:solidFill>
                  <a:srgbClr val="6D6E71"/>
                </a:solidFill>
                <a:latin typeface="Verdana"/>
                <a:cs typeface="Verdana"/>
              </a:rPr>
              <a:t>Focus on preventative measures will have better outcomes and give people a better quality of life</a:t>
            </a:r>
          </a:p>
          <a:p>
            <a:pPr marL="365125" indent="-171450">
              <a:buFont typeface="Arial" panose="020B0604020202020204" pitchFamily="34" charset="0"/>
              <a:buChar char="•"/>
            </a:pPr>
            <a:r>
              <a:rPr lang="en-GB" sz="1200" dirty="0">
                <a:solidFill>
                  <a:srgbClr val="6D6E71"/>
                </a:solidFill>
                <a:latin typeface="Verdana"/>
                <a:cs typeface="Verdana"/>
              </a:rPr>
              <a:t>Focus on preventative care will free up resources for those that need them</a:t>
            </a:r>
          </a:p>
        </p:txBody>
      </p:sp>
      <p:grpSp>
        <p:nvGrpSpPr>
          <p:cNvPr id="51" name="Group 50"/>
          <p:cNvGrpSpPr/>
          <p:nvPr/>
        </p:nvGrpSpPr>
        <p:grpSpPr>
          <a:xfrm>
            <a:off x="3108971" y="4293096"/>
            <a:ext cx="3433389" cy="1711208"/>
            <a:chOff x="175361" y="254"/>
            <a:chExt cx="3433389" cy="2060033"/>
          </a:xfrm>
        </p:grpSpPr>
        <p:sp>
          <p:nvSpPr>
            <p:cNvPr id="52" name="Rectangle 51"/>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53" name="Rectangle 52"/>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54" name="Text Box 38"/>
          <p:cNvSpPr txBox="1">
            <a:spLocks noChangeArrowheads="1"/>
          </p:cNvSpPr>
          <p:nvPr/>
        </p:nvSpPr>
        <p:spPr bwMode="auto">
          <a:xfrm>
            <a:off x="3108970" y="4294552"/>
            <a:ext cx="3433390" cy="307777"/>
          </a:xfrm>
          <a:prstGeom prst="rect">
            <a:avLst/>
          </a:prstGeom>
          <a:solidFill>
            <a:schemeClr val="bg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Information sharing</a:t>
            </a:r>
            <a:endParaRPr lang="en-US" sz="1400" dirty="0">
              <a:solidFill>
                <a:srgbClr val="FFFFFF"/>
              </a:solidFill>
              <a:latin typeface="Verdana"/>
              <a:cs typeface="Verdana"/>
            </a:endParaRPr>
          </a:p>
        </p:txBody>
      </p:sp>
      <p:sp>
        <p:nvSpPr>
          <p:cNvPr id="55" name="Text Box 38"/>
          <p:cNvSpPr txBox="1">
            <a:spLocks noChangeArrowheads="1"/>
          </p:cNvSpPr>
          <p:nvPr/>
        </p:nvSpPr>
        <p:spPr bwMode="auto">
          <a:xfrm>
            <a:off x="2915816" y="4602329"/>
            <a:ext cx="362654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Information sharing, one national health record</a:t>
            </a:r>
          </a:p>
          <a:p>
            <a:pPr marL="365125" indent="-171450">
              <a:buFont typeface="Arial" panose="020B0604020202020204" pitchFamily="34" charset="0"/>
              <a:buChar char="•"/>
            </a:pPr>
            <a:r>
              <a:rPr lang="en-GB" sz="1200" dirty="0">
                <a:solidFill>
                  <a:srgbClr val="6D6E71"/>
                </a:solidFill>
                <a:latin typeface="Verdana"/>
                <a:cs typeface="Verdana"/>
              </a:rPr>
              <a:t>Reduces need to keep telling same story over and over</a:t>
            </a:r>
          </a:p>
          <a:p>
            <a:pPr marL="365125" indent="-171450">
              <a:buFont typeface="Arial" panose="020B0604020202020204" pitchFamily="34" charset="0"/>
              <a:buChar char="•"/>
            </a:pPr>
            <a:r>
              <a:rPr lang="en-GB" sz="1200" dirty="0">
                <a:solidFill>
                  <a:srgbClr val="6D6E71"/>
                </a:solidFill>
                <a:latin typeface="Verdana"/>
                <a:cs typeface="Verdana"/>
              </a:rPr>
              <a:t>Increases digital opportunities – reminders for appointments, text messaging, accessing records etc..</a:t>
            </a:r>
          </a:p>
        </p:txBody>
      </p:sp>
    </p:spTree>
    <p:extLst>
      <p:ext uri="{BB962C8B-B14F-4D97-AF65-F5344CB8AC3E}">
        <p14:creationId xmlns:p14="http://schemas.microsoft.com/office/powerpoint/2010/main" val="34347006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txBox="1">
            <a:spLocks/>
          </p:cNvSpPr>
          <p:nvPr/>
        </p:nvSpPr>
        <p:spPr>
          <a:xfrm>
            <a:off x="180349"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4C18273-3B06-4AC5-BD96-A00D2AA2E2E6}" type="slidenum">
              <a:rPr lang="en-GB" smtClean="0">
                <a:solidFill>
                  <a:srgbClr val="6D6E71"/>
                </a:solidFill>
              </a:rPr>
              <a:pPr algn="l"/>
              <a:t>67</a:t>
            </a:fld>
            <a:endParaRPr lang="en-GB" dirty="0">
              <a:solidFill>
                <a:srgbClr val="6D6E71"/>
              </a:solidFill>
            </a:endParaRPr>
          </a:p>
        </p:txBody>
      </p:sp>
      <p:sp>
        <p:nvSpPr>
          <p:cNvPr id="25" name="Rectangle 24"/>
          <p:cNvSpPr/>
          <p:nvPr/>
        </p:nvSpPr>
        <p:spPr>
          <a:xfrm>
            <a:off x="2123728" y="188640"/>
            <a:ext cx="6840760" cy="1384995"/>
          </a:xfrm>
          <a:prstGeom prst="rect">
            <a:avLst/>
          </a:prstGeom>
        </p:spPr>
        <p:txBody>
          <a:bodyPr wrap="square">
            <a:spAutoFit/>
          </a:bodyPr>
          <a:lstStyle/>
          <a:p>
            <a:r>
              <a:rPr lang="en-GB" sz="2800" b="1" dirty="0">
                <a:solidFill>
                  <a:srgbClr val="6D6E71"/>
                </a:solidFill>
              </a:rPr>
              <a:t>The main challenges to implementation is perceived to be the need to change behaviour</a:t>
            </a:r>
            <a:endParaRPr lang="en-GB" sz="2800" dirty="0">
              <a:solidFill>
                <a:srgbClr val="6D6E71"/>
              </a:solidFill>
            </a:endParaRPr>
          </a:p>
        </p:txBody>
      </p:sp>
      <p:grpSp>
        <p:nvGrpSpPr>
          <p:cNvPr id="15" name="Group 14"/>
          <p:cNvGrpSpPr/>
          <p:nvPr/>
        </p:nvGrpSpPr>
        <p:grpSpPr>
          <a:xfrm>
            <a:off x="1210619" y="2399687"/>
            <a:ext cx="3433389" cy="1711208"/>
            <a:chOff x="175361" y="254"/>
            <a:chExt cx="3433389" cy="2060033"/>
          </a:xfrm>
        </p:grpSpPr>
        <p:sp>
          <p:nvSpPr>
            <p:cNvPr id="16" name="Rectangle 15"/>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7" name="Rectangle 16"/>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19" name="Text Box 38"/>
          <p:cNvSpPr txBox="1">
            <a:spLocks noChangeArrowheads="1"/>
          </p:cNvSpPr>
          <p:nvPr/>
        </p:nvSpPr>
        <p:spPr bwMode="auto">
          <a:xfrm>
            <a:off x="1210618" y="2401143"/>
            <a:ext cx="3433390" cy="307777"/>
          </a:xfrm>
          <a:prstGeom prst="rect">
            <a:avLst/>
          </a:prstGeom>
          <a:solidFill>
            <a:schemeClr val="bg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Behaviour change of public</a:t>
            </a:r>
            <a:endParaRPr lang="en-US" sz="1400" dirty="0">
              <a:solidFill>
                <a:srgbClr val="FFFFFF"/>
              </a:solidFill>
              <a:latin typeface="Verdana"/>
              <a:cs typeface="Verdana"/>
            </a:endParaRPr>
          </a:p>
        </p:txBody>
      </p:sp>
      <p:sp>
        <p:nvSpPr>
          <p:cNvPr id="36" name="Text Box 38"/>
          <p:cNvSpPr txBox="1">
            <a:spLocks noChangeArrowheads="1"/>
          </p:cNvSpPr>
          <p:nvPr/>
        </p:nvSpPr>
        <p:spPr bwMode="auto">
          <a:xfrm>
            <a:off x="1017464" y="2708920"/>
            <a:ext cx="362654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Change to focus on self-care and prevention </a:t>
            </a:r>
          </a:p>
          <a:p>
            <a:pPr marL="365125" indent="-171450">
              <a:buFont typeface="Arial" panose="020B0604020202020204" pitchFamily="34" charset="0"/>
              <a:buChar char="•"/>
            </a:pPr>
            <a:r>
              <a:rPr lang="en-GB" sz="1200" dirty="0">
                <a:solidFill>
                  <a:srgbClr val="6D6E71"/>
                </a:solidFill>
                <a:latin typeface="Verdana"/>
                <a:cs typeface="Verdana"/>
              </a:rPr>
              <a:t>Getting away from just going to GP or A&amp;E</a:t>
            </a:r>
          </a:p>
          <a:p>
            <a:pPr marL="365125" indent="-171450">
              <a:buFont typeface="Arial" panose="020B0604020202020204" pitchFamily="34" charset="0"/>
              <a:buChar char="•"/>
            </a:pPr>
            <a:r>
              <a:rPr lang="en-GB" sz="1200" dirty="0">
                <a:solidFill>
                  <a:srgbClr val="6D6E71"/>
                </a:solidFill>
                <a:latin typeface="Verdana"/>
                <a:cs typeface="Verdana"/>
              </a:rPr>
              <a:t>Engaging people in identifying what they need and being more involved in own care</a:t>
            </a:r>
          </a:p>
        </p:txBody>
      </p:sp>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349" y="188640"/>
            <a:ext cx="1795845" cy="1795845"/>
          </a:xfrm>
          <a:prstGeom prst="rect">
            <a:avLst/>
          </a:prstGeom>
        </p:spPr>
      </p:pic>
      <p:sp>
        <p:nvSpPr>
          <p:cNvPr id="41" name="Text Box 38"/>
          <p:cNvSpPr txBox="1">
            <a:spLocks noChangeArrowheads="1"/>
          </p:cNvSpPr>
          <p:nvPr/>
        </p:nvSpPr>
        <p:spPr bwMode="auto">
          <a:xfrm rot="21129231">
            <a:off x="526963" y="1796999"/>
            <a:ext cx="1745199" cy="369332"/>
          </a:xfrm>
          <a:prstGeom prst="rect">
            <a:avLst/>
          </a:prstGeom>
          <a:solidFill>
            <a:schemeClr val="tx1"/>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b="1" dirty="0">
                <a:solidFill>
                  <a:srgbClr val="FFFFFF"/>
                </a:solidFill>
                <a:latin typeface="Verdana"/>
                <a:cs typeface="Verdana"/>
              </a:rPr>
              <a:t>Challenges</a:t>
            </a:r>
            <a:endParaRPr lang="en-US" dirty="0">
              <a:solidFill>
                <a:srgbClr val="FFFFFF"/>
              </a:solidFill>
              <a:latin typeface="Verdana"/>
              <a:cs typeface="Verdana"/>
            </a:endParaRPr>
          </a:p>
        </p:txBody>
      </p:sp>
      <p:grpSp>
        <p:nvGrpSpPr>
          <p:cNvPr id="40" name="Group 39"/>
          <p:cNvGrpSpPr/>
          <p:nvPr/>
        </p:nvGrpSpPr>
        <p:grpSpPr>
          <a:xfrm>
            <a:off x="4868417" y="2413289"/>
            <a:ext cx="3433389" cy="1711208"/>
            <a:chOff x="175361" y="254"/>
            <a:chExt cx="3433389" cy="2060033"/>
          </a:xfrm>
        </p:grpSpPr>
        <p:sp>
          <p:nvSpPr>
            <p:cNvPr id="47" name="Rectangle 46"/>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48" name="Rectangle 47"/>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49" name="Text Box 38"/>
          <p:cNvSpPr txBox="1">
            <a:spLocks noChangeArrowheads="1"/>
          </p:cNvSpPr>
          <p:nvPr/>
        </p:nvSpPr>
        <p:spPr bwMode="auto">
          <a:xfrm>
            <a:off x="4868416" y="2385992"/>
            <a:ext cx="3433390" cy="307777"/>
          </a:xfrm>
          <a:prstGeom prst="rect">
            <a:avLst/>
          </a:prstGeom>
          <a:solidFill>
            <a:schemeClr val="bg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Behaviour change in system</a:t>
            </a:r>
            <a:endParaRPr lang="en-US" sz="1400" dirty="0">
              <a:solidFill>
                <a:srgbClr val="FFFFFF"/>
              </a:solidFill>
              <a:latin typeface="Verdana"/>
              <a:cs typeface="Verdana"/>
            </a:endParaRPr>
          </a:p>
        </p:txBody>
      </p:sp>
      <p:sp>
        <p:nvSpPr>
          <p:cNvPr id="50" name="Text Box 38"/>
          <p:cNvSpPr txBox="1">
            <a:spLocks noChangeArrowheads="1"/>
          </p:cNvSpPr>
          <p:nvPr/>
        </p:nvSpPr>
        <p:spPr bwMode="auto">
          <a:xfrm>
            <a:off x="4716016" y="2723436"/>
            <a:ext cx="362654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Trusting assessments of others</a:t>
            </a:r>
          </a:p>
          <a:p>
            <a:pPr marL="365125" indent="-171450">
              <a:buFont typeface="Arial" panose="020B0604020202020204" pitchFamily="34" charset="0"/>
              <a:buChar char="•"/>
            </a:pPr>
            <a:r>
              <a:rPr lang="en-GB" sz="1200" dirty="0">
                <a:solidFill>
                  <a:srgbClr val="6D6E71"/>
                </a:solidFill>
                <a:latin typeface="Verdana"/>
                <a:cs typeface="Verdana"/>
              </a:rPr>
              <a:t>Working in partnership in reality</a:t>
            </a:r>
          </a:p>
          <a:p>
            <a:pPr marL="365125" indent="-171450">
              <a:buFont typeface="Arial" panose="020B0604020202020204" pitchFamily="34" charset="0"/>
              <a:buChar char="•"/>
            </a:pPr>
            <a:r>
              <a:rPr lang="en-GB" sz="1200" dirty="0">
                <a:solidFill>
                  <a:srgbClr val="6D6E71"/>
                </a:solidFill>
                <a:latin typeface="Verdana"/>
                <a:cs typeface="Verdana"/>
              </a:rPr>
              <a:t>Multi-skilling people to do more roles</a:t>
            </a:r>
          </a:p>
          <a:p>
            <a:pPr marL="365125" indent="-171450">
              <a:buFont typeface="Arial" panose="020B0604020202020204" pitchFamily="34" charset="0"/>
              <a:buChar char="•"/>
            </a:pPr>
            <a:r>
              <a:rPr lang="en-GB" sz="1200" dirty="0">
                <a:solidFill>
                  <a:srgbClr val="6D6E71"/>
                </a:solidFill>
                <a:latin typeface="Verdana"/>
                <a:cs typeface="Verdana"/>
              </a:rPr>
              <a:t>Understanding skills needed to deliver joined up thinking</a:t>
            </a:r>
          </a:p>
          <a:p>
            <a:pPr marL="365125" indent="-171450">
              <a:buFont typeface="Arial" panose="020B0604020202020204" pitchFamily="34" charset="0"/>
              <a:buChar char="•"/>
            </a:pPr>
            <a:r>
              <a:rPr lang="en-GB" sz="1200" dirty="0">
                <a:solidFill>
                  <a:srgbClr val="6D6E71"/>
                </a:solidFill>
                <a:latin typeface="Verdana"/>
                <a:cs typeface="Verdana"/>
              </a:rPr>
              <a:t>Ensuring staff buy-in</a:t>
            </a:r>
          </a:p>
          <a:p>
            <a:pPr marL="365125" indent="-171450">
              <a:buFont typeface="Arial" panose="020B0604020202020204" pitchFamily="34" charset="0"/>
              <a:buChar char="•"/>
            </a:pPr>
            <a:endParaRPr lang="en-GB" sz="1200" dirty="0">
              <a:solidFill>
                <a:srgbClr val="6D6E71"/>
              </a:solidFill>
              <a:latin typeface="Verdana"/>
              <a:cs typeface="Verdana"/>
            </a:endParaRPr>
          </a:p>
          <a:p>
            <a:pPr marL="365125" indent="-171450">
              <a:buFont typeface="Arial" panose="020B0604020202020204" pitchFamily="34" charset="0"/>
              <a:buChar char="•"/>
            </a:pPr>
            <a:endParaRPr lang="en-GB" sz="1200" dirty="0">
              <a:solidFill>
                <a:srgbClr val="6D6E71"/>
              </a:solidFill>
              <a:latin typeface="Verdana"/>
              <a:cs typeface="Verdana"/>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3338" y="3717032"/>
            <a:ext cx="3347864" cy="3347864"/>
          </a:xfrm>
          <a:prstGeom prst="rect">
            <a:avLst/>
          </a:prstGeom>
        </p:spPr>
      </p:pic>
    </p:spTree>
    <p:extLst>
      <p:ext uri="{BB962C8B-B14F-4D97-AF65-F5344CB8AC3E}">
        <p14:creationId xmlns:p14="http://schemas.microsoft.com/office/powerpoint/2010/main" val="36236627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txBox="1">
            <a:spLocks/>
          </p:cNvSpPr>
          <p:nvPr/>
        </p:nvSpPr>
        <p:spPr>
          <a:xfrm>
            <a:off x="180349"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4C18273-3B06-4AC5-BD96-A00D2AA2E2E6}" type="slidenum">
              <a:rPr lang="en-GB" smtClean="0">
                <a:solidFill>
                  <a:srgbClr val="6D6E71"/>
                </a:solidFill>
              </a:rPr>
              <a:pPr algn="l"/>
              <a:t>68</a:t>
            </a:fld>
            <a:endParaRPr lang="en-GB" dirty="0">
              <a:solidFill>
                <a:srgbClr val="6D6E71"/>
              </a:solidFill>
            </a:endParaRPr>
          </a:p>
        </p:txBody>
      </p:sp>
      <p:sp>
        <p:nvSpPr>
          <p:cNvPr id="25" name="Rectangle 24"/>
          <p:cNvSpPr/>
          <p:nvPr/>
        </p:nvSpPr>
        <p:spPr>
          <a:xfrm>
            <a:off x="2267744" y="188640"/>
            <a:ext cx="6840760" cy="1938992"/>
          </a:xfrm>
          <a:prstGeom prst="rect">
            <a:avLst/>
          </a:prstGeom>
        </p:spPr>
        <p:txBody>
          <a:bodyPr wrap="square">
            <a:spAutoFit/>
          </a:bodyPr>
          <a:lstStyle/>
          <a:p>
            <a:r>
              <a:rPr lang="en-GB" sz="2400" b="1" dirty="0">
                <a:solidFill>
                  <a:srgbClr val="6D6E71"/>
                </a:solidFill>
              </a:rPr>
              <a:t>Other perceived challenges include recruitment and training of staff, ensuring services are accessible to all and the heavy reliance on the volunteer sector</a:t>
            </a:r>
            <a:endParaRPr lang="en-GB" sz="2400" dirty="0">
              <a:solidFill>
                <a:srgbClr val="6D6E71"/>
              </a:solidFill>
            </a:endParaRPr>
          </a:p>
        </p:txBody>
      </p:sp>
      <p:grpSp>
        <p:nvGrpSpPr>
          <p:cNvPr id="15" name="Group 14"/>
          <p:cNvGrpSpPr/>
          <p:nvPr/>
        </p:nvGrpSpPr>
        <p:grpSpPr>
          <a:xfrm>
            <a:off x="1210619" y="2399687"/>
            <a:ext cx="3433389" cy="1711208"/>
            <a:chOff x="175361" y="254"/>
            <a:chExt cx="3433389" cy="2060033"/>
          </a:xfrm>
        </p:grpSpPr>
        <p:sp>
          <p:nvSpPr>
            <p:cNvPr id="16" name="Rectangle 15"/>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7" name="Rectangle 16"/>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19" name="Text Box 38"/>
          <p:cNvSpPr txBox="1">
            <a:spLocks noChangeArrowheads="1"/>
          </p:cNvSpPr>
          <p:nvPr/>
        </p:nvSpPr>
        <p:spPr bwMode="auto">
          <a:xfrm>
            <a:off x="1210618" y="2401143"/>
            <a:ext cx="3433390" cy="307777"/>
          </a:xfrm>
          <a:prstGeom prst="rect">
            <a:avLst/>
          </a:prstGeom>
          <a:solidFill>
            <a:schemeClr val="bg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Staffing concerns</a:t>
            </a:r>
            <a:endParaRPr lang="en-US" sz="1400" dirty="0">
              <a:solidFill>
                <a:srgbClr val="FFFFFF"/>
              </a:solidFill>
              <a:latin typeface="Verdana"/>
              <a:cs typeface="Verdana"/>
            </a:endParaRPr>
          </a:p>
        </p:txBody>
      </p:sp>
      <p:sp>
        <p:nvSpPr>
          <p:cNvPr id="36" name="Text Box 38"/>
          <p:cNvSpPr txBox="1">
            <a:spLocks noChangeArrowheads="1"/>
          </p:cNvSpPr>
          <p:nvPr/>
        </p:nvSpPr>
        <p:spPr bwMode="auto">
          <a:xfrm>
            <a:off x="1017464" y="2708920"/>
            <a:ext cx="362654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How will this be manned when workforce spread thinly already? </a:t>
            </a:r>
          </a:p>
          <a:p>
            <a:pPr marL="365125" indent="-171450">
              <a:buFont typeface="Arial" panose="020B0604020202020204" pitchFamily="34" charset="0"/>
              <a:buChar char="•"/>
            </a:pPr>
            <a:r>
              <a:rPr lang="en-GB" sz="1200" dirty="0">
                <a:solidFill>
                  <a:srgbClr val="6D6E71"/>
                </a:solidFill>
                <a:latin typeface="Verdana"/>
                <a:cs typeface="Verdana"/>
              </a:rPr>
              <a:t>Impact on non-urgent care of pooling of GPs for urgent care</a:t>
            </a:r>
          </a:p>
          <a:p>
            <a:pPr marL="365125" indent="-171450">
              <a:buFont typeface="Arial" panose="020B0604020202020204" pitchFamily="34" charset="0"/>
              <a:buChar char="•"/>
            </a:pPr>
            <a:r>
              <a:rPr lang="en-GB" sz="1200" dirty="0">
                <a:solidFill>
                  <a:srgbClr val="6D6E71"/>
                </a:solidFill>
                <a:latin typeface="Verdana"/>
                <a:cs typeface="Verdana"/>
              </a:rPr>
              <a:t>How will staff be trained to cope with change of role</a:t>
            </a:r>
          </a:p>
          <a:p>
            <a:pPr marL="365125" indent="-171450">
              <a:buFont typeface="Arial" panose="020B0604020202020204" pitchFamily="34" charset="0"/>
              <a:buChar char="•"/>
            </a:pPr>
            <a:r>
              <a:rPr lang="en-GB" sz="1200" dirty="0">
                <a:solidFill>
                  <a:srgbClr val="6D6E71"/>
                </a:solidFill>
                <a:latin typeface="Verdana"/>
                <a:cs typeface="Verdana"/>
              </a:rPr>
              <a:t>Lot of workforce from abroad (Brexit)</a:t>
            </a:r>
          </a:p>
        </p:txBody>
      </p:sp>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349" y="188640"/>
            <a:ext cx="1795845" cy="1795845"/>
          </a:xfrm>
          <a:prstGeom prst="rect">
            <a:avLst/>
          </a:prstGeom>
        </p:spPr>
      </p:pic>
      <p:sp>
        <p:nvSpPr>
          <p:cNvPr id="41" name="Text Box 38"/>
          <p:cNvSpPr txBox="1">
            <a:spLocks noChangeArrowheads="1"/>
          </p:cNvSpPr>
          <p:nvPr/>
        </p:nvSpPr>
        <p:spPr bwMode="auto">
          <a:xfrm rot="21129231">
            <a:off x="526963" y="1796999"/>
            <a:ext cx="1745199" cy="369332"/>
          </a:xfrm>
          <a:prstGeom prst="rect">
            <a:avLst/>
          </a:prstGeom>
          <a:solidFill>
            <a:schemeClr val="tx1"/>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b="1" dirty="0">
                <a:solidFill>
                  <a:srgbClr val="FFFFFF"/>
                </a:solidFill>
                <a:latin typeface="Verdana"/>
                <a:cs typeface="Verdana"/>
              </a:rPr>
              <a:t>Challenges</a:t>
            </a:r>
            <a:endParaRPr lang="en-US" dirty="0">
              <a:solidFill>
                <a:srgbClr val="FFFFFF"/>
              </a:solidFill>
              <a:latin typeface="Verdana"/>
              <a:cs typeface="Verdana"/>
            </a:endParaRPr>
          </a:p>
        </p:txBody>
      </p:sp>
      <p:grpSp>
        <p:nvGrpSpPr>
          <p:cNvPr id="40" name="Group 39"/>
          <p:cNvGrpSpPr/>
          <p:nvPr/>
        </p:nvGrpSpPr>
        <p:grpSpPr>
          <a:xfrm>
            <a:off x="4868417" y="2413289"/>
            <a:ext cx="3433389" cy="1711208"/>
            <a:chOff x="175361" y="254"/>
            <a:chExt cx="3433389" cy="2060033"/>
          </a:xfrm>
        </p:grpSpPr>
        <p:sp>
          <p:nvSpPr>
            <p:cNvPr id="47" name="Rectangle 46"/>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48" name="Rectangle 47"/>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49" name="Text Box 38"/>
          <p:cNvSpPr txBox="1">
            <a:spLocks noChangeArrowheads="1"/>
          </p:cNvSpPr>
          <p:nvPr/>
        </p:nvSpPr>
        <p:spPr bwMode="auto">
          <a:xfrm>
            <a:off x="4868416" y="2385992"/>
            <a:ext cx="3433390" cy="307777"/>
          </a:xfrm>
          <a:prstGeom prst="rect">
            <a:avLst/>
          </a:prstGeom>
          <a:solidFill>
            <a:schemeClr val="bg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Ensuring services accessible</a:t>
            </a:r>
            <a:endParaRPr lang="en-US" sz="1400" dirty="0">
              <a:solidFill>
                <a:srgbClr val="FFFFFF"/>
              </a:solidFill>
              <a:latin typeface="Verdana"/>
              <a:cs typeface="Verdana"/>
            </a:endParaRPr>
          </a:p>
        </p:txBody>
      </p:sp>
      <p:sp>
        <p:nvSpPr>
          <p:cNvPr id="50" name="Text Box 38"/>
          <p:cNvSpPr txBox="1">
            <a:spLocks noChangeArrowheads="1"/>
          </p:cNvSpPr>
          <p:nvPr/>
        </p:nvSpPr>
        <p:spPr bwMode="auto">
          <a:xfrm>
            <a:off x="4716016" y="2636912"/>
            <a:ext cx="362654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Ensuring areas without Healthy Living Centres have accessible services</a:t>
            </a:r>
          </a:p>
          <a:p>
            <a:pPr marL="365125" indent="-171450">
              <a:buFont typeface="Arial" panose="020B0604020202020204" pitchFamily="34" charset="0"/>
              <a:buChar char="•"/>
            </a:pPr>
            <a:r>
              <a:rPr lang="en-GB" sz="1200" dirty="0">
                <a:solidFill>
                  <a:srgbClr val="6D6E71"/>
                </a:solidFill>
                <a:latin typeface="Verdana"/>
                <a:cs typeface="Verdana"/>
              </a:rPr>
              <a:t>Not all individuals can access public transport</a:t>
            </a:r>
          </a:p>
          <a:p>
            <a:pPr marL="365125" indent="-171450">
              <a:buFont typeface="Arial" panose="020B0604020202020204" pitchFamily="34" charset="0"/>
              <a:buChar char="•"/>
            </a:pPr>
            <a:r>
              <a:rPr lang="en-GB" sz="1200" dirty="0">
                <a:solidFill>
                  <a:srgbClr val="6D6E71"/>
                </a:solidFill>
                <a:latin typeface="Verdana"/>
                <a:cs typeface="Verdana"/>
              </a:rPr>
              <a:t>Elderly people may not want people coming into own homes to give care</a:t>
            </a:r>
          </a:p>
          <a:p>
            <a:pPr indent="0"/>
            <a:endParaRPr lang="en-GB" sz="1200" dirty="0">
              <a:solidFill>
                <a:srgbClr val="6D6E71"/>
              </a:solidFill>
              <a:latin typeface="Verdana"/>
              <a:cs typeface="Verdana"/>
            </a:endParaRPr>
          </a:p>
          <a:p>
            <a:pPr marL="365125" indent="-171450">
              <a:buFont typeface="Arial" panose="020B0604020202020204" pitchFamily="34" charset="0"/>
              <a:buChar char="•"/>
            </a:pPr>
            <a:endParaRPr lang="en-GB" sz="1200" dirty="0">
              <a:solidFill>
                <a:srgbClr val="6D6E71"/>
              </a:solidFill>
              <a:latin typeface="Verdana"/>
              <a:cs typeface="Verdana"/>
            </a:endParaRPr>
          </a:p>
          <a:p>
            <a:pPr marL="365125" indent="-171450">
              <a:buFont typeface="Arial" panose="020B0604020202020204" pitchFamily="34" charset="0"/>
              <a:buChar char="•"/>
            </a:pPr>
            <a:endParaRPr lang="en-GB" sz="1200" dirty="0">
              <a:solidFill>
                <a:srgbClr val="6D6E71"/>
              </a:solidFill>
              <a:latin typeface="Verdana"/>
              <a:cs typeface="Verdana"/>
            </a:endParaRPr>
          </a:p>
        </p:txBody>
      </p:sp>
      <p:grpSp>
        <p:nvGrpSpPr>
          <p:cNvPr id="23" name="Group 22"/>
          <p:cNvGrpSpPr/>
          <p:nvPr/>
        </p:nvGrpSpPr>
        <p:grpSpPr>
          <a:xfrm>
            <a:off x="2927313" y="4377162"/>
            <a:ext cx="3433389" cy="1711208"/>
            <a:chOff x="175361" y="254"/>
            <a:chExt cx="3433389" cy="2060033"/>
          </a:xfrm>
        </p:grpSpPr>
        <p:sp>
          <p:nvSpPr>
            <p:cNvPr id="24" name="Rectangle 23"/>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26" name="Rectangle 25"/>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27" name="Text Box 38"/>
          <p:cNvSpPr txBox="1">
            <a:spLocks noChangeArrowheads="1"/>
          </p:cNvSpPr>
          <p:nvPr/>
        </p:nvSpPr>
        <p:spPr bwMode="auto">
          <a:xfrm>
            <a:off x="2927312" y="4378618"/>
            <a:ext cx="3433390" cy="307777"/>
          </a:xfrm>
          <a:prstGeom prst="rect">
            <a:avLst/>
          </a:prstGeom>
          <a:solidFill>
            <a:schemeClr val="bg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Heavy reliance on VCS</a:t>
            </a:r>
            <a:endParaRPr lang="en-US" sz="1400" dirty="0">
              <a:solidFill>
                <a:srgbClr val="FFFFFF"/>
              </a:solidFill>
              <a:latin typeface="Verdana"/>
              <a:cs typeface="Verdana"/>
            </a:endParaRPr>
          </a:p>
        </p:txBody>
      </p:sp>
      <p:sp>
        <p:nvSpPr>
          <p:cNvPr id="29" name="Text Box 38"/>
          <p:cNvSpPr txBox="1">
            <a:spLocks noChangeArrowheads="1"/>
          </p:cNvSpPr>
          <p:nvPr/>
        </p:nvSpPr>
        <p:spPr bwMode="auto">
          <a:xfrm>
            <a:off x="2734158" y="4686395"/>
            <a:ext cx="36265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Too much emphasis on volunteers</a:t>
            </a:r>
          </a:p>
          <a:p>
            <a:pPr marL="365125" indent="-171450">
              <a:buFont typeface="Arial" panose="020B0604020202020204" pitchFamily="34" charset="0"/>
              <a:buChar char="•"/>
            </a:pPr>
            <a:r>
              <a:rPr lang="en-GB" sz="1200" dirty="0">
                <a:solidFill>
                  <a:srgbClr val="6D6E71"/>
                </a:solidFill>
                <a:latin typeface="Verdana"/>
                <a:cs typeface="Verdana"/>
              </a:rPr>
              <a:t>Funding for volunteers and community services has been cut</a:t>
            </a:r>
          </a:p>
        </p:txBody>
      </p:sp>
    </p:spTree>
    <p:extLst>
      <p:ext uri="{BB962C8B-B14F-4D97-AF65-F5344CB8AC3E}">
        <p14:creationId xmlns:p14="http://schemas.microsoft.com/office/powerpoint/2010/main" val="34930419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txBox="1">
            <a:spLocks/>
          </p:cNvSpPr>
          <p:nvPr/>
        </p:nvSpPr>
        <p:spPr>
          <a:xfrm>
            <a:off x="180349"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4C18273-3B06-4AC5-BD96-A00D2AA2E2E6}" type="slidenum">
              <a:rPr lang="en-GB" smtClean="0">
                <a:solidFill>
                  <a:srgbClr val="6D6E71"/>
                </a:solidFill>
              </a:rPr>
              <a:pPr algn="l"/>
              <a:t>69</a:t>
            </a:fld>
            <a:endParaRPr lang="en-GB" dirty="0">
              <a:solidFill>
                <a:srgbClr val="6D6E71"/>
              </a:solidFill>
            </a:endParaRPr>
          </a:p>
        </p:txBody>
      </p:sp>
      <p:sp>
        <p:nvSpPr>
          <p:cNvPr id="25" name="Rectangle 24"/>
          <p:cNvSpPr/>
          <p:nvPr/>
        </p:nvSpPr>
        <p:spPr>
          <a:xfrm>
            <a:off x="2267744" y="188640"/>
            <a:ext cx="6840760" cy="1938992"/>
          </a:xfrm>
          <a:prstGeom prst="rect">
            <a:avLst/>
          </a:prstGeom>
        </p:spPr>
        <p:txBody>
          <a:bodyPr wrap="square">
            <a:spAutoFit/>
          </a:bodyPr>
          <a:lstStyle/>
          <a:p>
            <a:r>
              <a:rPr lang="en-GB" sz="2400" b="1" dirty="0">
                <a:solidFill>
                  <a:srgbClr val="6D6E71"/>
                </a:solidFill>
              </a:rPr>
              <a:t>Opportunities the model could open up are seen as greater involvement of patient and communities, increased use of technology and working in more streamlined way</a:t>
            </a:r>
            <a:endParaRPr lang="en-GB" sz="2400" dirty="0">
              <a:solidFill>
                <a:srgbClr val="6D6E71"/>
              </a:solidFill>
            </a:endParaRPr>
          </a:p>
        </p:txBody>
      </p:sp>
      <p:grpSp>
        <p:nvGrpSpPr>
          <p:cNvPr id="15" name="Group 14"/>
          <p:cNvGrpSpPr/>
          <p:nvPr/>
        </p:nvGrpSpPr>
        <p:grpSpPr>
          <a:xfrm>
            <a:off x="1210619" y="2399687"/>
            <a:ext cx="3433389" cy="1711208"/>
            <a:chOff x="175361" y="254"/>
            <a:chExt cx="3433389" cy="2060033"/>
          </a:xfrm>
        </p:grpSpPr>
        <p:sp>
          <p:nvSpPr>
            <p:cNvPr id="16" name="Rectangle 15"/>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7" name="Rectangle 16"/>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19" name="Text Box 38"/>
          <p:cNvSpPr txBox="1">
            <a:spLocks noChangeArrowheads="1"/>
          </p:cNvSpPr>
          <p:nvPr/>
        </p:nvSpPr>
        <p:spPr bwMode="auto">
          <a:xfrm>
            <a:off x="1210618" y="2401143"/>
            <a:ext cx="3433390" cy="307777"/>
          </a:xfrm>
          <a:prstGeom prst="rect">
            <a:avLst/>
          </a:prstGeom>
          <a:solidFill>
            <a:schemeClr val="bg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Greater patient involvement</a:t>
            </a:r>
            <a:endParaRPr lang="en-US" sz="1400" dirty="0">
              <a:solidFill>
                <a:srgbClr val="FFFFFF"/>
              </a:solidFill>
              <a:latin typeface="Verdana"/>
              <a:cs typeface="Verdana"/>
            </a:endParaRPr>
          </a:p>
        </p:txBody>
      </p:sp>
      <p:sp>
        <p:nvSpPr>
          <p:cNvPr id="36" name="Text Box 38"/>
          <p:cNvSpPr txBox="1">
            <a:spLocks noChangeArrowheads="1"/>
          </p:cNvSpPr>
          <p:nvPr/>
        </p:nvSpPr>
        <p:spPr bwMode="auto">
          <a:xfrm>
            <a:off x="1017464" y="2708920"/>
            <a:ext cx="362654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Change to work in a person-centred way</a:t>
            </a:r>
          </a:p>
          <a:p>
            <a:pPr marL="365125" indent="-171450">
              <a:buFont typeface="Arial" panose="020B0604020202020204" pitchFamily="34" charset="0"/>
              <a:buChar char="•"/>
            </a:pPr>
            <a:r>
              <a:rPr lang="en-GB" sz="1200" dirty="0">
                <a:solidFill>
                  <a:srgbClr val="6D6E71"/>
                </a:solidFill>
                <a:latin typeface="Verdana"/>
                <a:cs typeface="Verdana"/>
              </a:rPr>
              <a:t>Patient in charge of own care</a:t>
            </a:r>
          </a:p>
          <a:p>
            <a:pPr marL="365125" indent="-171450">
              <a:buFont typeface="Arial" panose="020B0604020202020204" pitchFamily="34" charset="0"/>
              <a:buChar char="•"/>
            </a:pPr>
            <a:r>
              <a:rPr lang="en-GB" sz="1200" dirty="0">
                <a:solidFill>
                  <a:srgbClr val="6D6E71"/>
                </a:solidFill>
                <a:latin typeface="Verdana"/>
                <a:cs typeface="Verdana"/>
              </a:rPr>
              <a:t>Greater patient control could increase engagement</a:t>
            </a:r>
          </a:p>
          <a:p>
            <a:pPr marL="365125" indent="-171450">
              <a:buFont typeface="Arial" panose="020B0604020202020204" pitchFamily="34" charset="0"/>
              <a:buChar char="•"/>
            </a:pPr>
            <a:r>
              <a:rPr lang="en-GB" sz="1200" dirty="0">
                <a:solidFill>
                  <a:srgbClr val="6D6E71"/>
                </a:solidFill>
                <a:latin typeface="Verdana"/>
                <a:cs typeface="Verdana"/>
              </a:rPr>
              <a:t>Could increase control over own life</a:t>
            </a:r>
          </a:p>
          <a:p>
            <a:pPr marL="365125" indent="-171450">
              <a:buFont typeface="Arial" panose="020B0604020202020204" pitchFamily="34" charset="0"/>
              <a:buChar char="•"/>
            </a:pPr>
            <a:endParaRPr lang="en-GB" sz="1200" dirty="0">
              <a:solidFill>
                <a:srgbClr val="6D6E71"/>
              </a:solidFill>
              <a:latin typeface="Verdana"/>
              <a:cs typeface="Verdana"/>
            </a:endParaRPr>
          </a:p>
        </p:txBody>
      </p:sp>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349" y="188640"/>
            <a:ext cx="1795845" cy="1795845"/>
          </a:xfrm>
          <a:prstGeom prst="rect">
            <a:avLst/>
          </a:prstGeom>
        </p:spPr>
      </p:pic>
      <p:sp>
        <p:nvSpPr>
          <p:cNvPr id="41" name="Text Box 38"/>
          <p:cNvSpPr txBox="1">
            <a:spLocks noChangeArrowheads="1"/>
          </p:cNvSpPr>
          <p:nvPr/>
        </p:nvSpPr>
        <p:spPr bwMode="auto">
          <a:xfrm rot="21129231">
            <a:off x="314673" y="1811557"/>
            <a:ext cx="1958487" cy="369332"/>
          </a:xfrm>
          <a:prstGeom prst="rect">
            <a:avLst/>
          </a:prstGeom>
          <a:solidFill>
            <a:schemeClr val="tx1"/>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b="1" dirty="0">
                <a:solidFill>
                  <a:srgbClr val="FFFFFF"/>
                </a:solidFill>
                <a:latin typeface="Verdana"/>
                <a:cs typeface="Verdana"/>
              </a:rPr>
              <a:t>Opportunities</a:t>
            </a:r>
            <a:endParaRPr lang="en-US" dirty="0">
              <a:solidFill>
                <a:srgbClr val="FFFFFF"/>
              </a:solidFill>
              <a:latin typeface="Verdana"/>
              <a:cs typeface="Verdana"/>
            </a:endParaRPr>
          </a:p>
        </p:txBody>
      </p:sp>
      <p:grpSp>
        <p:nvGrpSpPr>
          <p:cNvPr id="40" name="Group 39"/>
          <p:cNvGrpSpPr/>
          <p:nvPr/>
        </p:nvGrpSpPr>
        <p:grpSpPr>
          <a:xfrm>
            <a:off x="4868417" y="2413289"/>
            <a:ext cx="3433389" cy="1711208"/>
            <a:chOff x="175361" y="254"/>
            <a:chExt cx="3433389" cy="2060033"/>
          </a:xfrm>
        </p:grpSpPr>
        <p:sp>
          <p:nvSpPr>
            <p:cNvPr id="47" name="Rectangle 46"/>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48" name="Rectangle 47"/>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49" name="Text Box 38"/>
          <p:cNvSpPr txBox="1">
            <a:spLocks noChangeArrowheads="1"/>
          </p:cNvSpPr>
          <p:nvPr/>
        </p:nvSpPr>
        <p:spPr bwMode="auto">
          <a:xfrm>
            <a:off x="4868416" y="2385992"/>
            <a:ext cx="3433390" cy="307777"/>
          </a:xfrm>
          <a:prstGeom prst="rect">
            <a:avLst/>
          </a:prstGeom>
          <a:solidFill>
            <a:schemeClr val="bg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Greater community involvement</a:t>
            </a:r>
            <a:endParaRPr lang="en-US" sz="1400" dirty="0">
              <a:solidFill>
                <a:srgbClr val="FFFFFF"/>
              </a:solidFill>
              <a:latin typeface="Verdana"/>
              <a:cs typeface="Verdana"/>
            </a:endParaRPr>
          </a:p>
        </p:txBody>
      </p:sp>
      <p:sp>
        <p:nvSpPr>
          <p:cNvPr id="50" name="Text Box 38"/>
          <p:cNvSpPr txBox="1">
            <a:spLocks noChangeArrowheads="1"/>
          </p:cNvSpPr>
          <p:nvPr/>
        </p:nvSpPr>
        <p:spPr bwMode="auto">
          <a:xfrm>
            <a:off x="4747270" y="2739502"/>
            <a:ext cx="362654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Strengthening communities long-term</a:t>
            </a:r>
          </a:p>
          <a:p>
            <a:pPr marL="365125" indent="-171450">
              <a:buFont typeface="Arial" panose="020B0604020202020204" pitchFamily="34" charset="0"/>
              <a:buChar char="•"/>
            </a:pPr>
            <a:r>
              <a:rPr lang="en-GB" sz="1200" dirty="0">
                <a:solidFill>
                  <a:srgbClr val="6D6E71"/>
                </a:solidFill>
                <a:latin typeface="Verdana"/>
                <a:cs typeface="Verdana"/>
              </a:rPr>
              <a:t>Better use of VCS</a:t>
            </a:r>
          </a:p>
          <a:p>
            <a:pPr marL="365125" indent="-171450">
              <a:buFont typeface="Arial" panose="020B0604020202020204" pitchFamily="34" charset="0"/>
              <a:buChar char="•"/>
            </a:pPr>
            <a:r>
              <a:rPr lang="en-GB" sz="1200" dirty="0">
                <a:solidFill>
                  <a:srgbClr val="6D6E71"/>
                </a:solidFill>
                <a:latin typeface="Verdana"/>
                <a:cs typeface="Verdana"/>
              </a:rPr>
              <a:t>More community working</a:t>
            </a:r>
          </a:p>
          <a:p>
            <a:pPr marL="365125" indent="-171450">
              <a:buFont typeface="Arial" panose="020B0604020202020204" pitchFamily="34" charset="0"/>
              <a:buChar char="•"/>
            </a:pPr>
            <a:r>
              <a:rPr lang="en-GB" sz="1200" dirty="0">
                <a:solidFill>
                  <a:srgbClr val="6D6E71"/>
                </a:solidFill>
                <a:latin typeface="Verdana"/>
                <a:cs typeface="Verdana"/>
              </a:rPr>
              <a:t>Voluntary and charitable providers to support and supported by healthcare professionals</a:t>
            </a:r>
          </a:p>
          <a:p>
            <a:pPr marL="365125" indent="-171450">
              <a:buFont typeface="Arial" panose="020B0604020202020204" pitchFamily="34" charset="0"/>
              <a:buChar char="•"/>
            </a:pPr>
            <a:endParaRPr lang="en-GB" sz="1200" dirty="0">
              <a:solidFill>
                <a:srgbClr val="6D6E71"/>
              </a:solidFill>
              <a:latin typeface="Verdana"/>
              <a:cs typeface="Verdana"/>
            </a:endParaRPr>
          </a:p>
          <a:p>
            <a:pPr marL="365125" indent="-171450">
              <a:buFont typeface="Arial" panose="020B0604020202020204" pitchFamily="34" charset="0"/>
              <a:buChar char="•"/>
            </a:pPr>
            <a:endParaRPr lang="en-GB" sz="1200" dirty="0">
              <a:solidFill>
                <a:srgbClr val="6D6E71"/>
              </a:solidFill>
              <a:latin typeface="Verdana"/>
              <a:cs typeface="Verdana"/>
            </a:endParaRPr>
          </a:p>
        </p:txBody>
      </p:sp>
      <p:grpSp>
        <p:nvGrpSpPr>
          <p:cNvPr id="23" name="Group 22"/>
          <p:cNvGrpSpPr/>
          <p:nvPr/>
        </p:nvGrpSpPr>
        <p:grpSpPr>
          <a:xfrm>
            <a:off x="1210619" y="4377162"/>
            <a:ext cx="3433389" cy="1711208"/>
            <a:chOff x="175361" y="254"/>
            <a:chExt cx="3433389" cy="2060033"/>
          </a:xfrm>
        </p:grpSpPr>
        <p:sp>
          <p:nvSpPr>
            <p:cNvPr id="24" name="Rectangle 23"/>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26" name="Rectangle 25"/>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27" name="Text Box 38"/>
          <p:cNvSpPr txBox="1">
            <a:spLocks noChangeArrowheads="1"/>
          </p:cNvSpPr>
          <p:nvPr/>
        </p:nvSpPr>
        <p:spPr bwMode="auto">
          <a:xfrm>
            <a:off x="1210618" y="4378618"/>
            <a:ext cx="3433390" cy="307777"/>
          </a:xfrm>
          <a:prstGeom prst="rect">
            <a:avLst/>
          </a:prstGeom>
          <a:solidFill>
            <a:schemeClr val="bg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Increased use of technology</a:t>
            </a:r>
            <a:endParaRPr lang="en-US" sz="1400" dirty="0">
              <a:solidFill>
                <a:srgbClr val="FFFFFF"/>
              </a:solidFill>
              <a:latin typeface="Verdana"/>
              <a:cs typeface="Verdana"/>
            </a:endParaRPr>
          </a:p>
        </p:txBody>
      </p:sp>
      <p:sp>
        <p:nvSpPr>
          <p:cNvPr id="29" name="Text Box 38"/>
          <p:cNvSpPr txBox="1">
            <a:spLocks noChangeArrowheads="1"/>
          </p:cNvSpPr>
          <p:nvPr/>
        </p:nvSpPr>
        <p:spPr bwMode="auto">
          <a:xfrm>
            <a:off x="1017464" y="4686395"/>
            <a:ext cx="36265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Could see more patients virtually, especially consultants</a:t>
            </a:r>
          </a:p>
          <a:p>
            <a:pPr marL="365125" indent="-171450">
              <a:buFont typeface="Arial" panose="020B0604020202020204" pitchFamily="34" charset="0"/>
              <a:buChar char="•"/>
            </a:pPr>
            <a:r>
              <a:rPr lang="en-GB" sz="1200" dirty="0">
                <a:solidFill>
                  <a:srgbClr val="6D6E71"/>
                </a:solidFill>
                <a:latin typeface="Verdana"/>
                <a:cs typeface="Verdana"/>
              </a:rPr>
              <a:t>Skype conversations could be more efficient</a:t>
            </a:r>
          </a:p>
          <a:p>
            <a:pPr marL="365125" indent="-171450">
              <a:buFont typeface="Arial" panose="020B0604020202020204" pitchFamily="34" charset="0"/>
              <a:buChar char="•"/>
            </a:pPr>
            <a:r>
              <a:rPr lang="en-GB" sz="1200" dirty="0">
                <a:solidFill>
                  <a:srgbClr val="6D6E71"/>
                </a:solidFill>
                <a:latin typeface="Verdana"/>
                <a:cs typeface="Verdana"/>
              </a:rPr>
              <a:t>Joint access to patient records</a:t>
            </a:r>
          </a:p>
        </p:txBody>
      </p:sp>
      <p:grpSp>
        <p:nvGrpSpPr>
          <p:cNvPr id="21" name="Group 20"/>
          <p:cNvGrpSpPr/>
          <p:nvPr/>
        </p:nvGrpSpPr>
        <p:grpSpPr>
          <a:xfrm>
            <a:off x="4837163" y="4382088"/>
            <a:ext cx="3433389" cy="1711208"/>
            <a:chOff x="175361" y="254"/>
            <a:chExt cx="3433389" cy="2060033"/>
          </a:xfrm>
        </p:grpSpPr>
        <p:sp>
          <p:nvSpPr>
            <p:cNvPr id="22" name="Rectangle 21"/>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30" name="Rectangle 29"/>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31" name="Text Box 38"/>
          <p:cNvSpPr txBox="1">
            <a:spLocks noChangeArrowheads="1"/>
          </p:cNvSpPr>
          <p:nvPr/>
        </p:nvSpPr>
        <p:spPr bwMode="auto">
          <a:xfrm>
            <a:off x="4837162" y="4383544"/>
            <a:ext cx="3433390" cy="307777"/>
          </a:xfrm>
          <a:prstGeom prst="rect">
            <a:avLst/>
          </a:prstGeom>
          <a:solidFill>
            <a:schemeClr val="bg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Work in more integrated way</a:t>
            </a:r>
            <a:endParaRPr lang="en-US" sz="1400" dirty="0">
              <a:solidFill>
                <a:srgbClr val="FFFFFF"/>
              </a:solidFill>
              <a:latin typeface="Verdana"/>
              <a:cs typeface="Verdana"/>
            </a:endParaRPr>
          </a:p>
        </p:txBody>
      </p:sp>
      <p:sp>
        <p:nvSpPr>
          <p:cNvPr id="32" name="Text Box 38"/>
          <p:cNvSpPr txBox="1">
            <a:spLocks noChangeArrowheads="1"/>
          </p:cNvSpPr>
          <p:nvPr/>
        </p:nvSpPr>
        <p:spPr bwMode="auto">
          <a:xfrm>
            <a:off x="4644008" y="4691321"/>
            <a:ext cx="362654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Smarter procurement</a:t>
            </a:r>
          </a:p>
          <a:p>
            <a:pPr marL="365125" indent="-171450">
              <a:buFont typeface="Arial" panose="020B0604020202020204" pitchFamily="34" charset="0"/>
              <a:buChar char="•"/>
            </a:pPr>
            <a:r>
              <a:rPr lang="en-GB" sz="1200" dirty="0">
                <a:solidFill>
                  <a:srgbClr val="6D6E71"/>
                </a:solidFill>
                <a:latin typeface="Verdana"/>
                <a:cs typeface="Verdana"/>
              </a:rPr>
              <a:t>Become allies not competitors</a:t>
            </a:r>
          </a:p>
          <a:p>
            <a:pPr marL="365125" indent="-171450">
              <a:buFont typeface="Arial" panose="020B0604020202020204" pitchFamily="34" charset="0"/>
              <a:buChar char="•"/>
            </a:pPr>
            <a:r>
              <a:rPr lang="en-GB" sz="1200" dirty="0">
                <a:solidFill>
                  <a:srgbClr val="6D6E71"/>
                </a:solidFill>
                <a:latin typeface="Verdana"/>
                <a:cs typeface="Verdana"/>
              </a:rPr>
              <a:t>Less people on process, more people on delivery</a:t>
            </a:r>
          </a:p>
          <a:p>
            <a:pPr marL="365125" indent="-171450">
              <a:buFont typeface="Arial" panose="020B0604020202020204" pitchFamily="34" charset="0"/>
              <a:buChar char="•"/>
            </a:pPr>
            <a:r>
              <a:rPr lang="en-GB" sz="1200" dirty="0">
                <a:solidFill>
                  <a:srgbClr val="6D6E71"/>
                </a:solidFill>
                <a:latin typeface="Verdana"/>
                <a:cs typeface="Verdana"/>
              </a:rPr>
              <a:t>Work more collaboratively</a:t>
            </a:r>
          </a:p>
          <a:p>
            <a:pPr marL="365125" indent="-171450">
              <a:buFont typeface="Arial" panose="020B0604020202020204" pitchFamily="34" charset="0"/>
              <a:buChar char="•"/>
            </a:pPr>
            <a:r>
              <a:rPr lang="en-GB" sz="1200" dirty="0">
                <a:solidFill>
                  <a:srgbClr val="6D6E71"/>
                </a:solidFill>
                <a:latin typeface="Verdana"/>
                <a:cs typeface="Verdana"/>
              </a:rPr>
              <a:t>Better patient pathways would reduce A&amp;E admissions</a:t>
            </a:r>
          </a:p>
        </p:txBody>
      </p:sp>
    </p:spTree>
    <p:extLst>
      <p:ext uri="{BB962C8B-B14F-4D97-AF65-F5344CB8AC3E}">
        <p14:creationId xmlns:p14="http://schemas.microsoft.com/office/powerpoint/2010/main" val="2872005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9" name="AutoShape 5" descr="http://djs.thethinkingshed.com/secureasset/28834/0/prepare?thumb=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6D6E71"/>
              </a:solidFill>
            </a:endParaRPr>
          </a:p>
        </p:txBody>
      </p:sp>
      <p:sp>
        <p:nvSpPr>
          <p:cNvPr id="6" name="TextBox 5"/>
          <p:cNvSpPr txBox="1"/>
          <p:nvPr/>
        </p:nvSpPr>
        <p:spPr>
          <a:xfrm>
            <a:off x="468560" y="3861048"/>
            <a:ext cx="8351912" cy="707886"/>
          </a:xfrm>
          <a:prstGeom prst="rect">
            <a:avLst/>
          </a:prstGeom>
          <a:noFill/>
        </p:spPr>
        <p:txBody>
          <a:bodyPr wrap="square" rtlCol="0">
            <a:spAutoFit/>
          </a:bodyPr>
          <a:lstStyle/>
          <a:p>
            <a:r>
              <a:rPr lang="en-GB" sz="4000" b="1" dirty="0">
                <a:solidFill>
                  <a:prstClr val="white"/>
                </a:solidFill>
                <a:ea typeface="5yearsoldfont" panose="02000603000000000000" pitchFamily="2" charset="0"/>
              </a:rPr>
              <a:t>Introduction</a:t>
            </a:r>
          </a:p>
        </p:txBody>
      </p:sp>
      <p:pic>
        <p:nvPicPr>
          <p:cNvPr id="2" name="Picture 1" descr="Focus-group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560" y="404944"/>
            <a:ext cx="2520000" cy="2520000"/>
          </a:xfrm>
          <a:prstGeom prst="rect">
            <a:avLst/>
          </a:prstGeom>
        </p:spPr>
      </p:pic>
      <p:sp>
        <p:nvSpPr>
          <p:cNvPr id="8" name="Slide Number Placeholder 3"/>
          <p:cNvSpPr txBox="1">
            <a:spLocks/>
          </p:cNvSpPr>
          <p:nvPr/>
        </p:nvSpPr>
        <p:spPr>
          <a:xfrm>
            <a:off x="180349"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4C18273-3B06-4AC5-BD96-A00D2AA2E2E6}" type="slidenum">
              <a:rPr lang="en-GB" smtClean="0">
                <a:solidFill>
                  <a:prstClr val="white"/>
                </a:solidFill>
              </a:rPr>
              <a:pPr algn="l"/>
              <a:t>7</a:t>
            </a:fld>
            <a:endParaRPr lang="en-GB" dirty="0">
              <a:solidFill>
                <a:prstClr val="white"/>
              </a:solidFill>
            </a:endParaRPr>
          </a:p>
        </p:txBody>
      </p:sp>
    </p:spTree>
    <p:extLst>
      <p:ext uri="{BB962C8B-B14F-4D97-AF65-F5344CB8AC3E}">
        <p14:creationId xmlns:p14="http://schemas.microsoft.com/office/powerpoint/2010/main" val="19530573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txBox="1">
            <a:spLocks/>
          </p:cNvSpPr>
          <p:nvPr/>
        </p:nvSpPr>
        <p:spPr>
          <a:xfrm>
            <a:off x="180349" y="63813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A4C18273-3B06-4AC5-BD96-A00D2AA2E2E6}" type="slidenum">
              <a:rPr lang="en-GB" smtClean="0">
                <a:solidFill>
                  <a:srgbClr val="6D6E71"/>
                </a:solidFill>
              </a:rPr>
              <a:pPr algn="l"/>
              <a:t>70</a:t>
            </a:fld>
            <a:endParaRPr lang="en-GB" dirty="0">
              <a:solidFill>
                <a:srgbClr val="6D6E71"/>
              </a:solidFill>
            </a:endParaRPr>
          </a:p>
        </p:txBody>
      </p:sp>
      <p:sp>
        <p:nvSpPr>
          <p:cNvPr id="25" name="Rectangle 24"/>
          <p:cNvSpPr/>
          <p:nvPr/>
        </p:nvSpPr>
        <p:spPr>
          <a:xfrm>
            <a:off x="2123728" y="188640"/>
            <a:ext cx="6840760" cy="830997"/>
          </a:xfrm>
          <a:prstGeom prst="rect">
            <a:avLst/>
          </a:prstGeom>
        </p:spPr>
        <p:txBody>
          <a:bodyPr wrap="square">
            <a:spAutoFit/>
          </a:bodyPr>
          <a:lstStyle/>
          <a:p>
            <a:r>
              <a:rPr lang="en-GB" sz="2400" b="1" dirty="0">
                <a:solidFill>
                  <a:srgbClr val="6D6E71"/>
                </a:solidFill>
              </a:rPr>
              <a:t>Things that need to be put in place/threats to success:</a:t>
            </a:r>
            <a:endParaRPr lang="en-GB" sz="2400" dirty="0">
              <a:solidFill>
                <a:srgbClr val="6D6E71"/>
              </a:solidFill>
            </a:endParaRPr>
          </a:p>
        </p:txBody>
      </p:sp>
      <p:grpSp>
        <p:nvGrpSpPr>
          <p:cNvPr id="15" name="Group 14"/>
          <p:cNvGrpSpPr/>
          <p:nvPr/>
        </p:nvGrpSpPr>
        <p:grpSpPr>
          <a:xfrm>
            <a:off x="3131841" y="1363287"/>
            <a:ext cx="3433389" cy="1711208"/>
            <a:chOff x="175361" y="254"/>
            <a:chExt cx="3433389" cy="2060033"/>
          </a:xfrm>
        </p:grpSpPr>
        <p:sp>
          <p:nvSpPr>
            <p:cNvPr id="16" name="Rectangle 15"/>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7" name="Rectangle 16"/>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19" name="Text Box 38"/>
          <p:cNvSpPr txBox="1">
            <a:spLocks noChangeArrowheads="1"/>
          </p:cNvSpPr>
          <p:nvPr/>
        </p:nvSpPr>
        <p:spPr bwMode="auto">
          <a:xfrm>
            <a:off x="3131840" y="1364743"/>
            <a:ext cx="3433390" cy="307777"/>
          </a:xfrm>
          <a:prstGeom prst="rect">
            <a:avLst/>
          </a:prstGeom>
          <a:solidFill>
            <a:schemeClr val="bg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Commitment from all</a:t>
            </a:r>
            <a:endParaRPr lang="en-US" sz="1400" dirty="0">
              <a:solidFill>
                <a:srgbClr val="FFFFFF"/>
              </a:solidFill>
              <a:latin typeface="Verdana"/>
              <a:cs typeface="Verdana"/>
            </a:endParaRPr>
          </a:p>
        </p:txBody>
      </p:sp>
      <p:sp>
        <p:nvSpPr>
          <p:cNvPr id="36" name="Text Box 38"/>
          <p:cNvSpPr txBox="1">
            <a:spLocks noChangeArrowheads="1"/>
          </p:cNvSpPr>
          <p:nvPr/>
        </p:nvSpPr>
        <p:spPr bwMode="auto">
          <a:xfrm>
            <a:off x="2915816" y="1672520"/>
            <a:ext cx="362654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All organisations need to align targets, budgets and aims</a:t>
            </a:r>
          </a:p>
          <a:p>
            <a:pPr marL="365125" indent="-171450">
              <a:buFont typeface="Arial" panose="020B0604020202020204" pitchFamily="34" charset="0"/>
              <a:buChar char="•"/>
            </a:pPr>
            <a:r>
              <a:rPr lang="en-GB" sz="1200" dirty="0">
                <a:solidFill>
                  <a:srgbClr val="6D6E71"/>
                </a:solidFill>
                <a:latin typeface="Verdana"/>
                <a:cs typeface="Verdana"/>
              </a:rPr>
              <a:t>“Bin the egos!”</a:t>
            </a:r>
          </a:p>
          <a:p>
            <a:pPr marL="365125" indent="-171450">
              <a:buFont typeface="Arial" panose="020B0604020202020204" pitchFamily="34" charset="0"/>
              <a:buChar char="•"/>
            </a:pPr>
            <a:r>
              <a:rPr lang="en-GB" sz="1200" dirty="0">
                <a:solidFill>
                  <a:srgbClr val="6D6E71"/>
                </a:solidFill>
                <a:latin typeface="Verdana"/>
                <a:cs typeface="Verdana"/>
              </a:rPr>
              <a:t>Need all to buy in to model, no silo working</a:t>
            </a:r>
          </a:p>
          <a:p>
            <a:pPr marL="365125" indent="-171450">
              <a:buFont typeface="Arial" panose="020B0604020202020204" pitchFamily="34" charset="0"/>
              <a:buChar char="•"/>
            </a:pPr>
            <a:r>
              <a:rPr lang="en-GB" sz="1200" dirty="0">
                <a:solidFill>
                  <a:srgbClr val="6D6E71"/>
                </a:solidFill>
                <a:latin typeface="Verdana"/>
                <a:cs typeface="Verdana"/>
              </a:rPr>
              <a:t>Threat if there is conflicting governance (private, public, VCS)</a:t>
            </a:r>
          </a:p>
          <a:p>
            <a:pPr marL="365125" indent="-171450">
              <a:buFont typeface="Arial" panose="020B0604020202020204" pitchFamily="34" charset="0"/>
              <a:buChar char="•"/>
            </a:pPr>
            <a:endParaRPr lang="en-GB" sz="1200" dirty="0">
              <a:solidFill>
                <a:srgbClr val="6D6E71"/>
              </a:solidFill>
              <a:latin typeface="Verdana"/>
              <a:cs typeface="Verdana"/>
            </a:endParaRPr>
          </a:p>
        </p:txBody>
      </p:sp>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349" y="188640"/>
            <a:ext cx="1795845" cy="1795845"/>
          </a:xfrm>
          <a:prstGeom prst="rect">
            <a:avLst/>
          </a:prstGeom>
        </p:spPr>
      </p:pic>
      <p:sp>
        <p:nvSpPr>
          <p:cNvPr id="41" name="Text Box 38"/>
          <p:cNvSpPr txBox="1">
            <a:spLocks noChangeArrowheads="1"/>
          </p:cNvSpPr>
          <p:nvPr/>
        </p:nvSpPr>
        <p:spPr bwMode="auto">
          <a:xfrm rot="21129231">
            <a:off x="688615" y="1782354"/>
            <a:ext cx="1634449" cy="369332"/>
          </a:xfrm>
          <a:prstGeom prst="rect">
            <a:avLst/>
          </a:prstGeom>
          <a:solidFill>
            <a:schemeClr val="tx1"/>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b="1" dirty="0">
                <a:solidFill>
                  <a:srgbClr val="FFFFFF"/>
                </a:solidFill>
                <a:latin typeface="Verdana"/>
                <a:cs typeface="Verdana"/>
              </a:rPr>
              <a:t>Threats</a:t>
            </a:r>
            <a:endParaRPr lang="en-US" dirty="0">
              <a:solidFill>
                <a:srgbClr val="FFFFFF"/>
              </a:solidFill>
              <a:latin typeface="Verdana"/>
              <a:cs typeface="Verdana"/>
            </a:endParaRPr>
          </a:p>
        </p:txBody>
      </p:sp>
      <p:grpSp>
        <p:nvGrpSpPr>
          <p:cNvPr id="51" name="Group 50"/>
          <p:cNvGrpSpPr/>
          <p:nvPr/>
        </p:nvGrpSpPr>
        <p:grpSpPr>
          <a:xfrm>
            <a:off x="904108" y="3549957"/>
            <a:ext cx="3433389" cy="1384995"/>
            <a:chOff x="175361" y="254"/>
            <a:chExt cx="3433389" cy="2060033"/>
          </a:xfrm>
        </p:grpSpPr>
        <p:sp>
          <p:nvSpPr>
            <p:cNvPr id="52" name="Rectangle 51"/>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53" name="Rectangle 52"/>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54" name="Text Box 38"/>
          <p:cNvSpPr txBox="1">
            <a:spLocks noChangeArrowheads="1"/>
          </p:cNvSpPr>
          <p:nvPr/>
        </p:nvSpPr>
        <p:spPr bwMode="auto">
          <a:xfrm>
            <a:off x="887343" y="3242180"/>
            <a:ext cx="3433390" cy="307777"/>
          </a:xfrm>
          <a:prstGeom prst="rect">
            <a:avLst/>
          </a:prstGeom>
          <a:solidFill>
            <a:schemeClr val="bg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Care navigators</a:t>
            </a:r>
            <a:endParaRPr lang="en-US" sz="1400" dirty="0">
              <a:solidFill>
                <a:srgbClr val="FFFFFF"/>
              </a:solidFill>
              <a:latin typeface="Verdana"/>
              <a:cs typeface="Verdana"/>
            </a:endParaRPr>
          </a:p>
        </p:txBody>
      </p:sp>
      <p:sp>
        <p:nvSpPr>
          <p:cNvPr id="55" name="Text Box 38"/>
          <p:cNvSpPr txBox="1">
            <a:spLocks noChangeArrowheads="1"/>
          </p:cNvSpPr>
          <p:nvPr/>
        </p:nvSpPr>
        <p:spPr bwMode="auto">
          <a:xfrm>
            <a:off x="694189" y="3549957"/>
            <a:ext cx="362654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Care navigators could be a help or a hindrance</a:t>
            </a:r>
          </a:p>
          <a:p>
            <a:pPr marL="365125" indent="-171450">
              <a:buFont typeface="Arial" panose="020B0604020202020204" pitchFamily="34" charset="0"/>
              <a:buChar char="•"/>
            </a:pPr>
            <a:r>
              <a:rPr lang="en-GB" sz="1200" dirty="0">
                <a:solidFill>
                  <a:srgbClr val="6D6E71"/>
                </a:solidFill>
                <a:latin typeface="Verdana"/>
                <a:cs typeface="Verdana"/>
              </a:rPr>
              <a:t>Need to be fully trained</a:t>
            </a:r>
          </a:p>
          <a:p>
            <a:pPr marL="365125" indent="-171450">
              <a:buFont typeface="Arial" panose="020B0604020202020204" pitchFamily="34" charset="0"/>
              <a:buChar char="•"/>
            </a:pPr>
            <a:r>
              <a:rPr lang="en-GB" sz="1200" dirty="0">
                <a:solidFill>
                  <a:srgbClr val="6D6E71"/>
                </a:solidFill>
                <a:latin typeface="Verdana"/>
                <a:cs typeface="Verdana"/>
              </a:rPr>
              <a:t>Needs to be a professional – don’t want another obstacle/step through an administrator, needs to be a decision maker</a:t>
            </a:r>
          </a:p>
        </p:txBody>
      </p:sp>
      <p:grpSp>
        <p:nvGrpSpPr>
          <p:cNvPr id="21" name="Group 20"/>
          <p:cNvGrpSpPr/>
          <p:nvPr/>
        </p:nvGrpSpPr>
        <p:grpSpPr>
          <a:xfrm>
            <a:off x="5141959" y="3549957"/>
            <a:ext cx="3433389" cy="1384995"/>
            <a:chOff x="175361" y="254"/>
            <a:chExt cx="3433389" cy="2060033"/>
          </a:xfrm>
        </p:grpSpPr>
        <p:sp>
          <p:nvSpPr>
            <p:cNvPr id="22" name="Rectangle 21"/>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23" name="Rectangle 22"/>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24" name="Text Box 38"/>
          <p:cNvSpPr txBox="1">
            <a:spLocks noChangeArrowheads="1"/>
          </p:cNvSpPr>
          <p:nvPr/>
        </p:nvSpPr>
        <p:spPr bwMode="auto">
          <a:xfrm>
            <a:off x="5125194" y="3242180"/>
            <a:ext cx="3433390" cy="307777"/>
          </a:xfrm>
          <a:prstGeom prst="rect">
            <a:avLst/>
          </a:prstGeom>
          <a:solidFill>
            <a:schemeClr val="bg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Need better training/more staff</a:t>
            </a:r>
            <a:endParaRPr lang="en-US" sz="1400" dirty="0">
              <a:solidFill>
                <a:srgbClr val="FFFFFF"/>
              </a:solidFill>
              <a:latin typeface="Verdana"/>
              <a:cs typeface="Verdana"/>
            </a:endParaRPr>
          </a:p>
        </p:txBody>
      </p:sp>
      <p:sp>
        <p:nvSpPr>
          <p:cNvPr id="26" name="Text Box 38"/>
          <p:cNvSpPr txBox="1">
            <a:spLocks noChangeArrowheads="1"/>
          </p:cNvSpPr>
          <p:nvPr/>
        </p:nvSpPr>
        <p:spPr bwMode="auto">
          <a:xfrm>
            <a:off x="4977904" y="3549957"/>
            <a:ext cx="362654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Better training of and support for volunteers</a:t>
            </a:r>
          </a:p>
          <a:p>
            <a:pPr marL="365125" indent="-171450">
              <a:buFont typeface="Arial" panose="020B0604020202020204" pitchFamily="34" charset="0"/>
              <a:buChar char="•"/>
            </a:pPr>
            <a:r>
              <a:rPr lang="en-GB" sz="1200" dirty="0">
                <a:solidFill>
                  <a:srgbClr val="6D6E71"/>
                </a:solidFill>
                <a:latin typeface="Verdana"/>
                <a:cs typeface="Verdana"/>
              </a:rPr>
              <a:t>Training for HLC staff so they know full range of services available</a:t>
            </a:r>
          </a:p>
          <a:p>
            <a:pPr marL="365125" indent="-171450">
              <a:buFont typeface="Arial" panose="020B0604020202020204" pitchFamily="34" charset="0"/>
              <a:buChar char="•"/>
            </a:pPr>
            <a:r>
              <a:rPr lang="en-GB" sz="1200" dirty="0">
                <a:solidFill>
                  <a:srgbClr val="6D6E71"/>
                </a:solidFill>
                <a:latin typeface="Verdana"/>
                <a:cs typeface="Verdana"/>
              </a:rPr>
              <a:t>Need more staff – cannot keep reshuffling</a:t>
            </a:r>
          </a:p>
          <a:p>
            <a:pPr indent="0"/>
            <a:endParaRPr lang="en-GB" sz="1200" dirty="0">
              <a:solidFill>
                <a:srgbClr val="6D6E71"/>
              </a:solidFill>
              <a:latin typeface="Verdana"/>
              <a:cs typeface="Verdana"/>
            </a:endParaRPr>
          </a:p>
        </p:txBody>
      </p:sp>
      <p:grpSp>
        <p:nvGrpSpPr>
          <p:cNvPr id="27" name="Group 26"/>
          <p:cNvGrpSpPr/>
          <p:nvPr/>
        </p:nvGrpSpPr>
        <p:grpSpPr>
          <a:xfrm>
            <a:off x="3154835" y="5301209"/>
            <a:ext cx="3433389" cy="1262682"/>
            <a:chOff x="175361" y="254"/>
            <a:chExt cx="3433389" cy="2060033"/>
          </a:xfrm>
        </p:grpSpPr>
        <p:sp>
          <p:nvSpPr>
            <p:cNvPr id="29" name="Rectangle 28"/>
            <p:cNvSpPr/>
            <p:nvPr/>
          </p:nvSpPr>
          <p:spPr>
            <a:xfrm>
              <a:off x="175361" y="254"/>
              <a:ext cx="3433389" cy="2060033"/>
            </a:xfrm>
            <a:prstGeom prst="rect">
              <a:avLst/>
            </a:prstGeom>
            <a:solidFill>
              <a:schemeClr val="bg1">
                <a:lumMod val="85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30" name="Rectangle 29"/>
            <p:cNvSpPr/>
            <p:nvPr/>
          </p:nvSpPr>
          <p:spPr>
            <a:xfrm>
              <a:off x="175361" y="254"/>
              <a:ext cx="3433389" cy="2060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buFont typeface="Symbol" panose="05050102010706020507" pitchFamily="18" charset="2"/>
                <a:buNone/>
              </a:pPr>
              <a:endParaRPr lang="en-US" sz="1600" dirty="0">
                <a:solidFill>
                  <a:srgbClr val="6D6E71"/>
                </a:solidFill>
              </a:endParaRPr>
            </a:p>
          </p:txBody>
        </p:sp>
      </p:grpSp>
      <p:sp>
        <p:nvSpPr>
          <p:cNvPr id="31" name="Text Box 38"/>
          <p:cNvSpPr txBox="1">
            <a:spLocks noChangeArrowheads="1"/>
          </p:cNvSpPr>
          <p:nvPr/>
        </p:nvSpPr>
        <p:spPr bwMode="auto">
          <a:xfrm>
            <a:off x="3138070" y="5057888"/>
            <a:ext cx="3433390" cy="307777"/>
          </a:xfrm>
          <a:prstGeom prst="rect">
            <a:avLst/>
          </a:prstGeom>
          <a:solidFill>
            <a:schemeClr val="bg2"/>
          </a:solidFill>
          <a:ln>
            <a:noFill/>
          </a:ln>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0" indent="0" algn="ctr"/>
            <a:r>
              <a:rPr lang="en-GB" sz="1400" b="1" dirty="0">
                <a:solidFill>
                  <a:srgbClr val="FFFFFF"/>
                </a:solidFill>
                <a:latin typeface="Verdana"/>
                <a:cs typeface="Verdana"/>
              </a:rPr>
              <a:t>Communication of changes</a:t>
            </a:r>
            <a:endParaRPr lang="en-US" sz="1400" dirty="0">
              <a:solidFill>
                <a:srgbClr val="FFFFFF"/>
              </a:solidFill>
              <a:latin typeface="Verdana"/>
              <a:cs typeface="Verdana"/>
            </a:endParaRPr>
          </a:p>
        </p:txBody>
      </p:sp>
      <p:sp>
        <p:nvSpPr>
          <p:cNvPr id="32" name="Text Box 38"/>
          <p:cNvSpPr txBox="1">
            <a:spLocks noChangeArrowheads="1"/>
          </p:cNvSpPr>
          <p:nvPr/>
        </p:nvSpPr>
        <p:spPr bwMode="auto">
          <a:xfrm>
            <a:off x="2944916" y="5365665"/>
            <a:ext cx="362654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3675" indent="-193675"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84" charset="-128"/>
              </a:defRPr>
            </a:lvl9pPr>
          </a:lstStyle>
          <a:p>
            <a:pPr marL="365125" indent="-171450">
              <a:buFont typeface="Arial" panose="020B0604020202020204" pitchFamily="34" charset="0"/>
              <a:buChar char="•"/>
            </a:pPr>
            <a:r>
              <a:rPr lang="en-GB" sz="1200" dirty="0">
                <a:solidFill>
                  <a:srgbClr val="6D6E71"/>
                </a:solidFill>
                <a:latin typeface="Verdana"/>
                <a:cs typeface="Verdana"/>
              </a:rPr>
              <a:t>Ensure messages by management are disseminated in appropriate way</a:t>
            </a:r>
          </a:p>
          <a:p>
            <a:pPr marL="365125" indent="-171450">
              <a:buFont typeface="Arial" panose="020B0604020202020204" pitchFamily="34" charset="0"/>
              <a:buChar char="•"/>
            </a:pPr>
            <a:r>
              <a:rPr lang="en-GB" sz="1200" dirty="0">
                <a:solidFill>
                  <a:srgbClr val="6D6E71"/>
                </a:solidFill>
                <a:latin typeface="Verdana"/>
                <a:cs typeface="Verdana"/>
              </a:rPr>
              <a:t>All need to know what is happening</a:t>
            </a:r>
          </a:p>
          <a:p>
            <a:pPr marL="365125" indent="-171450">
              <a:buFont typeface="Arial" panose="020B0604020202020204" pitchFamily="34" charset="0"/>
              <a:buChar char="•"/>
            </a:pPr>
            <a:r>
              <a:rPr lang="en-GB" sz="1200" dirty="0">
                <a:solidFill>
                  <a:srgbClr val="6D6E71"/>
                </a:solidFill>
                <a:latin typeface="Verdana"/>
                <a:cs typeface="Verdana"/>
              </a:rPr>
              <a:t>Communication to population to stop them turning up at A&amp;E</a:t>
            </a:r>
          </a:p>
          <a:p>
            <a:pPr marL="365125" indent="-171450">
              <a:buFont typeface="Arial" panose="020B0604020202020204" pitchFamily="34" charset="0"/>
              <a:buChar char="•"/>
            </a:pPr>
            <a:r>
              <a:rPr lang="en-GB" sz="1200" dirty="0">
                <a:solidFill>
                  <a:srgbClr val="6D6E71"/>
                </a:solidFill>
                <a:latin typeface="Verdana"/>
                <a:cs typeface="Verdana"/>
              </a:rPr>
              <a:t>Simplify messages – too complex</a:t>
            </a:r>
          </a:p>
          <a:p>
            <a:pPr indent="0"/>
            <a:endParaRPr lang="en-GB" sz="1200" dirty="0">
              <a:solidFill>
                <a:srgbClr val="6D6E71"/>
              </a:solidFill>
              <a:latin typeface="Verdana"/>
              <a:cs typeface="Verdana"/>
            </a:endParaRPr>
          </a:p>
        </p:txBody>
      </p:sp>
    </p:spTree>
    <p:extLst>
      <p:ext uri="{BB962C8B-B14F-4D97-AF65-F5344CB8AC3E}">
        <p14:creationId xmlns:p14="http://schemas.microsoft.com/office/powerpoint/2010/main" val="18261310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7" name="Rectangle 6"/>
          <p:cNvSpPr/>
          <p:nvPr/>
        </p:nvSpPr>
        <p:spPr bwMode="auto">
          <a:xfrm>
            <a:off x="3419872" y="836712"/>
            <a:ext cx="5184994" cy="1872208"/>
          </a:xfrm>
          <a:prstGeom prst="rect">
            <a:avLst/>
          </a:prstGeom>
          <a:noFill/>
          <a:ln w="12700" cap="flat" cmpd="sng" algn="ctr">
            <a:noFill/>
            <a:prstDash val="solid"/>
            <a:round/>
            <a:headEnd type="none" w="med" len="med"/>
            <a:tailEnd type="none" w="med" len="med"/>
          </a:ln>
          <a:effectLst/>
        </p:spPr>
        <p:txBody>
          <a:bodyPr wrap="none" lIns="91429" tIns="45715" rIns="91429" bIns="45715" anchor="ctr"/>
          <a:lstStyle/>
          <a:p>
            <a:pPr eaLnBrk="0" hangingPunct="0">
              <a:buFont typeface="Wingdings" pitchFamily="2" charset="2"/>
              <a:buNone/>
              <a:defRPr/>
            </a:pPr>
            <a:endParaRPr lang="en-US" dirty="0">
              <a:solidFill>
                <a:srgbClr val="00279F"/>
              </a:solidFill>
            </a:endParaRPr>
          </a:p>
        </p:txBody>
      </p:sp>
      <p:pic>
        <p:nvPicPr>
          <p:cNvPr id="13" name="Picture 12" descr="Untitled-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5949280"/>
            <a:ext cx="2830696" cy="482084"/>
          </a:xfrm>
          <a:prstGeom prst="rect">
            <a:avLst/>
          </a:prstGeom>
        </p:spPr>
      </p:pic>
      <p:pic>
        <p:nvPicPr>
          <p:cNvPr id="14" name="Picture 13" descr="DJS_logo-circl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10097" y="3789040"/>
            <a:ext cx="3733902" cy="3068960"/>
          </a:xfrm>
          <a:prstGeom prst="rect">
            <a:avLst/>
          </a:prstGeom>
        </p:spPr>
      </p:pic>
      <p:sp>
        <p:nvSpPr>
          <p:cNvPr id="15" name="TextBox 14"/>
          <p:cNvSpPr txBox="1"/>
          <p:nvPr/>
        </p:nvSpPr>
        <p:spPr>
          <a:xfrm>
            <a:off x="467544" y="3694093"/>
            <a:ext cx="4680520" cy="1031051"/>
          </a:xfrm>
          <a:prstGeom prst="rect">
            <a:avLst/>
          </a:prstGeom>
          <a:noFill/>
        </p:spPr>
        <p:txBody>
          <a:bodyPr wrap="square" rtlCol="0">
            <a:spAutoFit/>
          </a:bodyPr>
          <a:lstStyle/>
          <a:p>
            <a:pPr>
              <a:spcAft>
                <a:spcPts val="600"/>
              </a:spcAft>
            </a:pPr>
            <a:r>
              <a:rPr lang="en-GB" sz="1400" dirty="0">
                <a:solidFill>
                  <a:schemeClr val="bg1"/>
                </a:solidFill>
                <a:cs typeface="Verdana"/>
              </a:rPr>
              <a:t>Pavilion Lane, Strines, Stockport, </a:t>
            </a:r>
            <a:br>
              <a:rPr lang="en-GB" sz="1400" dirty="0">
                <a:solidFill>
                  <a:schemeClr val="bg1"/>
                </a:solidFill>
                <a:cs typeface="Verdana"/>
              </a:rPr>
            </a:br>
            <a:r>
              <a:rPr lang="en-GB" sz="1400" dirty="0">
                <a:solidFill>
                  <a:schemeClr val="bg1"/>
                </a:solidFill>
                <a:cs typeface="Verdana"/>
              </a:rPr>
              <a:t>Cheshire, SK6 7GH</a:t>
            </a:r>
            <a:endParaRPr lang="en-GB" sz="1400" b="1" dirty="0">
              <a:solidFill>
                <a:schemeClr val="bg1"/>
              </a:solidFill>
              <a:cs typeface="Verdana"/>
            </a:endParaRPr>
          </a:p>
          <a:p>
            <a:r>
              <a:rPr lang="en-US" sz="1400" b="1" dirty="0">
                <a:solidFill>
                  <a:schemeClr val="bg1"/>
                </a:solidFill>
                <a:cs typeface="Verdana"/>
              </a:rPr>
              <a:t>+44 (0)1663 767 857</a:t>
            </a:r>
            <a:br>
              <a:rPr lang="en-US" sz="1400" b="1" dirty="0">
                <a:solidFill>
                  <a:schemeClr val="bg1"/>
                </a:solidFill>
                <a:cs typeface="Verdana"/>
              </a:rPr>
            </a:br>
            <a:r>
              <a:rPr lang="en-US" sz="1400" b="1" dirty="0">
                <a:solidFill>
                  <a:schemeClr val="bg1"/>
                </a:solidFill>
                <a:cs typeface="Verdana"/>
              </a:rPr>
              <a:t>djsresearch.co.uk</a:t>
            </a:r>
            <a:endParaRPr lang="en-US" sz="1400" dirty="0"/>
          </a:p>
        </p:txBody>
      </p:sp>
      <p:sp>
        <p:nvSpPr>
          <p:cNvPr id="17" name="TextBox 16"/>
          <p:cNvSpPr txBox="1"/>
          <p:nvPr/>
        </p:nvSpPr>
        <p:spPr>
          <a:xfrm>
            <a:off x="467544" y="2309971"/>
            <a:ext cx="6480720" cy="830997"/>
          </a:xfrm>
          <a:prstGeom prst="rect">
            <a:avLst/>
          </a:prstGeom>
          <a:noFill/>
        </p:spPr>
        <p:txBody>
          <a:bodyPr wrap="square" rtlCol="0">
            <a:spAutoFit/>
          </a:bodyPr>
          <a:lstStyle/>
          <a:p>
            <a:r>
              <a:rPr lang="en-GB" sz="1600" dirty="0">
                <a:solidFill>
                  <a:schemeClr val="bg1"/>
                </a:solidFill>
                <a:latin typeface="Verdana" panose="020B0604030504040204" pitchFamily="34" charset="0"/>
                <a:ea typeface="Verdana" panose="020B0604030504040204" pitchFamily="34" charset="0"/>
                <a:cs typeface="Verdana" panose="020B0604030504040204" pitchFamily="34" charset="0"/>
              </a:rPr>
              <a:t>Report prepared by: </a:t>
            </a:r>
          </a:p>
          <a:p>
            <a:r>
              <a:rPr lang="en-GB" sz="1600" b="1" dirty="0">
                <a:solidFill>
                  <a:schemeClr val="bg1"/>
                </a:solidFill>
                <a:cs typeface="Verdana"/>
              </a:rPr>
              <a:t>Alasdair Gleed, Research Director</a:t>
            </a:r>
            <a:br>
              <a:rPr lang="en-GB" sz="1600" b="1" dirty="0">
                <a:solidFill>
                  <a:schemeClr val="bg1"/>
                </a:solidFill>
                <a:cs typeface="Verdana"/>
              </a:rPr>
            </a:br>
            <a:r>
              <a:rPr lang="en-GB" sz="1600" dirty="0">
                <a:solidFill>
                  <a:schemeClr val="bg1"/>
                </a:solidFill>
                <a:cs typeface="Verdana"/>
              </a:rPr>
              <a:t>agleed@djsresearch.com</a:t>
            </a:r>
            <a:endParaRPr lang="en-US" dirty="0"/>
          </a:p>
        </p:txBody>
      </p:sp>
      <p:sp>
        <p:nvSpPr>
          <p:cNvPr id="18" name="TextBox 17"/>
          <p:cNvSpPr txBox="1"/>
          <p:nvPr/>
        </p:nvSpPr>
        <p:spPr>
          <a:xfrm>
            <a:off x="395536" y="4869160"/>
            <a:ext cx="4968552" cy="954107"/>
          </a:xfrm>
          <a:prstGeom prst="rect">
            <a:avLst/>
          </a:prstGeom>
          <a:noFill/>
        </p:spPr>
        <p:txBody>
          <a:bodyPr wrap="square" rtlCol="0">
            <a:spAutoFit/>
          </a:bodyPr>
          <a:lstStyle/>
          <a:p>
            <a:pPr>
              <a:defRPr/>
            </a:pP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For more information, visit our UK </a:t>
            </a:r>
            <a:b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or International websites: </a:t>
            </a:r>
            <a:b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GB" sz="1400" u="sng" dirty="0">
                <a:solidFill>
                  <a:schemeClr val="bg1"/>
                </a:solidFill>
                <a:latin typeface="Verdana" panose="020B0604030504040204" pitchFamily="34" charset="0"/>
                <a:ea typeface="Verdana" panose="020B0604030504040204" pitchFamily="34" charset="0"/>
                <a:cs typeface="Verdana" panose="020B0604030504040204" pitchFamily="34" charset="0"/>
                <a:hlinkClick r:id="rId4"/>
              </a:rPr>
              <a:t>http://etudesmarketingangleterre.fr/</a:t>
            </a: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a:defRPr/>
            </a:pPr>
            <a:r>
              <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hlinkClick r:id="rId5"/>
              </a:rPr>
              <a:t>http://ricercadimercatoinghilterra.it/</a:t>
            </a: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29038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A4C18273-3B06-4AC5-BD96-A00D2AA2E2E6}" type="slidenum">
              <a:rPr lang="en-GB" smtClean="0"/>
              <a:pPr/>
              <a:t>8</a:t>
            </a:fld>
            <a:endParaRPr lang="en-GB" dirty="0"/>
          </a:p>
        </p:txBody>
      </p:sp>
      <p:sp>
        <p:nvSpPr>
          <p:cNvPr id="6" name="Rectangle 5"/>
          <p:cNvSpPr/>
          <p:nvPr/>
        </p:nvSpPr>
        <p:spPr>
          <a:xfrm>
            <a:off x="251520" y="188640"/>
            <a:ext cx="8496944" cy="1631216"/>
          </a:xfrm>
          <a:prstGeom prst="rect">
            <a:avLst/>
          </a:prstGeom>
        </p:spPr>
        <p:txBody>
          <a:bodyPr wrap="square">
            <a:spAutoFit/>
          </a:bodyPr>
          <a:lstStyle/>
          <a:p>
            <a:r>
              <a:rPr lang="en-GB" sz="2600" b="1" dirty="0">
                <a:solidFill>
                  <a:srgbClr val="6D6E71"/>
                </a:solidFill>
              </a:rPr>
              <a:t>Report on Listening Events:</a:t>
            </a:r>
          </a:p>
          <a:p>
            <a:r>
              <a:rPr lang="en-GB" dirty="0">
                <a:solidFill>
                  <a:srgbClr val="6D6E71"/>
                </a:solidFill>
              </a:rPr>
              <a:t>This report provides a </a:t>
            </a:r>
            <a:r>
              <a:rPr lang="en-GB" b="1" dirty="0">
                <a:solidFill>
                  <a:srgbClr val="6D6E71"/>
                </a:solidFill>
              </a:rPr>
              <a:t>thematic summary </a:t>
            </a:r>
            <a:r>
              <a:rPr lang="en-GB" dirty="0">
                <a:solidFill>
                  <a:srgbClr val="6D6E71"/>
                </a:solidFill>
              </a:rPr>
              <a:t>of comments made by attendees to the </a:t>
            </a:r>
            <a:r>
              <a:rPr lang="en-GB" b="1" dirty="0">
                <a:solidFill>
                  <a:srgbClr val="6D6E71"/>
                </a:solidFill>
              </a:rPr>
              <a:t>Listening</a:t>
            </a:r>
            <a:r>
              <a:rPr lang="en-GB" dirty="0">
                <a:solidFill>
                  <a:srgbClr val="6D6E71"/>
                </a:solidFill>
              </a:rPr>
              <a:t> </a:t>
            </a:r>
            <a:r>
              <a:rPr lang="en-GB" b="1" dirty="0">
                <a:solidFill>
                  <a:srgbClr val="6D6E71"/>
                </a:solidFill>
              </a:rPr>
              <a:t>Events</a:t>
            </a:r>
            <a:r>
              <a:rPr lang="en-GB" dirty="0">
                <a:solidFill>
                  <a:srgbClr val="6D6E71"/>
                </a:solidFill>
              </a:rPr>
              <a:t> that took place during July to October 2017.</a:t>
            </a:r>
          </a:p>
          <a:p>
            <a:endParaRPr lang="en-GB" sz="2000" dirty="0">
              <a:solidFill>
                <a:srgbClr val="6D6E71"/>
              </a:solidFill>
            </a:endParaRPr>
          </a:p>
        </p:txBody>
      </p:sp>
      <p:sp>
        <p:nvSpPr>
          <p:cNvPr id="7" name="TextBox 6"/>
          <p:cNvSpPr txBox="1"/>
          <p:nvPr/>
        </p:nvSpPr>
        <p:spPr>
          <a:xfrm>
            <a:off x="5220072" y="1484784"/>
            <a:ext cx="3780265" cy="4896544"/>
          </a:xfrm>
          <a:prstGeom prst="rect">
            <a:avLst/>
          </a:prstGeom>
        </p:spPr>
        <p:txBody>
          <a:bodyPr vert="horz" wrap="square" lIns="91440" tIns="45720" rIns="91440" bIns="45720" rtlCol="0" anchor="ctr">
            <a:normAutofit/>
          </a:bodyPr>
          <a:lstStyle/>
          <a:p>
            <a:pPr algn="just">
              <a:lnSpc>
                <a:spcPct val="120000"/>
              </a:lnSpc>
              <a:spcBef>
                <a:spcPts val="600"/>
              </a:spcBef>
              <a:spcAft>
                <a:spcPts val="600"/>
              </a:spcAft>
            </a:pPr>
            <a:r>
              <a:rPr lang="en-GB" sz="1600" dirty="0"/>
              <a:t>At each Listening Event, details of the new Sustainability and Transformation Partnership (STP) plans were shared with attendees.  Attendees could comment on plans through:</a:t>
            </a:r>
          </a:p>
          <a:p>
            <a:pPr marL="285750" indent="-285750" algn="just">
              <a:lnSpc>
                <a:spcPct val="120000"/>
              </a:lnSpc>
              <a:spcBef>
                <a:spcPts val="600"/>
              </a:spcBef>
              <a:spcAft>
                <a:spcPts val="600"/>
              </a:spcAft>
              <a:buFont typeface="Arial" panose="020B0604020202020204" pitchFamily="34" charset="0"/>
              <a:buChar char="•"/>
            </a:pPr>
            <a:r>
              <a:rPr lang="en-GB" sz="1600" dirty="0"/>
              <a:t>A plenary session</a:t>
            </a:r>
          </a:p>
          <a:p>
            <a:pPr marL="285750" indent="-285750" algn="just">
              <a:lnSpc>
                <a:spcPct val="120000"/>
              </a:lnSpc>
              <a:spcBef>
                <a:spcPts val="600"/>
              </a:spcBef>
              <a:spcAft>
                <a:spcPts val="600"/>
              </a:spcAft>
              <a:buFont typeface="Arial" panose="020B0604020202020204" pitchFamily="34" charset="0"/>
              <a:buChar char="•"/>
            </a:pPr>
            <a:r>
              <a:rPr lang="en-GB" sz="1600" dirty="0"/>
              <a:t>Facilitated table discussions</a:t>
            </a:r>
          </a:p>
          <a:p>
            <a:pPr marL="285750" indent="-285750" algn="just">
              <a:lnSpc>
                <a:spcPct val="120000"/>
              </a:lnSpc>
              <a:spcBef>
                <a:spcPts val="600"/>
              </a:spcBef>
              <a:spcAft>
                <a:spcPts val="600"/>
              </a:spcAft>
              <a:buFont typeface="Arial" panose="020B0604020202020204" pitchFamily="34" charset="0"/>
              <a:buChar char="•"/>
            </a:pPr>
            <a:r>
              <a:rPr lang="en-GB" sz="1600" dirty="0"/>
              <a:t>Adding notes to a Listening wall</a:t>
            </a:r>
          </a:p>
          <a:p>
            <a:pPr marL="285750" indent="-285750" algn="just">
              <a:lnSpc>
                <a:spcPct val="120000"/>
              </a:lnSpc>
              <a:spcBef>
                <a:spcPts val="600"/>
              </a:spcBef>
              <a:spcAft>
                <a:spcPts val="600"/>
              </a:spcAft>
              <a:buFont typeface="Arial" panose="020B0604020202020204" pitchFamily="34" charset="0"/>
              <a:buChar char="•"/>
            </a:pPr>
            <a:r>
              <a:rPr lang="en-GB" sz="1600" dirty="0"/>
              <a:t>Feedback form relating to the evaluation criteria</a:t>
            </a:r>
          </a:p>
          <a:p>
            <a:pPr algn="just">
              <a:lnSpc>
                <a:spcPct val="120000"/>
              </a:lnSpc>
              <a:spcBef>
                <a:spcPts val="600"/>
              </a:spcBef>
              <a:spcAft>
                <a:spcPts val="600"/>
              </a:spcAft>
            </a:pPr>
            <a:r>
              <a:rPr lang="en-GB" sz="1600" dirty="0"/>
              <a:t> </a:t>
            </a:r>
          </a:p>
        </p:txBody>
      </p:sp>
      <p:sp>
        <p:nvSpPr>
          <p:cNvPr id="19" name="Rectangle 18">
            <a:extLst>
              <a:ext uri="{FF2B5EF4-FFF2-40B4-BE49-F238E27FC236}">
                <a16:creationId xmlns:a16="http://schemas.microsoft.com/office/drawing/2014/main" xmlns="" id="{7EAC8E0E-5F09-448B-A806-90AB2AF9D272}"/>
              </a:ext>
            </a:extLst>
          </p:cNvPr>
          <p:cNvSpPr/>
          <p:nvPr/>
        </p:nvSpPr>
        <p:spPr>
          <a:xfrm>
            <a:off x="251520" y="5571237"/>
            <a:ext cx="8496944" cy="892552"/>
          </a:xfrm>
          <a:prstGeom prst="rect">
            <a:avLst/>
          </a:prstGeom>
        </p:spPr>
        <p:txBody>
          <a:bodyPr wrap="square">
            <a:spAutoFit/>
          </a:bodyPr>
          <a:lstStyle/>
          <a:p>
            <a:r>
              <a:rPr lang="en-GB" b="1" dirty="0">
                <a:solidFill>
                  <a:srgbClr val="6D6E71"/>
                </a:solidFill>
              </a:rPr>
              <a:t>Engagement with seldom heard groups</a:t>
            </a:r>
          </a:p>
          <a:p>
            <a:r>
              <a:rPr lang="en-GB" sz="1600" dirty="0">
                <a:solidFill>
                  <a:srgbClr val="6D6E71"/>
                </a:solidFill>
              </a:rPr>
              <a:t>In addition to these events there was a separate piece of work undertaken with seldom heard groups through </a:t>
            </a:r>
            <a:r>
              <a:rPr lang="en-GB" sz="1600" dirty="0" err="1">
                <a:solidFill>
                  <a:srgbClr val="6D6E71"/>
                </a:solidFill>
              </a:rPr>
              <a:t>Healthwatch</a:t>
            </a:r>
            <a:r>
              <a:rPr lang="en-GB" sz="1600" dirty="0">
                <a:solidFill>
                  <a:srgbClr val="6D6E71"/>
                </a:solidFill>
              </a:rPr>
              <a:t> Kent. </a:t>
            </a:r>
            <a:endParaRPr lang="en-GB" dirty="0">
              <a:solidFill>
                <a:srgbClr val="6D6E71"/>
              </a:solidFill>
            </a:endParaRPr>
          </a:p>
        </p:txBody>
      </p:sp>
      <p:pic>
        <p:nvPicPr>
          <p:cNvPr id="9" name="Picture 8" descr="A close up of a map&#10;&#10;Description generated with high confidence">
            <a:extLst>
              <a:ext uri="{FF2B5EF4-FFF2-40B4-BE49-F238E27FC236}">
                <a16:creationId xmlns:a16="http://schemas.microsoft.com/office/drawing/2014/main" xmlns="" id="{22FCEB7D-CAAF-402B-98CC-A8F87180EF8D}"/>
              </a:ext>
            </a:extLst>
          </p:cNvPr>
          <p:cNvPicPr>
            <a:picLocks noChangeAspect="1"/>
          </p:cNvPicPr>
          <p:nvPr/>
        </p:nvPicPr>
        <p:blipFill rotWithShape="1">
          <a:blip r:embed="rId2"/>
          <a:srcRect t="6669"/>
          <a:stretch/>
        </p:blipFill>
        <p:spPr>
          <a:xfrm>
            <a:off x="467544" y="1971514"/>
            <a:ext cx="4608370" cy="3143629"/>
          </a:xfrm>
          <a:prstGeom prst="rect">
            <a:avLst/>
          </a:prstGeom>
        </p:spPr>
      </p:pic>
    </p:spTree>
    <p:extLst>
      <p:ext uri="{BB962C8B-B14F-4D97-AF65-F5344CB8AC3E}">
        <p14:creationId xmlns:p14="http://schemas.microsoft.com/office/powerpoint/2010/main" val="3490079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10" descr="A close up of a map&#10;&#10;Description generated with high confidence">
            <a:extLst>
              <a:ext uri="{FF2B5EF4-FFF2-40B4-BE49-F238E27FC236}">
                <a16:creationId xmlns:a16="http://schemas.microsoft.com/office/drawing/2014/main" xmlns="" id="{3DAC4D30-9156-4BD9-AAB2-D94256CD0520}"/>
              </a:ext>
            </a:extLst>
          </p:cNvPr>
          <p:cNvPicPr>
            <a:picLocks noChangeAspect="1"/>
          </p:cNvPicPr>
          <p:nvPr/>
        </p:nvPicPr>
        <p:blipFill rotWithShape="1">
          <a:blip r:embed="rId2"/>
          <a:srcRect t="6669"/>
          <a:stretch/>
        </p:blipFill>
        <p:spPr>
          <a:xfrm>
            <a:off x="4847069" y="1484784"/>
            <a:ext cx="4189427" cy="2857845"/>
          </a:xfrm>
          <a:prstGeom prst="rect">
            <a:avLst/>
          </a:prstGeom>
        </p:spPr>
      </p:pic>
      <p:sp>
        <p:nvSpPr>
          <p:cNvPr id="3" name="Slide Number Placeholder 2"/>
          <p:cNvSpPr>
            <a:spLocks noGrp="1"/>
          </p:cNvSpPr>
          <p:nvPr>
            <p:ph type="sldNum" sz="quarter" idx="4"/>
          </p:nvPr>
        </p:nvSpPr>
        <p:spPr/>
        <p:txBody>
          <a:bodyPr/>
          <a:lstStyle/>
          <a:p>
            <a:fld id="{A4C18273-3B06-4AC5-BD96-A00D2AA2E2E6}" type="slidenum">
              <a:rPr lang="en-GB" smtClean="0"/>
              <a:pPr/>
              <a:t>9</a:t>
            </a:fld>
            <a:endParaRPr lang="en-GB" dirty="0"/>
          </a:p>
        </p:txBody>
      </p:sp>
      <p:sp>
        <p:nvSpPr>
          <p:cNvPr id="10" name="Rectangle 9"/>
          <p:cNvSpPr/>
          <p:nvPr/>
        </p:nvSpPr>
        <p:spPr>
          <a:xfrm>
            <a:off x="179512" y="188640"/>
            <a:ext cx="8712968" cy="1292662"/>
          </a:xfrm>
          <a:prstGeom prst="rect">
            <a:avLst/>
          </a:prstGeom>
        </p:spPr>
        <p:txBody>
          <a:bodyPr wrap="square">
            <a:spAutoFit/>
          </a:bodyPr>
          <a:lstStyle/>
          <a:p>
            <a:r>
              <a:rPr lang="en-GB" sz="2600" b="1" dirty="0">
                <a:solidFill>
                  <a:srgbClr val="6D6E71"/>
                </a:solidFill>
              </a:rPr>
              <a:t>In East Kent, attendees were given an overview of the plans for both </a:t>
            </a:r>
            <a:r>
              <a:rPr lang="en-GB" sz="2600" b="1" i="1" dirty="0">
                <a:solidFill>
                  <a:srgbClr val="6D6E71"/>
                </a:solidFill>
              </a:rPr>
              <a:t>hospital</a:t>
            </a:r>
            <a:r>
              <a:rPr lang="en-GB" sz="2600" b="1" dirty="0">
                <a:solidFill>
                  <a:srgbClr val="6D6E71"/>
                </a:solidFill>
              </a:rPr>
              <a:t> and </a:t>
            </a:r>
            <a:r>
              <a:rPr lang="en-GB" sz="2600" b="1" i="1" dirty="0">
                <a:solidFill>
                  <a:srgbClr val="6D6E71"/>
                </a:solidFill>
              </a:rPr>
              <a:t>local care. </a:t>
            </a:r>
            <a:r>
              <a:rPr lang="en-GB" sz="2000" i="1" dirty="0">
                <a:solidFill>
                  <a:srgbClr val="6D6E71"/>
                </a:solidFill>
              </a:rPr>
              <a:t>Mental health </a:t>
            </a:r>
            <a:r>
              <a:rPr lang="en-GB" sz="2000" dirty="0">
                <a:solidFill>
                  <a:srgbClr val="6D6E71"/>
                </a:solidFill>
              </a:rPr>
              <a:t>and </a:t>
            </a:r>
            <a:r>
              <a:rPr lang="en-GB" sz="2000" i="1" dirty="0">
                <a:solidFill>
                  <a:srgbClr val="6D6E71"/>
                </a:solidFill>
              </a:rPr>
              <a:t>prevention</a:t>
            </a:r>
            <a:r>
              <a:rPr lang="en-GB" sz="2000" dirty="0">
                <a:solidFill>
                  <a:srgbClr val="6D6E71"/>
                </a:solidFill>
              </a:rPr>
              <a:t> were also discussed.</a:t>
            </a:r>
            <a:endParaRPr lang="en-GB" sz="2600" dirty="0">
              <a:solidFill>
                <a:srgbClr val="6D6E71"/>
              </a:solidFill>
            </a:endParaRP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07" t="14130" r="66091" b="20353"/>
          <a:stretch/>
        </p:blipFill>
        <p:spPr bwMode="auto">
          <a:xfrm rot="21219059">
            <a:off x="288319" y="1959144"/>
            <a:ext cx="2864258" cy="2126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671" t="13839" r="65878" b="21046"/>
          <a:stretch/>
        </p:blipFill>
        <p:spPr bwMode="auto">
          <a:xfrm rot="21183143">
            <a:off x="428403" y="4757002"/>
            <a:ext cx="2448272" cy="1797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xmlns="" id="{6CF72843-CCC3-476D-BD84-1C0618618811}"/>
              </a:ext>
            </a:extLst>
          </p:cNvPr>
          <p:cNvSpPr txBox="1"/>
          <p:nvPr/>
        </p:nvSpPr>
        <p:spPr>
          <a:xfrm>
            <a:off x="4138962" y="6021288"/>
            <a:ext cx="4897533" cy="648072"/>
          </a:xfrm>
          <a:prstGeom prst="rect">
            <a:avLst/>
          </a:prstGeom>
        </p:spPr>
        <p:txBody>
          <a:bodyPr vert="horz" wrap="square" lIns="91440" tIns="45720" rIns="91440" bIns="45720" rtlCol="0" anchor="ctr">
            <a:normAutofit fontScale="92500"/>
          </a:bodyPr>
          <a:lstStyle/>
          <a:p>
            <a:pPr algn="just">
              <a:lnSpc>
                <a:spcPct val="120000"/>
              </a:lnSpc>
              <a:spcBef>
                <a:spcPts val="600"/>
              </a:spcBef>
              <a:spcAft>
                <a:spcPts val="600"/>
              </a:spcAft>
            </a:pPr>
            <a:r>
              <a:rPr lang="en-GB" sz="1400" dirty="0">
                <a:solidFill>
                  <a:schemeClr val="tx2"/>
                </a:solidFill>
              </a:rPr>
              <a:t>To see the presentations given in East Kent visit: </a:t>
            </a:r>
            <a:r>
              <a:rPr lang="en-GB" sz="1400" dirty="0">
                <a:solidFill>
                  <a:schemeClr val="tx2"/>
                </a:solidFill>
                <a:hlinkClick r:id="rId5"/>
              </a:rPr>
              <a:t>http://eastkent.nhs.uk/programme-overview/resources/</a:t>
            </a:r>
            <a:r>
              <a:rPr lang="en-GB" sz="1400" dirty="0">
                <a:solidFill>
                  <a:schemeClr val="tx2"/>
                </a:solidFill>
              </a:rPr>
              <a:t> </a:t>
            </a:r>
          </a:p>
        </p:txBody>
      </p:sp>
      <p:sp>
        <p:nvSpPr>
          <p:cNvPr id="20" name="TextBox 19">
            <a:extLst>
              <a:ext uri="{FF2B5EF4-FFF2-40B4-BE49-F238E27FC236}">
                <a16:creationId xmlns:a16="http://schemas.microsoft.com/office/drawing/2014/main" xmlns="" id="{386BFDEC-75C5-42BC-83A8-048B0BDC95B3}"/>
              </a:ext>
            </a:extLst>
          </p:cNvPr>
          <p:cNvSpPr txBox="1"/>
          <p:nvPr/>
        </p:nvSpPr>
        <p:spPr>
          <a:xfrm>
            <a:off x="5004048" y="3933056"/>
            <a:ext cx="2876218" cy="1877437"/>
          </a:xfrm>
          <a:prstGeom prst="rect">
            <a:avLst/>
          </a:prstGeom>
          <a:noFill/>
        </p:spPr>
        <p:txBody>
          <a:bodyPr wrap="square" rtlCol="0">
            <a:spAutoFit/>
          </a:bodyPr>
          <a:lstStyle/>
          <a:p>
            <a:pPr marL="285750" marR="0" lvl="0" indent="-285750" algn="l" defTabSz="914400" rtl="0" eaLnBrk="1" fontAlgn="auto" latinLnBrk="0" hangingPunct="1">
              <a:lnSpc>
                <a:spcPct val="120000"/>
              </a:lnSpc>
              <a:spcBef>
                <a:spcPts val="0"/>
              </a:spcBef>
              <a:spcAft>
                <a:spcPts val="600"/>
              </a:spcAft>
              <a:buClrTx/>
              <a:buSzTx/>
              <a:buFont typeface="Wingdings" panose="05000000000000000000" pitchFamily="2" charset="2"/>
              <a:buChar char="ü"/>
              <a:tabLst/>
              <a:defRPr/>
            </a:pPr>
            <a:r>
              <a:rPr kumimoji="0" lang="en-GB" sz="1600" b="1" i="0" u="none" strike="noStrike" kern="1200" cap="none" spc="0" normalizeH="0" baseline="0" noProof="0" dirty="0">
                <a:ln>
                  <a:noFill/>
                </a:ln>
                <a:solidFill>
                  <a:schemeClr val="tx2"/>
                </a:solidFill>
                <a:effectLst/>
                <a:uLnTx/>
                <a:uFillTx/>
                <a:latin typeface="Verdana"/>
                <a:ea typeface="+mn-ea"/>
                <a:cs typeface="+mn-cs"/>
              </a:rPr>
              <a:t>Ashford</a:t>
            </a:r>
          </a:p>
          <a:p>
            <a:pPr marL="285750" marR="0" lvl="0" indent="-285750" algn="l" defTabSz="914400" rtl="0" eaLnBrk="1" fontAlgn="auto" latinLnBrk="0" hangingPunct="1">
              <a:lnSpc>
                <a:spcPct val="120000"/>
              </a:lnSpc>
              <a:spcBef>
                <a:spcPts val="0"/>
              </a:spcBef>
              <a:spcAft>
                <a:spcPts val="600"/>
              </a:spcAft>
              <a:buClrTx/>
              <a:buSzTx/>
              <a:buFont typeface="Wingdings" panose="05000000000000000000" pitchFamily="2" charset="2"/>
              <a:buChar char="ü"/>
              <a:tabLst/>
              <a:defRPr/>
            </a:pPr>
            <a:r>
              <a:rPr lang="en-GB" sz="1600" b="1" dirty="0">
                <a:solidFill>
                  <a:schemeClr val="tx2"/>
                </a:solidFill>
                <a:latin typeface="Verdana"/>
              </a:rPr>
              <a:t>Canterbury</a:t>
            </a:r>
          </a:p>
          <a:p>
            <a:pPr marL="285750" marR="0" lvl="0" indent="-285750" algn="l" defTabSz="914400" rtl="0" eaLnBrk="1" fontAlgn="auto" latinLnBrk="0" hangingPunct="1">
              <a:lnSpc>
                <a:spcPct val="120000"/>
              </a:lnSpc>
              <a:spcBef>
                <a:spcPts val="0"/>
              </a:spcBef>
              <a:spcAft>
                <a:spcPts val="600"/>
              </a:spcAft>
              <a:buClrTx/>
              <a:buSzTx/>
              <a:buFont typeface="Wingdings" panose="05000000000000000000" pitchFamily="2" charset="2"/>
              <a:buChar char="ü"/>
              <a:tabLst/>
              <a:defRPr/>
            </a:pPr>
            <a:r>
              <a:rPr kumimoji="0" lang="en-GB" sz="1600" b="1" i="0" u="none" strike="noStrike" kern="1200" cap="none" spc="0" normalizeH="0" baseline="0" noProof="0" dirty="0">
                <a:ln>
                  <a:noFill/>
                </a:ln>
                <a:solidFill>
                  <a:schemeClr val="tx2"/>
                </a:solidFill>
                <a:effectLst/>
                <a:uLnTx/>
                <a:uFillTx/>
                <a:latin typeface="Verdana"/>
                <a:ea typeface="+mn-ea"/>
                <a:cs typeface="+mn-cs"/>
              </a:rPr>
              <a:t>Deal</a:t>
            </a:r>
          </a:p>
          <a:p>
            <a:pPr marL="285750" marR="0" lvl="0" indent="-285750" algn="l" defTabSz="914400" rtl="0" eaLnBrk="1" fontAlgn="auto" latinLnBrk="0" hangingPunct="1">
              <a:lnSpc>
                <a:spcPct val="120000"/>
              </a:lnSpc>
              <a:spcBef>
                <a:spcPts val="0"/>
              </a:spcBef>
              <a:spcAft>
                <a:spcPts val="600"/>
              </a:spcAft>
              <a:buClrTx/>
              <a:buSzTx/>
              <a:buFont typeface="Wingdings" panose="05000000000000000000" pitchFamily="2" charset="2"/>
              <a:buChar char="ü"/>
              <a:tabLst/>
              <a:defRPr/>
            </a:pPr>
            <a:r>
              <a:rPr lang="en-GB" sz="1600" b="1" dirty="0">
                <a:solidFill>
                  <a:schemeClr val="tx2"/>
                </a:solidFill>
                <a:latin typeface="Verdana"/>
              </a:rPr>
              <a:t>New Romney</a:t>
            </a:r>
          </a:p>
          <a:p>
            <a:pPr marL="285750" marR="0" lvl="0" indent="-285750" algn="l" defTabSz="914400" rtl="0" eaLnBrk="1" fontAlgn="auto" latinLnBrk="0" hangingPunct="1">
              <a:lnSpc>
                <a:spcPct val="120000"/>
              </a:lnSpc>
              <a:spcBef>
                <a:spcPts val="0"/>
              </a:spcBef>
              <a:spcAft>
                <a:spcPts val="600"/>
              </a:spcAft>
              <a:buClrTx/>
              <a:buSzTx/>
              <a:buFont typeface="Wingdings" panose="05000000000000000000" pitchFamily="2" charset="2"/>
              <a:buChar char="ü"/>
              <a:tabLst/>
              <a:defRPr/>
            </a:pPr>
            <a:r>
              <a:rPr kumimoji="0" lang="en-GB" sz="1600" b="1" i="0" u="none" strike="noStrike" kern="1200" cap="none" spc="0" normalizeH="0" baseline="0" noProof="0" dirty="0">
                <a:ln>
                  <a:noFill/>
                </a:ln>
                <a:solidFill>
                  <a:schemeClr val="tx2"/>
                </a:solidFill>
                <a:effectLst/>
                <a:uLnTx/>
                <a:uFillTx/>
                <a:latin typeface="Verdana"/>
                <a:ea typeface="+mn-ea"/>
                <a:cs typeface="+mn-cs"/>
              </a:rPr>
              <a:t>Thanet (Broadstairs)</a:t>
            </a:r>
          </a:p>
        </p:txBody>
      </p:sp>
      <p:pic>
        <p:nvPicPr>
          <p:cNvPr id="3075"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585" t="14225" r="65925" b="20107"/>
          <a:stretch/>
        </p:blipFill>
        <p:spPr bwMode="auto">
          <a:xfrm rot="363771">
            <a:off x="1511601" y="3238338"/>
            <a:ext cx="2978474" cy="2201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0284882"/>
      </p:ext>
    </p:extLst>
  </p:cSld>
  <p:clrMapOvr>
    <a:masterClrMapping/>
  </p:clrMapOvr>
</p:sld>
</file>

<file path=ppt/theme/theme1.xml><?xml version="1.0" encoding="utf-8"?>
<a:theme xmlns:a="http://schemas.openxmlformats.org/drawingml/2006/main" name="DJS_Research-template_2016">
  <a:themeElements>
    <a:clrScheme name="DJS New Colours">
      <a:dk1>
        <a:srgbClr val="6D6E71"/>
      </a:dk1>
      <a:lt1>
        <a:sysClr val="window" lastClr="FFFFFF"/>
      </a:lt1>
      <a:dk2>
        <a:srgbClr val="414042"/>
      </a:dk2>
      <a:lt2>
        <a:srgbClr val="D2D2D2"/>
      </a:lt2>
      <a:accent1>
        <a:srgbClr val="FF0090"/>
      </a:accent1>
      <a:accent2>
        <a:srgbClr val="1268B3"/>
      </a:accent2>
      <a:accent3>
        <a:srgbClr val="7E67AD"/>
      </a:accent3>
      <a:accent4>
        <a:srgbClr val="00AEEF"/>
      </a:accent4>
      <a:accent5>
        <a:srgbClr val="006543"/>
      </a:accent5>
      <a:accent6>
        <a:srgbClr val="B9684A"/>
      </a:accent6>
      <a:hlink>
        <a:srgbClr val="72A0FF"/>
      </a:hlink>
      <a:folHlink>
        <a:srgbClr val="FFC9E6"/>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6D6E71"/>
          </a:solidFill>
          <a:prstDash val="sysDot"/>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15_Default Theme">
  <a:themeElements>
    <a:clrScheme name="DJS New Colours">
      <a:dk1>
        <a:srgbClr val="6D6E71"/>
      </a:dk1>
      <a:lt1>
        <a:sysClr val="window" lastClr="FFFFFF"/>
      </a:lt1>
      <a:dk2>
        <a:srgbClr val="1268B3"/>
      </a:dk2>
      <a:lt2>
        <a:srgbClr val="FF0090"/>
      </a:lt2>
      <a:accent1>
        <a:srgbClr val="414042"/>
      </a:accent1>
      <a:accent2>
        <a:srgbClr val="00AEEF"/>
      </a:accent2>
      <a:accent3>
        <a:srgbClr val="FE5000"/>
      </a:accent3>
      <a:accent4>
        <a:srgbClr val="92D050"/>
      </a:accent4>
      <a:accent5>
        <a:srgbClr val="FFF200"/>
      </a:accent5>
      <a:accent6>
        <a:srgbClr val="7E67AD"/>
      </a:accent6>
      <a:hlink>
        <a:srgbClr val="942972"/>
      </a:hlink>
      <a:folHlink>
        <a:srgbClr val="FFCBE8"/>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noFill/>
          <a:prstDash val="sysDot"/>
        </a:ln>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91440" tIns="45720" rIns="91440" bIns="45720" rtlCol="0" anchor="ctr">
        <a:normAutofit/>
      </a:bodyPr>
      <a:lstStyle>
        <a:defPPr algn="just">
          <a:lnSpc>
            <a:spcPct val="120000"/>
          </a:lnSpc>
          <a:spcBef>
            <a:spcPts val="600"/>
          </a:spcBef>
          <a:spcAft>
            <a:spcPts val="600"/>
          </a:spcAft>
          <a:defRPr sz="1400" dirty="0" smtClean="0"/>
        </a:defPPr>
      </a:lstStyle>
    </a:txDef>
  </a:objectDefaults>
  <a:extraClrSchemeLst/>
  <a:extLst>
    <a:ext uri="{05A4C25C-085E-4340-85A3-A5531E510DB2}">
      <thm15:themeFamily xmlns:thm15="http://schemas.microsoft.com/office/thememl/2012/main" xmlns="" name="Theme1" id="{0B489509-6E61-41D9-A4A3-D5DAA25497C5}" vid="{E843DCC1-3873-4F43-9028-F447744B55F8}"/>
    </a:ext>
  </a:extLst>
</a:theme>
</file>

<file path=ppt/theme/theme11.xml><?xml version="1.0" encoding="utf-8"?>
<a:theme xmlns:a="http://schemas.openxmlformats.org/drawingml/2006/main" name="1_DJS_Research-template_2016">
  <a:themeElements>
    <a:clrScheme name="DJS New Colours">
      <a:dk1>
        <a:srgbClr val="6D6E71"/>
      </a:dk1>
      <a:lt1>
        <a:sysClr val="window" lastClr="FFFFFF"/>
      </a:lt1>
      <a:dk2>
        <a:srgbClr val="414042"/>
      </a:dk2>
      <a:lt2>
        <a:srgbClr val="D2D2D2"/>
      </a:lt2>
      <a:accent1>
        <a:srgbClr val="FF0090"/>
      </a:accent1>
      <a:accent2>
        <a:srgbClr val="1268B3"/>
      </a:accent2>
      <a:accent3>
        <a:srgbClr val="7E67AD"/>
      </a:accent3>
      <a:accent4>
        <a:srgbClr val="00AEEF"/>
      </a:accent4>
      <a:accent5>
        <a:srgbClr val="006543"/>
      </a:accent5>
      <a:accent6>
        <a:srgbClr val="B9684A"/>
      </a:accent6>
      <a:hlink>
        <a:srgbClr val="72A0FF"/>
      </a:hlink>
      <a:folHlink>
        <a:srgbClr val="FFC9E6"/>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6D6E71"/>
          </a:solidFill>
          <a:prstDash val="sysDot"/>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2.xml><?xml version="1.0" encoding="utf-8"?>
<a:theme xmlns:a="http://schemas.openxmlformats.org/drawingml/2006/main" name="16_Default Theme">
  <a:themeElements>
    <a:clrScheme name="DJS New Colours">
      <a:dk1>
        <a:srgbClr val="6D6E71"/>
      </a:dk1>
      <a:lt1>
        <a:sysClr val="window" lastClr="FFFFFF"/>
      </a:lt1>
      <a:dk2>
        <a:srgbClr val="1268B3"/>
      </a:dk2>
      <a:lt2>
        <a:srgbClr val="FF0090"/>
      </a:lt2>
      <a:accent1>
        <a:srgbClr val="414042"/>
      </a:accent1>
      <a:accent2>
        <a:srgbClr val="00AEEF"/>
      </a:accent2>
      <a:accent3>
        <a:srgbClr val="FE5000"/>
      </a:accent3>
      <a:accent4>
        <a:srgbClr val="92D050"/>
      </a:accent4>
      <a:accent5>
        <a:srgbClr val="FFF200"/>
      </a:accent5>
      <a:accent6>
        <a:srgbClr val="7E67AD"/>
      </a:accent6>
      <a:hlink>
        <a:srgbClr val="942972"/>
      </a:hlink>
      <a:folHlink>
        <a:srgbClr val="FFCBE8"/>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noFill/>
          <a:prstDash val="sysDot"/>
        </a:ln>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91440" tIns="45720" rIns="91440" bIns="45720" rtlCol="0" anchor="ctr">
        <a:normAutofit/>
      </a:bodyPr>
      <a:lstStyle>
        <a:defPPr algn="just">
          <a:lnSpc>
            <a:spcPct val="120000"/>
          </a:lnSpc>
          <a:spcBef>
            <a:spcPts val="600"/>
          </a:spcBef>
          <a:spcAft>
            <a:spcPts val="600"/>
          </a:spcAft>
          <a:defRPr sz="1400" dirty="0" smtClean="0"/>
        </a:defPPr>
      </a:lstStyle>
    </a:txDef>
  </a:objectDefaults>
  <a:extraClrSchemeLst/>
  <a:extLst>
    <a:ext uri="{05A4C25C-085E-4340-85A3-A5531E510DB2}">
      <thm15:themeFamily xmlns:thm15="http://schemas.microsoft.com/office/thememl/2012/main" xmlns="" name="Theme1" id="{0B489509-6E61-41D9-A4A3-D5DAA25497C5}" vid="{E843DCC1-3873-4F43-9028-F447744B55F8}"/>
    </a:ext>
  </a:extLst>
</a:theme>
</file>

<file path=ppt/theme/theme13.xml><?xml version="1.0" encoding="utf-8"?>
<a:theme xmlns:a="http://schemas.openxmlformats.org/drawingml/2006/main" name="2_DJS_Research-template_2016">
  <a:themeElements>
    <a:clrScheme name="DJS New Colours">
      <a:dk1>
        <a:srgbClr val="6D6E71"/>
      </a:dk1>
      <a:lt1>
        <a:sysClr val="window" lastClr="FFFFFF"/>
      </a:lt1>
      <a:dk2>
        <a:srgbClr val="414042"/>
      </a:dk2>
      <a:lt2>
        <a:srgbClr val="D2D2D2"/>
      </a:lt2>
      <a:accent1>
        <a:srgbClr val="FF0090"/>
      </a:accent1>
      <a:accent2>
        <a:srgbClr val="1268B3"/>
      </a:accent2>
      <a:accent3>
        <a:srgbClr val="7E67AD"/>
      </a:accent3>
      <a:accent4>
        <a:srgbClr val="00AEEF"/>
      </a:accent4>
      <a:accent5>
        <a:srgbClr val="006543"/>
      </a:accent5>
      <a:accent6>
        <a:srgbClr val="B9684A"/>
      </a:accent6>
      <a:hlink>
        <a:srgbClr val="72A0FF"/>
      </a:hlink>
      <a:folHlink>
        <a:srgbClr val="FFC9E6"/>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6D6E71"/>
          </a:solidFill>
          <a:prstDash val="sysDot"/>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4.xml><?xml version="1.0" encoding="utf-8"?>
<a:theme xmlns:a="http://schemas.openxmlformats.org/drawingml/2006/main" name="17_Default Theme">
  <a:themeElements>
    <a:clrScheme name="DJS New Colours">
      <a:dk1>
        <a:srgbClr val="6D6E71"/>
      </a:dk1>
      <a:lt1>
        <a:sysClr val="window" lastClr="FFFFFF"/>
      </a:lt1>
      <a:dk2>
        <a:srgbClr val="1268B3"/>
      </a:dk2>
      <a:lt2>
        <a:srgbClr val="FF0090"/>
      </a:lt2>
      <a:accent1>
        <a:srgbClr val="414042"/>
      </a:accent1>
      <a:accent2>
        <a:srgbClr val="00AEEF"/>
      </a:accent2>
      <a:accent3>
        <a:srgbClr val="FE5000"/>
      </a:accent3>
      <a:accent4>
        <a:srgbClr val="92D050"/>
      </a:accent4>
      <a:accent5>
        <a:srgbClr val="FFF200"/>
      </a:accent5>
      <a:accent6>
        <a:srgbClr val="7E67AD"/>
      </a:accent6>
      <a:hlink>
        <a:srgbClr val="942972"/>
      </a:hlink>
      <a:folHlink>
        <a:srgbClr val="FFCBE8"/>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noFill/>
          <a:prstDash val="sysDot"/>
        </a:ln>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91440" tIns="45720" rIns="91440" bIns="45720" rtlCol="0" anchor="ctr">
        <a:normAutofit/>
      </a:bodyPr>
      <a:lstStyle>
        <a:defPPr algn="just">
          <a:lnSpc>
            <a:spcPct val="120000"/>
          </a:lnSpc>
          <a:spcBef>
            <a:spcPts val="600"/>
          </a:spcBef>
          <a:spcAft>
            <a:spcPts val="600"/>
          </a:spcAft>
          <a:defRPr sz="1400" dirty="0" smtClean="0"/>
        </a:defPPr>
      </a:lstStyle>
    </a:txDef>
  </a:objectDefaults>
  <a:extraClrSchemeLst/>
  <a:extLst>
    <a:ext uri="{05A4C25C-085E-4340-85A3-A5531E510DB2}">
      <thm15:themeFamily xmlns:thm15="http://schemas.microsoft.com/office/thememl/2012/main" xmlns="" name="Theme1" id="{0B489509-6E61-41D9-A4A3-D5DAA25497C5}" vid="{E843DCC1-3873-4F43-9028-F447744B55F8}"/>
    </a:ext>
  </a:extLst>
</a:theme>
</file>

<file path=ppt/theme/theme15.xml><?xml version="1.0" encoding="utf-8"?>
<a:theme xmlns:a="http://schemas.openxmlformats.org/drawingml/2006/main" name="Proposal Template">
  <a:themeElements>
    <a:clrScheme name="DJS New Colours">
      <a:dk1>
        <a:srgbClr val="6D6E71"/>
      </a:dk1>
      <a:lt1>
        <a:sysClr val="window" lastClr="FFFFFF"/>
      </a:lt1>
      <a:dk2>
        <a:srgbClr val="1268B3"/>
      </a:dk2>
      <a:lt2>
        <a:srgbClr val="FF0090"/>
      </a:lt2>
      <a:accent1>
        <a:srgbClr val="414042"/>
      </a:accent1>
      <a:accent2>
        <a:srgbClr val="00AEEF"/>
      </a:accent2>
      <a:accent3>
        <a:srgbClr val="FE5000"/>
      </a:accent3>
      <a:accent4>
        <a:srgbClr val="92D050"/>
      </a:accent4>
      <a:accent5>
        <a:srgbClr val="FFF200"/>
      </a:accent5>
      <a:accent6>
        <a:srgbClr val="7E67AD"/>
      </a:accent6>
      <a:hlink>
        <a:srgbClr val="942972"/>
      </a:hlink>
      <a:folHlink>
        <a:srgbClr val="FFCBE8"/>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solidFill>
            <a:schemeClr val="tx2"/>
          </a:solidFill>
          <a:prstDash val="sysDot"/>
        </a:ln>
        <a:effectLst/>
        <a:extLst/>
      </a:spPr>
      <a:bodyPr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91440" tIns="45720" rIns="91440" bIns="45720" rtlCol="0" anchor="ctr">
        <a:noAutofit/>
      </a:bodyPr>
      <a:lstStyle>
        <a:defPPr marL="285750" indent="-285750" algn="just">
          <a:lnSpc>
            <a:spcPct val="120000"/>
          </a:lnSpc>
          <a:spcBef>
            <a:spcPts val="600"/>
          </a:spcBef>
          <a:spcAft>
            <a:spcPts val="600"/>
          </a:spcAft>
          <a:buClr>
            <a:schemeClr val="bg2"/>
          </a:buClr>
          <a:buSzPct val="125000"/>
          <a:buFont typeface="Arial" panose="020B0604020202020204" pitchFamily="34" charset="0"/>
          <a:buChar char="•"/>
          <a:defRPr sz="1400" dirty="0" err="1" smtClean="0"/>
        </a:defPPr>
      </a:lstStyle>
    </a:tx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DJS New Colours">
      <a:dk1>
        <a:srgbClr val="6D6E71"/>
      </a:dk1>
      <a:lt1>
        <a:sysClr val="window" lastClr="FFFFFF"/>
      </a:lt1>
      <a:dk2>
        <a:srgbClr val="414042"/>
      </a:dk2>
      <a:lt2>
        <a:srgbClr val="D2D2D2"/>
      </a:lt2>
      <a:accent1>
        <a:srgbClr val="FF0090"/>
      </a:accent1>
      <a:accent2>
        <a:srgbClr val="1268B3"/>
      </a:accent2>
      <a:accent3>
        <a:srgbClr val="7E67AD"/>
      </a:accent3>
      <a:accent4>
        <a:srgbClr val="00AEEF"/>
      </a:accent4>
      <a:accent5>
        <a:srgbClr val="006543"/>
      </a:accent5>
      <a:accent6>
        <a:srgbClr val="B9684A"/>
      </a:accent6>
      <a:hlink>
        <a:srgbClr val="72A0FF"/>
      </a:hlink>
      <a:folHlink>
        <a:srgbClr val="FFC9E6"/>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6D6E71"/>
          </a:solidFill>
          <a:prstDash val="sysDot"/>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Office Theme">
  <a:themeElements>
    <a:clrScheme name="DJS New Colours">
      <a:dk1>
        <a:srgbClr val="6D6E71"/>
      </a:dk1>
      <a:lt1>
        <a:sysClr val="window" lastClr="FFFFFF"/>
      </a:lt1>
      <a:dk2>
        <a:srgbClr val="414042"/>
      </a:dk2>
      <a:lt2>
        <a:srgbClr val="D2D2D2"/>
      </a:lt2>
      <a:accent1>
        <a:srgbClr val="FF0090"/>
      </a:accent1>
      <a:accent2>
        <a:srgbClr val="1268B3"/>
      </a:accent2>
      <a:accent3>
        <a:srgbClr val="7E67AD"/>
      </a:accent3>
      <a:accent4>
        <a:srgbClr val="00AEEF"/>
      </a:accent4>
      <a:accent5>
        <a:srgbClr val="006543"/>
      </a:accent5>
      <a:accent6>
        <a:srgbClr val="B9684A"/>
      </a:accent6>
      <a:hlink>
        <a:srgbClr val="72A0FF"/>
      </a:hlink>
      <a:folHlink>
        <a:srgbClr val="FFC9E6"/>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6D6E71"/>
          </a:solidFill>
          <a:prstDash val="sysDot"/>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5_Office Theme">
  <a:themeElements>
    <a:clrScheme name="DJS New Colours">
      <a:dk1>
        <a:srgbClr val="6D6E71"/>
      </a:dk1>
      <a:lt1>
        <a:sysClr val="window" lastClr="FFFFFF"/>
      </a:lt1>
      <a:dk2>
        <a:srgbClr val="414042"/>
      </a:dk2>
      <a:lt2>
        <a:srgbClr val="D2D2D2"/>
      </a:lt2>
      <a:accent1>
        <a:srgbClr val="FF0090"/>
      </a:accent1>
      <a:accent2>
        <a:srgbClr val="1268B3"/>
      </a:accent2>
      <a:accent3>
        <a:srgbClr val="7E67AD"/>
      </a:accent3>
      <a:accent4>
        <a:srgbClr val="00AEEF"/>
      </a:accent4>
      <a:accent5>
        <a:srgbClr val="006543"/>
      </a:accent5>
      <a:accent6>
        <a:srgbClr val="B9684A"/>
      </a:accent6>
      <a:hlink>
        <a:srgbClr val="72A0FF"/>
      </a:hlink>
      <a:folHlink>
        <a:srgbClr val="FFC9E6"/>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6D6E71"/>
          </a:solidFill>
          <a:prstDash val="sysDot"/>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4_Office Theme">
  <a:themeElements>
    <a:clrScheme name="DJS New Colours">
      <a:dk1>
        <a:srgbClr val="6D6E71"/>
      </a:dk1>
      <a:lt1>
        <a:sysClr val="window" lastClr="FFFFFF"/>
      </a:lt1>
      <a:dk2>
        <a:srgbClr val="414042"/>
      </a:dk2>
      <a:lt2>
        <a:srgbClr val="D2D2D2"/>
      </a:lt2>
      <a:accent1>
        <a:srgbClr val="FF0090"/>
      </a:accent1>
      <a:accent2>
        <a:srgbClr val="1268B3"/>
      </a:accent2>
      <a:accent3>
        <a:srgbClr val="7E67AD"/>
      </a:accent3>
      <a:accent4>
        <a:srgbClr val="00AEEF"/>
      </a:accent4>
      <a:accent5>
        <a:srgbClr val="006543"/>
      </a:accent5>
      <a:accent6>
        <a:srgbClr val="B9684A"/>
      </a:accent6>
      <a:hlink>
        <a:srgbClr val="72A0FF"/>
      </a:hlink>
      <a:folHlink>
        <a:srgbClr val="FFC9E6"/>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6D6E71"/>
          </a:solidFill>
          <a:prstDash val="sysDot"/>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11_Default Theme">
  <a:themeElements>
    <a:clrScheme name="DJS New Colours">
      <a:dk1>
        <a:srgbClr val="6D6E71"/>
      </a:dk1>
      <a:lt1>
        <a:sysClr val="window" lastClr="FFFFFF"/>
      </a:lt1>
      <a:dk2>
        <a:srgbClr val="1268B3"/>
      </a:dk2>
      <a:lt2>
        <a:srgbClr val="FF0090"/>
      </a:lt2>
      <a:accent1>
        <a:srgbClr val="414042"/>
      </a:accent1>
      <a:accent2>
        <a:srgbClr val="00AEEF"/>
      </a:accent2>
      <a:accent3>
        <a:srgbClr val="FE5000"/>
      </a:accent3>
      <a:accent4>
        <a:srgbClr val="92D050"/>
      </a:accent4>
      <a:accent5>
        <a:srgbClr val="FFF200"/>
      </a:accent5>
      <a:accent6>
        <a:srgbClr val="7E67AD"/>
      </a:accent6>
      <a:hlink>
        <a:srgbClr val="942972"/>
      </a:hlink>
      <a:folHlink>
        <a:srgbClr val="FFCBE8"/>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noFill/>
          <a:prstDash val="sysDot"/>
        </a:ln>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91440" tIns="45720" rIns="91440" bIns="45720" rtlCol="0" anchor="ctr">
        <a:normAutofit/>
      </a:bodyPr>
      <a:lstStyle>
        <a:defPPr algn="just">
          <a:lnSpc>
            <a:spcPct val="120000"/>
          </a:lnSpc>
          <a:spcBef>
            <a:spcPts val="600"/>
          </a:spcBef>
          <a:spcAft>
            <a:spcPts val="600"/>
          </a:spcAft>
          <a:defRPr sz="1400" dirty="0" smtClean="0"/>
        </a:defPPr>
      </a:lstStyle>
    </a:txDef>
  </a:objectDefaults>
  <a:extraClrSchemeLst/>
  <a:extLst>
    <a:ext uri="{05A4C25C-085E-4340-85A3-A5531E510DB2}">
      <thm15:themeFamily xmlns:thm15="http://schemas.microsoft.com/office/thememl/2012/main" xmlns="" name="Theme1" id="{0B489509-6E61-41D9-A4A3-D5DAA25497C5}" vid="{E843DCC1-3873-4F43-9028-F447744B55F8}"/>
    </a:ext>
  </a:extLst>
</a:theme>
</file>

<file path=ppt/theme/theme7.xml><?xml version="1.0" encoding="utf-8"?>
<a:theme xmlns:a="http://schemas.openxmlformats.org/drawingml/2006/main" name="3076_WRU_Adult and Youth Male Participation research_Qualitative report_draft_MASTER_151215-CE_SS_FINAL">
  <a:themeElements>
    <a:clrScheme name="DJS New Colours">
      <a:dk1>
        <a:srgbClr val="6D6E71"/>
      </a:dk1>
      <a:lt1>
        <a:sysClr val="window" lastClr="FFFFFF"/>
      </a:lt1>
      <a:dk2>
        <a:srgbClr val="1268B3"/>
      </a:dk2>
      <a:lt2>
        <a:srgbClr val="FF0090"/>
      </a:lt2>
      <a:accent1>
        <a:srgbClr val="414042"/>
      </a:accent1>
      <a:accent2>
        <a:srgbClr val="00AEEF"/>
      </a:accent2>
      <a:accent3>
        <a:srgbClr val="FE5000"/>
      </a:accent3>
      <a:accent4>
        <a:srgbClr val="92D050"/>
      </a:accent4>
      <a:accent5>
        <a:srgbClr val="FFF200"/>
      </a:accent5>
      <a:accent6>
        <a:srgbClr val="7E67AD"/>
      </a:accent6>
      <a:hlink>
        <a:srgbClr val="942972"/>
      </a:hlink>
      <a:folHlink>
        <a:srgbClr val="FFCBE8"/>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solidFill>
            <a:schemeClr val="tx2"/>
          </a:solidFill>
          <a:prstDash val="sysDot"/>
        </a:ln>
        <a:effectLst/>
        <a:extLst/>
      </a:spPr>
      <a:bodyPr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91440" tIns="45720" rIns="91440" bIns="45720" rtlCol="0" anchor="ctr">
        <a:noAutofit/>
      </a:bodyPr>
      <a:lstStyle>
        <a:defPPr marL="285750" indent="-285750" algn="just">
          <a:lnSpc>
            <a:spcPct val="120000"/>
          </a:lnSpc>
          <a:spcBef>
            <a:spcPts val="600"/>
          </a:spcBef>
          <a:spcAft>
            <a:spcPts val="600"/>
          </a:spcAft>
          <a:buClr>
            <a:schemeClr val="bg2"/>
          </a:buClr>
          <a:buSzPct val="125000"/>
          <a:buFont typeface="Arial" panose="020B0604020202020204" pitchFamily="34" charset="0"/>
          <a:buChar char="•"/>
          <a:defRPr sz="1400" dirty="0" err="1" smtClean="0"/>
        </a:defPPr>
      </a:lstStyle>
    </a:txDef>
  </a:objectDefaults>
  <a:extraClrSchemeLst/>
</a:theme>
</file>

<file path=ppt/theme/theme8.xml><?xml version="1.0" encoding="utf-8"?>
<a:theme xmlns:a="http://schemas.openxmlformats.org/drawingml/2006/main" name="12_Default Theme">
  <a:themeElements>
    <a:clrScheme name="DJS New Colours">
      <a:dk1>
        <a:srgbClr val="6D6E71"/>
      </a:dk1>
      <a:lt1>
        <a:sysClr val="window" lastClr="FFFFFF"/>
      </a:lt1>
      <a:dk2>
        <a:srgbClr val="1268B3"/>
      </a:dk2>
      <a:lt2>
        <a:srgbClr val="FF0090"/>
      </a:lt2>
      <a:accent1>
        <a:srgbClr val="414042"/>
      </a:accent1>
      <a:accent2>
        <a:srgbClr val="00AEEF"/>
      </a:accent2>
      <a:accent3>
        <a:srgbClr val="FE5000"/>
      </a:accent3>
      <a:accent4>
        <a:srgbClr val="92D050"/>
      </a:accent4>
      <a:accent5>
        <a:srgbClr val="FFF200"/>
      </a:accent5>
      <a:accent6>
        <a:srgbClr val="7E67AD"/>
      </a:accent6>
      <a:hlink>
        <a:srgbClr val="942972"/>
      </a:hlink>
      <a:folHlink>
        <a:srgbClr val="FFCBE8"/>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noFill/>
          <a:prstDash val="sysDot"/>
        </a:ln>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91440" tIns="45720" rIns="91440" bIns="45720" rtlCol="0" anchor="ctr">
        <a:normAutofit/>
      </a:bodyPr>
      <a:lstStyle>
        <a:defPPr algn="just">
          <a:lnSpc>
            <a:spcPct val="120000"/>
          </a:lnSpc>
          <a:spcBef>
            <a:spcPts val="600"/>
          </a:spcBef>
          <a:spcAft>
            <a:spcPts val="600"/>
          </a:spcAft>
          <a:defRPr sz="1400" dirty="0" smtClean="0"/>
        </a:defPPr>
      </a:lstStyle>
    </a:txDef>
  </a:objectDefaults>
  <a:extraClrSchemeLst/>
  <a:extLst>
    <a:ext uri="{05A4C25C-085E-4340-85A3-A5531E510DB2}">
      <thm15:themeFamily xmlns:thm15="http://schemas.microsoft.com/office/thememl/2012/main" xmlns="" name="Theme1" id="{0B489509-6E61-41D9-A4A3-D5DAA25497C5}" vid="{E843DCC1-3873-4F43-9028-F447744B55F8}"/>
    </a:ext>
  </a:extLst>
</a:theme>
</file>

<file path=ppt/theme/theme9.xml><?xml version="1.0" encoding="utf-8"?>
<a:theme xmlns:a="http://schemas.openxmlformats.org/drawingml/2006/main" name="14_Default Theme">
  <a:themeElements>
    <a:clrScheme name="DJS New Colours">
      <a:dk1>
        <a:srgbClr val="6D6E71"/>
      </a:dk1>
      <a:lt1>
        <a:sysClr val="window" lastClr="FFFFFF"/>
      </a:lt1>
      <a:dk2>
        <a:srgbClr val="1268B3"/>
      </a:dk2>
      <a:lt2>
        <a:srgbClr val="FF0090"/>
      </a:lt2>
      <a:accent1>
        <a:srgbClr val="414042"/>
      </a:accent1>
      <a:accent2>
        <a:srgbClr val="00AEEF"/>
      </a:accent2>
      <a:accent3>
        <a:srgbClr val="FE5000"/>
      </a:accent3>
      <a:accent4>
        <a:srgbClr val="92D050"/>
      </a:accent4>
      <a:accent5>
        <a:srgbClr val="FFF200"/>
      </a:accent5>
      <a:accent6>
        <a:srgbClr val="7E67AD"/>
      </a:accent6>
      <a:hlink>
        <a:srgbClr val="942972"/>
      </a:hlink>
      <a:folHlink>
        <a:srgbClr val="FFCBE8"/>
      </a:folHlink>
    </a:clrScheme>
    <a:fontScheme name="DJ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noFill/>
          <a:prstDash val="sysDot"/>
        </a:ln>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91440" tIns="45720" rIns="91440" bIns="45720" rtlCol="0" anchor="ctr">
        <a:normAutofit/>
      </a:bodyPr>
      <a:lstStyle>
        <a:defPPr algn="just">
          <a:lnSpc>
            <a:spcPct val="120000"/>
          </a:lnSpc>
          <a:spcBef>
            <a:spcPts val="600"/>
          </a:spcBef>
          <a:spcAft>
            <a:spcPts val="600"/>
          </a:spcAft>
          <a:defRPr sz="1400" dirty="0" smtClean="0"/>
        </a:defPPr>
      </a:lstStyle>
    </a:txDef>
  </a:objectDefaults>
  <a:extraClrSchemeLst/>
  <a:extLst>
    <a:ext uri="{05A4C25C-085E-4340-85A3-A5531E510DB2}">
      <thm15:themeFamily xmlns:thm15="http://schemas.microsoft.com/office/thememl/2012/main" xmlns="" name="Theme1" id="{0B489509-6E61-41D9-A4A3-D5DAA25497C5}" vid="{E843DCC1-3873-4F43-9028-F447744B55F8}"/>
    </a:ext>
  </a:extLst>
</a:theme>
</file>

<file path=docProps/app.xml><?xml version="1.0" encoding="utf-8"?>
<Properties xmlns="http://schemas.openxmlformats.org/officeDocument/2006/extended-properties" xmlns:vt="http://schemas.openxmlformats.org/officeDocument/2006/docPropsVTypes">
  <Template>DJS_Research-template_2016.potx</Template>
  <TotalTime>14887</TotalTime>
  <Words>7281</Words>
  <Application>Microsoft Office PowerPoint</Application>
  <PresentationFormat>On-screen Show (4:3)</PresentationFormat>
  <Paragraphs>995</Paragraphs>
  <Slides>71</Slides>
  <Notes>22</Notes>
  <HiddenSlides>0</HiddenSlides>
  <MMClips>0</MMClips>
  <ScaleCrop>false</ScaleCrop>
  <HeadingPairs>
    <vt:vector size="4" baseType="variant">
      <vt:variant>
        <vt:lpstr>Theme</vt:lpstr>
      </vt:variant>
      <vt:variant>
        <vt:i4>15</vt:i4>
      </vt:variant>
      <vt:variant>
        <vt:lpstr>Slide Titles</vt:lpstr>
      </vt:variant>
      <vt:variant>
        <vt:i4>71</vt:i4>
      </vt:variant>
    </vt:vector>
  </HeadingPairs>
  <TitlesOfParts>
    <vt:vector size="86" baseType="lpstr">
      <vt:lpstr>DJS_Research-template_2016</vt:lpstr>
      <vt:lpstr>2_Office Theme</vt:lpstr>
      <vt:lpstr>1_Office Theme</vt:lpstr>
      <vt:lpstr>5_Office Theme</vt:lpstr>
      <vt:lpstr>4_Office Theme</vt:lpstr>
      <vt:lpstr>11_Default Theme</vt:lpstr>
      <vt:lpstr>3076_WRU_Adult and Youth Male Participation research_Qualitative report_draft_MASTER_151215-CE_SS_FINAL</vt:lpstr>
      <vt:lpstr>12_Default Theme</vt:lpstr>
      <vt:lpstr>14_Default Theme</vt:lpstr>
      <vt:lpstr>15_Default Theme</vt:lpstr>
      <vt:lpstr>1_DJS_Research-template_2016</vt:lpstr>
      <vt:lpstr>16_Default Theme</vt:lpstr>
      <vt:lpstr>2_DJS_Research-template_2016</vt:lpstr>
      <vt:lpstr>17_Default Theme</vt:lpstr>
      <vt:lpstr>Proposal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Specific concerns often raised over the reality of the new system for the elderly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Walker</dc:creator>
  <cp:lastModifiedBy>Abby King</cp:lastModifiedBy>
  <cp:revision>824</cp:revision>
  <cp:lastPrinted>2015-08-27T08:09:01Z</cp:lastPrinted>
  <dcterms:created xsi:type="dcterms:W3CDTF">2015-06-10T13:50:18Z</dcterms:created>
  <dcterms:modified xsi:type="dcterms:W3CDTF">2018-07-10T12:30:10Z</dcterms:modified>
</cp:coreProperties>
</file>