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57" r:id="rId3"/>
    <p:sldId id="262" r:id="rId4"/>
    <p:sldId id="263" r:id="rId5"/>
    <p:sldId id="280" r:id="rId6"/>
    <p:sldId id="281" r:id="rId7"/>
    <p:sldId id="259" r:id="rId8"/>
    <p:sldId id="282" r:id="rId9"/>
    <p:sldId id="260" r:id="rId10"/>
    <p:sldId id="261" r:id="rId11"/>
    <p:sldId id="271" r:id="rId12"/>
    <p:sldId id="284" r:id="rId13"/>
    <p:sldId id="287" r:id="rId14"/>
    <p:sldId id="277" r:id="rId15"/>
    <p:sldId id="264" r:id="rId16"/>
    <p:sldId id="289" r:id="rId17"/>
    <p:sldId id="275" r:id="rId18"/>
    <p:sldId id="279" r:id="rId19"/>
    <p:sldId id="267" r:id="rId20"/>
    <p:sldId id="288" r:id="rId21"/>
    <p:sldId id="268" r:id="rId22"/>
    <p:sldId id="278" r:id="rId23"/>
    <p:sldId id="274" r:id="rId24"/>
    <p:sldId id="286" r:id="rId25"/>
    <p:sldId id="270"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autoAdjust="0"/>
    <p:restoredTop sz="94671"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9D0FD-1300-4DEF-8E28-F72F554FCC0B}" type="datetimeFigureOut">
              <a:rPr lang="en-GB" smtClean="0"/>
              <a:t>31/05/2017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C7D83-8BF8-4F58-BB48-9FE4FAB28AEF}" type="slidenum">
              <a:rPr lang="en-GB" smtClean="0"/>
              <a:t>‹#›</a:t>
            </a:fld>
            <a:endParaRPr lang="en-GB"/>
          </a:p>
        </p:txBody>
      </p:sp>
    </p:spTree>
    <p:extLst>
      <p:ext uri="{BB962C8B-B14F-4D97-AF65-F5344CB8AC3E}">
        <p14:creationId xmlns:p14="http://schemas.microsoft.com/office/powerpoint/2010/main" val="385930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A7F3BE-A9AE-4989-8F50-5E415B49BC1C}"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351092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7F3BE-A9AE-4989-8F50-5E415B49BC1C}"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107617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7F3BE-A9AE-4989-8F50-5E415B49BC1C}"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320356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7F3BE-A9AE-4989-8F50-5E415B49BC1C}"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224799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7F3BE-A9AE-4989-8F50-5E415B49BC1C}" type="datetimeFigureOut">
              <a:rPr lang="en-GB" smtClean="0"/>
              <a:t>31/05/2017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202444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A7F3BE-A9AE-4989-8F50-5E415B49BC1C}" type="datetimeFigureOut">
              <a:rPr lang="en-GB" smtClean="0"/>
              <a:t>31/05/2017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119710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A7F3BE-A9AE-4989-8F50-5E415B49BC1C}" type="datetimeFigureOut">
              <a:rPr lang="en-GB" smtClean="0"/>
              <a:t>31/05/2017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334162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A7F3BE-A9AE-4989-8F50-5E415B49BC1C}" type="datetimeFigureOut">
              <a:rPr lang="en-GB" smtClean="0"/>
              <a:t>31/05/2017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34594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7F3BE-A9AE-4989-8F50-5E415B49BC1C}" type="datetimeFigureOut">
              <a:rPr lang="en-GB" smtClean="0"/>
              <a:t>31/05/2017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78885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7F3BE-A9AE-4989-8F50-5E415B49BC1C}" type="datetimeFigureOut">
              <a:rPr lang="en-GB" smtClean="0"/>
              <a:t>31/05/2017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416340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7F3BE-A9AE-4989-8F50-5E415B49BC1C}" type="datetimeFigureOut">
              <a:rPr lang="en-GB" smtClean="0"/>
              <a:t>31/05/2017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284569-F15B-49A1-B27F-2603F0D53038}" type="slidenum">
              <a:rPr lang="en-GB" smtClean="0"/>
              <a:t>‹#›</a:t>
            </a:fld>
            <a:endParaRPr lang="en-GB"/>
          </a:p>
        </p:txBody>
      </p:sp>
    </p:spTree>
    <p:extLst>
      <p:ext uri="{BB962C8B-B14F-4D97-AF65-F5344CB8AC3E}">
        <p14:creationId xmlns:p14="http://schemas.microsoft.com/office/powerpoint/2010/main" val="39782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7F3BE-A9AE-4989-8F50-5E415B49BC1C}" type="datetimeFigureOut">
              <a:rPr lang="en-GB" smtClean="0"/>
              <a:t>31/05/2017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84569-F15B-49A1-B27F-2603F0D53038}" type="slidenum">
              <a:rPr lang="en-GB" smtClean="0"/>
              <a:t>‹#›</a:t>
            </a:fld>
            <a:endParaRPr lang="en-GB"/>
          </a:p>
        </p:txBody>
      </p:sp>
    </p:spTree>
    <p:extLst>
      <p:ext uri="{BB962C8B-B14F-4D97-AF65-F5344CB8AC3E}">
        <p14:creationId xmlns:p14="http://schemas.microsoft.com/office/powerpoint/2010/main" val="2820935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logan-technologies.co.uk/frenchay-screening-tool-for-aac" TargetMode="External"/><Relationship Id="rId2" Type="http://schemas.openxmlformats.org/officeDocument/2006/relationships/hyperlink" Target="http://www.mayer-johnson.com/tasp" TargetMode="External"/><Relationship Id="rId1" Type="http://schemas.openxmlformats.org/officeDocument/2006/relationships/slideLayout" Target="../slideLayouts/slideLayout2.xml"/><Relationship Id="rId4" Type="http://schemas.openxmlformats.org/officeDocument/2006/relationships/hyperlink" Target="https://www.youtube.com/watch?v=2RA9wVvVmk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ommunicationmatters.org.uk/page/getting-start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mmunicationmatters.org.uk/page/vocabulary"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aclanguagelab.com/files/100highfrequencycorewords2.pdf" TargetMode="External"/><Relationship Id="rId2" Type="http://schemas.openxmlformats.org/officeDocument/2006/relationships/hyperlink" Target="https://aaclanguagelab.com/files/dolchwordlist22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LkpRbUQzVo" TargetMode="External"/><Relationship Id="rId2" Type="http://schemas.openxmlformats.org/officeDocument/2006/relationships/hyperlink" Target="http://www.mndassociation.org/wp-content/uploads/2015/02/54e-trans-frame-info.pdf" TargetMode="External"/><Relationship Id="rId1" Type="http://schemas.openxmlformats.org/officeDocument/2006/relationships/slideLayout" Target="../slideLayouts/slideLayout2.xml"/><Relationship Id="rId6" Type="http://schemas.openxmlformats.org/officeDocument/2006/relationships/hyperlink" Target="https://www.youtube.com/watch?v=RLM5G-DYTDk" TargetMode="External"/><Relationship Id="rId5" Type="http://schemas.openxmlformats.org/officeDocument/2006/relationships/hyperlink" Target="https://www.youtube.com/watch?v=pLb6-Oi3uR0" TargetMode="External"/><Relationship Id="rId4" Type="http://schemas.openxmlformats.org/officeDocument/2006/relationships/hyperlink" Target="https://www.youtube.com/watch?v=dUMnn-4FlI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cecentre.org.uk/developing-and-using-a-communication-book1" TargetMode="External"/><Relationship Id="rId2" Type="http://schemas.openxmlformats.org/officeDocument/2006/relationships/hyperlink" Target="http://lburkhart.com/podd.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fab.u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acecentre.org.uk/getting-started-with-aac-ibooks-ser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communicationmatters.org.uk/"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acecentre.org.uk/" TargetMode="External"/><Relationship Id="rId5" Type="http://schemas.openxmlformats.org/officeDocument/2006/relationships/hyperlink" Target="http://acecentre.org.uk/getting-started-with-aac-ibooks-series" TargetMode="External"/><Relationship Id="rId4" Type="http://schemas.openxmlformats.org/officeDocument/2006/relationships/hyperlink" Target="http://www.spectronics.com.au/blog/tools-and-resources/free-downloadable-alphabet-boards-for-people-using-aac/"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communicationmatters.org.uk/page/symbo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ommunicationmatters.org.uk/page/symbol-layou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acscotland.org.uk/Online-Learning-Modules/Introduction-to-AAC/Module-1---Interactive-Vers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communicationmatters.org.uk/page/communication-passpor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khuft.nhs.uk/patients-and-visitors/services/radiological-sciences/medical-physics/adult-cat-servic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ng.com/images/search?q=low+tech+aac+images&amp;view=detailv2&amp;&amp;id=30DA473FF2F109796C4F0302717960541A7A7BCC&amp;selectedIndex=122&amp;ccid=AAzi80S5&amp;simid=608018154288251962&amp;thid=OIP.M000ce2f344b90e83b648ce5acb6f68c1o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b="1" dirty="0" smtClean="0"/>
              <a:t>Low Tech AAC, Where Do I Start?</a:t>
            </a:r>
            <a:br>
              <a:rPr lang="en-GB" b="1" dirty="0" smtClean="0"/>
            </a:br>
            <a:r>
              <a:rPr lang="en-GB" sz="3600" dirty="0" smtClean="0"/>
              <a:t>Kent and Medway Communication &amp; Assistive Technology Service – Adult Team </a:t>
            </a:r>
            <a:endParaRPr lang="en-GB" sz="3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9552" y="5949280"/>
            <a:ext cx="2808312" cy="576064"/>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r="76942" b="70692"/>
          <a:stretch>
            <a:fillRect/>
          </a:stretch>
        </p:blipFill>
        <p:spPr bwMode="auto">
          <a:xfrm>
            <a:off x="3779912" y="5878854"/>
            <a:ext cx="1082675" cy="71691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l="35837" t="85397"/>
          <a:stretch>
            <a:fillRect/>
          </a:stretch>
        </p:blipFill>
        <p:spPr bwMode="auto">
          <a:xfrm>
            <a:off x="5292080" y="5949280"/>
            <a:ext cx="3150741" cy="576063"/>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27783" y="2600032"/>
            <a:ext cx="3096344" cy="3026089"/>
          </a:xfrm>
          <a:prstGeom prst="rect">
            <a:avLst/>
          </a:prstGeom>
        </p:spPr>
      </p:pic>
    </p:spTree>
    <p:extLst>
      <p:ext uri="{BB962C8B-B14F-4D97-AF65-F5344CB8AC3E}">
        <p14:creationId xmlns:p14="http://schemas.microsoft.com/office/powerpoint/2010/main" val="1286861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AAC Screening tools</a:t>
            </a:r>
            <a:endParaRPr lang="en-GB"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GB" dirty="0" smtClean="0"/>
              <a:t>AAC screening tools can be used along with speech and language therapist (SLT) assessments. </a:t>
            </a:r>
            <a:r>
              <a:rPr lang="en-GB" sz="2600" u="sng" dirty="0" smtClean="0">
                <a:hlinkClick r:id="rId2"/>
              </a:rPr>
              <a:t>http</a:t>
            </a:r>
            <a:r>
              <a:rPr lang="en-GB" sz="2600" u="sng" dirty="0">
                <a:hlinkClick r:id="rId2"/>
              </a:rPr>
              <a:t>://www.mayer-johnson.com/tasp</a:t>
            </a:r>
            <a:endParaRPr lang="en-GB" sz="2600" dirty="0"/>
          </a:p>
          <a:p>
            <a:pPr marL="0" indent="0">
              <a:buNone/>
            </a:pPr>
            <a:r>
              <a:rPr lang="en-GB" sz="2600" u="sng" dirty="0" smtClean="0">
                <a:hlinkClick r:id="rId3"/>
              </a:rPr>
              <a:t>     http</a:t>
            </a:r>
            <a:r>
              <a:rPr lang="en-GB" sz="2600" u="sng" dirty="0">
                <a:hlinkClick r:id="rId3"/>
              </a:rPr>
              <a:t>://</a:t>
            </a:r>
            <a:r>
              <a:rPr lang="en-GB" sz="2600" u="sng" dirty="0" smtClean="0">
                <a:hlinkClick r:id="rId3"/>
              </a:rPr>
              <a:t>www.logan-technologies.co.uk/frenchay</a:t>
            </a:r>
          </a:p>
          <a:p>
            <a:pPr marL="0" indent="0">
              <a:buNone/>
            </a:pPr>
            <a:r>
              <a:rPr lang="en-GB" sz="2600" u="sng" dirty="0" smtClean="0">
                <a:hlinkClick r:id="rId3"/>
              </a:rPr>
              <a:t>     -screening-tool-for-aac</a:t>
            </a:r>
            <a:endParaRPr lang="en-GB" sz="2600" dirty="0"/>
          </a:p>
          <a:p>
            <a:pPr marL="0" indent="0">
              <a:buNone/>
            </a:pPr>
            <a:r>
              <a:rPr lang="en-GB" sz="2600" dirty="0" smtClean="0">
                <a:solidFill>
                  <a:schemeClr val="tx2"/>
                </a:solidFill>
                <a:hlinkClick r:id="rId4"/>
              </a:rPr>
              <a:t>     https</a:t>
            </a:r>
            <a:r>
              <a:rPr lang="en-GB" sz="2600" dirty="0">
                <a:solidFill>
                  <a:schemeClr val="tx2"/>
                </a:solidFill>
                <a:hlinkClick r:id="rId4"/>
              </a:rPr>
              <a:t>://www.youtube.com/watch?v=2RA9wVvVmkA</a:t>
            </a:r>
            <a:endParaRPr lang="en-GB" sz="2600" dirty="0" smtClean="0"/>
          </a:p>
          <a:p>
            <a:endParaRPr lang="en-GB" dirty="0" smtClean="0"/>
          </a:p>
          <a:p>
            <a:r>
              <a:rPr lang="en-GB" dirty="0" smtClean="0"/>
              <a:t>You need to be building a profile of your client’s physical  abilities, sensory skills, literacy, language skills and cognition.  </a:t>
            </a:r>
          </a:p>
          <a:p>
            <a:pPr marL="0" indent="0">
              <a:buNone/>
            </a:pPr>
            <a:r>
              <a:rPr lang="en-GB" sz="2600" dirty="0" smtClean="0">
                <a:solidFill>
                  <a:schemeClr val="tx2"/>
                </a:solidFill>
              </a:rPr>
              <a:t>               </a:t>
            </a:r>
          </a:p>
        </p:txBody>
      </p:sp>
    </p:spTree>
    <p:extLst>
      <p:ext uri="{BB962C8B-B14F-4D97-AF65-F5344CB8AC3E}">
        <p14:creationId xmlns:p14="http://schemas.microsoft.com/office/powerpoint/2010/main" val="1830251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Communication Matters</a:t>
            </a:r>
            <a:endParaRPr lang="en-GB" dirty="0">
              <a:solidFill>
                <a:srgbClr val="002060"/>
              </a:solidFill>
            </a:endParaRPr>
          </a:p>
        </p:txBody>
      </p:sp>
      <p:sp>
        <p:nvSpPr>
          <p:cNvPr id="3" name="Content Placeholder 2"/>
          <p:cNvSpPr>
            <a:spLocks noGrp="1"/>
          </p:cNvSpPr>
          <p:nvPr>
            <p:ph idx="1"/>
          </p:nvPr>
        </p:nvSpPr>
        <p:spPr>
          <a:xfrm>
            <a:off x="457200" y="1484784"/>
            <a:ext cx="8229600" cy="4641379"/>
          </a:xfrm>
        </p:spPr>
        <p:txBody>
          <a:bodyPr>
            <a:normAutofit/>
          </a:bodyPr>
          <a:lstStyle/>
          <a:p>
            <a:endParaRPr lang="en-GB" dirty="0" smtClean="0"/>
          </a:p>
          <a:p>
            <a:endParaRPr lang="en-GB" dirty="0"/>
          </a:p>
          <a:p>
            <a:endParaRPr lang="en-GB" dirty="0" smtClean="0"/>
          </a:p>
          <a:p>
            <a:pPr marL="0" indent="0">
              <a:buNone/>
            </a:pPr>
            <a:r>
              <a:rPr lang="en-GB" sz="2800" dirty="0" smtClean="0"/>
              <a:t>Communication Matters have some excellent information which include:</a:t>
            </a:r>
          </a:p>
          <a:p>
            <a:pPr marL="0" indent="0">
              <a:buNone/>
            </a:pPr>
            <a:r>
              <a:rPr lang="en-GB" sz="2800" dirty="0" smtClean="0">
                <a:hlinkClick r:id="rId2"/>
              </a:rPr>
              <a:t>http</a:t>
            </a:r>
            <a:r>
              <a:rPr lang="en-GB" sz="2800" dirty="0">
                <a:hlinkClick r:id="rId2"/>
              </a:rPr>
              <a:t>://</a:t>
            </a:r>
            <a:r>
              <a:rPr lang="en-GB" sz="2800" dirty="0" smtClean="0">
                <a:hlinkClick r:id="rId2"/>
              </a:rPr>
              <a:t>www.communicationmatters.org.uk/page/getting-started</a:t>
            </a:r>
            <a:endParaRPr lang="en-GB" sz="2800" dirty="0" smtClean="0"/>
          </a:p>
          <a:p>
            <a:pPr marL="0" indent="0">
              <a:buNone/>
            </a:pPr>
            <a:endParaRPr lang="en-GB" sz="2800" dirty="0" smtClean="0"/>
          </a:p>
          <a:p>
            <a:pPr marL="0" indent="0">
              <a:buNone/>
            </a:pP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484784"/>
            <a:ext cx="74866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18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Vocabulary Selection</a:t>
            </a:r>
            <a:endParaRPr lang="en-GB"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GB" sz="3000" b="1" dirty="0" smtClean="0"/>
              <a:t>Appropriate vocabulary is essential in order to participate  as successfully as possible. </a:t>
            </a:r>
          </a:p>
          <a:p>
            <a:r>
              <a:rPr lang="en-GB" sz="3000" b="1" dirty="0" smtClean="0"/>
              <a:t>Vocabulary must be personal to the individual.</a:t>
            </a:r>
          </a:p>
          <a:p>
            <a:r>
              <a:rPr lang="en-GB" sz="3000" b="1" dirty="0" smtClean="0"/>
              <a:t>Language is not always positive – need a range of vocabulary.</a:t>
            </a:r>
          </a:p>
          <a:p>
            <a:r>
              <a:rPr lang="en-GB" sz="3000" b="1" dirty="0" smtClean="0"/>
              <a:t>Circle of communication partners (Blackstone 1999).</a:t>
            </a:r>
            <a:r>
              <a:rPr lang="en-GB" sz="3000" b="1" dirty="0">
                <a:hlinkClick r:id="rId3"/>
              </a:rPr>
              <a:t> </a:t>
            </a:r>
            <a:r>
              <a:rPr lang="en-GB" sz="3000" b="1" dirty="0" smtClean="0">
                <a:hlinkClick r:id="rId3"/>
              </a:rPr>
              <a:t> http</a:t>
            </a:r>
            <a:r>
              <a:rPr lang="en-GB" sz="3000" b="1" dirty="0">
                <a:hlinkClick r:id="rId3"/>
              </a:rPr>
              <a:t>://</a:t>
            </a:r>
            <a:r>
              <a:rPr lang="en-GB" sz="3000" b="1" dirty="0" smtClean="0">
                <a:hlinkClick r:id="rId3"/>
              </a:rPr>
              <a:t>www.communicationmatters.org.uk/page/vocabulary</a:t>
            </a:r>
            <a:endParaRPr lang="en-GB" sz="3000" b="1" dirty="0" smtClean="0"/>
          </a:p>
          <a:p>
            <a:r>
              <a:rPr lang="en-GB" sz="3000" b="1" dirty="0" smtClean="0"/>
              <a:t>Refer to KM CAT Guidelines for gathering vocabulary for AAC.</a:t>
            </a:r>
          </a:p>
          <a:p>
            <a:pPr marL="0" indent="0">
              <a:buNone/>
            </a:pPr>
            <a:endParaRPr lang="en-GB" dirty="0"/>
          </a:p>
        </p:txBody>
      </p:sp>
    </p:spTree>
    <p:extLst>
      <p:ext uri="{BB962C8B-B14F-4D97-AF65-F5344CB8AC3E}">
        <p14:creationId xmlns:p14="http://schemas.microsoft.com/office/powerpoint/2010/main" val="28422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Vocabulary selection</a:t>
            </a:r>
            <a:endParaRPr lang="en-GB" dirty="0">
              <a:solidFill>
                <a:srgbClr val="002060"/>
              </a:solidFill>
            </a:endParaRPr>
          </a:p>
        </p:txBody>
      </p:sp>
      <p:sp>
        <p:nvSpPr>
          <p:cNvPr id="3" name="Content Placeholder 2"/>
          <p:cNvSpPr>
            <a:spLocks noGrp="1"/>
          </p:cNvSpPr>
          <p:nvPr>
            <p:ph idx="1"/>
          </p:nvPr>
        </p:nvSpPr>
        <p:spPr>
          <a:xfrm>
            <a:off x="457200" y="1600200"/>
            <a:ext cx="8229600" cy="4637112"/>
          </a:xfrm>
        </p:spPr>
        <p:txBody>
          <a:bodyPr>
            <a:normAutofit lnSpcReduction="10000"/>
          </a:bodyPr>
          <a:lstStyle/>
          <a:p>
            <a:r>
              <a:rPr lang="en-GB" sz="2800" dirty="0" smtClean="0"/>
              <a:t>Gather personalised  </a:t>
            </a:r>
            <a:r>
              <a:rPr lang="en-GB" sz="2800" dirty="0" smtClean="0">
                <a:solidFill>
                  <a:srgbClr val="00B050"/>
                </a:solidFill>
              </a:rPr>
              <a:t>(fringe) </a:t>
            </a:r>
            <a:r>
              <a:rPr lang="en-GB" sz="2800" dirty="0" smtClean="0"/>
              <a:t>vocabulary e.g.,   I go (core vocabulary) </a:t>
            </a:r>
            <a:r>
              <a:rPr lang="en-GB" sz="2800" dirty="0" smtClean="0">
                <a:solidFill>
                  <a:srgbClr val="00B050"/>
                </a:solidFill>
              </a:rPr>
              <a:t>cricket  </a:t>
            </a:r>
          </a:p>
          <a:p>
            <a:r>
              <a:rPr lang="en-GB" sz="2800" dirty="0" smtClean="0"/>
              <a:t>Useful to include vocabulary to help them get started e.g. Please be patient </a:t>
            </a:r>
          </a:p>
          <a:p>
            <a:r>
              <a:rPr lang="en-GB" sz="2800" dirty="0" smtClean="0"/>
              <a:t>And to correct themselves, sorry I made a mistake,  or to be creative, I will give you a clue.</a:t>
            </a:r>
            <a:r>
              <a:rPr lang="en-GB" sz="2800" dirty="0">
                <a:hlinkClick r:id="rId2"/>
              </a:rPr>
              <a:t> </a:t>
            </a:r>
            <a:endParaRPr lang="en-GB" sz="2800" dirty="0" smtClean="0"/>
          </a:p>
          <a:p>
            <a:r>
              <a:rPr lang="en-GB" sz="2800" dirty="0" smtClean="0"/>
              <a:t>Include core words  (depends on client’s abilities) to give access to frequently used words. </a:t>
            </a:r>
          </a:p>
          <a:p>
            <a:r>
              <a:rPr lang="en-GB" sz="2800" dirty="0">
                <a:hlinkClick r:id="rId3"/>
              </a:rPr>
              <a:t>https://</a:t>
            </a:r>
            <a:r>
              <a:rPr lang="en-GB" sz="2800" dirty="0" smtClean="0">
                <a:hlinkClick r:id="rId3"/>
              </a:rPr>
              <a:t>aaclanguagelab.com/files/100highfrequencycorewords2.pdf</a:t>
            </a:r>
            <a:endParaRPr lang="en-GB" sz="2800" dirty="0" smtClean="0"/>
          </a:p>
          <a:p>
            <a:endParaRPr lang="en-GB" sz="2800" dirty="0"/>
          </a:p>
        </p:txBody>
      </p:sp>
    </p:spTree>
    <p:extLst>
      <p:ext uri="{BB962C8B-B14F-4D97-AF65-F5344CB8AC3E}">
        <p14:creationId xmlns:p14="http://schemas.microsoft.com/office/powerpoint/2010/main" val="2407760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solidFill>
                  <a:srgbClr val="002060"/>
                </a:solidFill>
              </a:rPr>
              <a:t>I need…is not enough!</a:t>
            </a:r>
            <a:br>
              <a:rPr lang="en-GB" dirty="0" smtClean="0">
                <a:solidFill>
                  <a:srgbClr val="002060"/>
                </a:solidFill>
              </a:rPr>
            </a:br>
            <a:r>
              <a:rPr lang="en-GB" dirty="0" smtClean="0">
                <a:solidFill>
                  <a:srgbClr val="002060"/>
                </a:solidFill>
              </a:rPr>
              <a:t/>
            </a:r>
            <a:br>
              <a:rPr lang="en-GB" dirty="0" smtClean="0">
                <a:solidFill>
                  <a:srgbClr val="002060"/>
                </a:solidFill>
              </a:rPr>
            </a:br>
            <a:endParaRPr lang="en-GB"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sz="4600" b="1" dirty="0" smtClean="0">
                <a:latin typeface="Times New Roman" pitchFamily="18" charset="0"/>
                <a:cs typeface="Times New Roman" pitchFamily="18" charset="0"/>
              </a:rPr>
              <a:t>LANGUAGE FUNCTIONS</a:t>
            </a:r>
          </a:p>
          <a:p>
            <a:endParaRPr lang="en-GB" dirty="0"/>
          </a:p>
          <a:p>
            <a:r>
              <a:rPr lang="en-GB" sz="3400" dirty="0" smtClean="0"/>
              <a:t>Social exchange</a:t>
            </a:r>
          </a:p>
          <a:p>
            <a:r>
              <a:rPr lang="en-GB" sz="3400" dirty="0" smtClean="0"/>
              <a:t>Attention direction</a:t>
            </a:r>
          </a:p>
          <a:p>
            <a:r>
              <a:rPr lang="en-GB" sz="3400" dirty="0" smtClean="0"/>
              <a:t>Requesting information/objects/assistance/actions</a:t>
            </a:r>
          </a:p>
          <a:p>
            <a:r>
              <a:rPr lang="en-GB" sz="3400" dirty="0" smtClean="0"/>
              <a:t>Asking questions</a:t>
            </a:r>
          </a:p>
          <a:p>
            <a:r>
              <a:rPr lang="en-GB" sz="3400" dirty="0" smtClean="0"/>
              <a:t>Transferring information</a:t>
            </a:r>
          </a:p>
          <a:p>
            <a:r>
              <a:rPr lang="en-GB" sz="3400" dirty="0" smtClean="0"/>
              <a:t>Responding</a:t>
            </a:r>
          </a:p>
          <a:p>
            <a:r>
              <a:rPr lang="en-GB" sz="3400" dirty="0" smtClean="0"/>
              <a:t>Self expression/assertion</a:t>
            </a:r>
          </a:p>
          <a:p>
            <a:r>
              <a:rPr lang="en-GB" sz="3400" dirty="0" smtClean="0"/>
              <a:t>Negation</a:t>
            </a:r>
          </a:p>
          <a:p>
            <a:r>
              <a:rPr lang="en-GB" sz="3400" dirty="0" smtClean="0"/>
              <a:t>Negotiation</a:t>
            </a:r>
          </a:p>
          <a:p>
            <a:r>
              <a:rPr lang="en-GB" sz="3400" dirty="0" smtClean="0"/>
              <a:t>Communication repair following breakdown </a:t>
            </a:r>
          </a:p>
          <a:p>
            <a:pPr marL="0" indent="0">
              <a:buNone/>
            </a:pPr>
            <a:endParaRPr lang="en-GB" sz="3400" dirty="0"/>
          </a:p>
        </p:txBody>
      </p:sp>
    </p:spTree>
    <p:extLst>
      <p:ext uri="{BB962C8B-B14F-4D97-AF65-F5344CB8AC3E}">
        <p14:creationId xmlns:p14="http://schemas.microsoft.com/office/powerpoint/2010/main" val="164764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Access</a:t>
            </a:r>
            <a:endParaRPr lang="en-GB" dirty="0">
              <a:solidFill>
                <a:srgbClr val="002060"/>
              </a:solidFill>
            </a:endParaRPr>
          </a:p>
        </p:txBody>
      </p:sp>
      <p:sp>
        <p:nvSpPr>
          <p:cNvPr id="3" name="Content Placeholder 2"/>
          <p:cNvSpPr>
            <a:spLocks noGrp="1"/>
          </p:cNvSpPr>
          <p:nvPr>
            <p:ph idx="1"/>
          </p:nvPr>
        </p:nvSpPr>
        <p:spPr>
          <a:xfrm>
            <a:off x="457200" y="1196752"/>
            <a:ext cx="8229600" cy="5112568"/>
          </a:xfrm>
        </p:spPr>
        <p:txBody>
          <a:bodyPr>
            <a:noAutofit/>
          </a:bodyPr>
          <a:lstStyle/>
          <a:p>
            <a:r>
              <a:rPr lang="en-GB" sz="2400" b="1" dirty="0" smtClean="0"/>
              <a:t>Direct Access: </a:t>
            </a:r>
            <a:r>
              <a:rPr lang="en-GB" sz="2400" dirty="0" smtClean="0"/>
              <a:t>How is the client going to access the AAC?  Directly i.e. can they use a finger to point/other body part? or use eye pointing.?  </a:t>
            </a:r>
          </a:p>
          <a:p>
            <a:r>
              <a:rPr lang="en-GB" sz="2400" b="1" dirty="0" smtClean="0"/>
              <a:t>Indirect Access</a:t>
            </a:r>
            <a:r>
              <a:rPr lang="en-GB" sz="2400" dirty="0" smtClean="0"/>
              <a:t>: via partner assisted scanning ? </a:t>
            </a:r>
          </a:p>
          <a:p>
            <a:r>
              <a:rPr lang="en-GB" sz="2400" dirty="0" smtClean="0">
                <a:hlinkClick r:id="rId2"/>
              </a:rPr>
              <a:t>http</a:t>
            </a:r>
            <a:r>
              <a:rPr lang="en-GB" sz="2400" dirty="0">
                <a:hlinkClick r:id="rId2"/>
              </a:rPr>
              <a:t>://</a:t>
            </a:r>
            <a:r>
              <a:rPr lang="en-GB" sz="2400" dirty="0" smtClean="0">
                <a:hlinkClick r:id="rId2"/>
              </a:rPr>
              <a:t>www.mndassociation.org/wp-content/uploads/2015/02/54e-trans-frame-info.pdf</a:t>
            </a:r>
            <a:endParaRPr lang="en-GB" sz="2400" dirty="0" smtClean="0"/>
          </a:p>
          <a:p>
            <a:r>
              <a:rPr lang="en-GB" sz="2400" dirty="0" smtClean="0">
                <a:hlinkClick r:id="rId3"/>
              </a:rPr>
              <a:t>https://www.youtube.com/watch?v=LLkpRbUQzVo</a:t>
            </a:r>
            <a:r>
              <a:rPr lang="en-GB" sz="2400" dirty="0">
                <a:hlinkClick r:id="rId4"/>
              </a:rPr>
              <a:t>https://www.youtube.com/watch?v=dUMnn-4FlIA</a:t>
            </a:r>
            <a:r>
              <a:rPr lang="en-GB" sz="2400" dirty="0"/>
              <a:t>   </a:t>
            </a:r>
            <a:endParaRPr lang="en-GB" sz="2400" dirty="0" smtClean="0"/>
          </a:p>
          <a:p>
            <a:r>
              <a:rPr lang="en-GB" sz="2400" dirty="0" smtClean="0">
                <a:hlinkClick r:id="rId5"/>
              </a:rPr>
              <a:t>https</a:t>
            </a:r>
            <a:r>
              <a:rPr lang="en-GB" sz="2400" dirty="0">
                <a:hlinkClick r:id="rId5"/>
              </a:rPr>
              <a:t>://</a:t>
            </a:r>
            <a:r>
              <a:rPr lang="en-GB" sz="2400" dirty="0" smtClean="0">
                <a:hlinkClick r:id="rId5"/>
              </a:rPr>
              <a:t>www.youtube.com/watch?v=pLb6-Oi3uR0</a:t>
            </a:r>
            <a:r>
              <a:rPr lang="en-GB" sz="2400" dirty="0">
                <a:hlinkClick r:id="rId6"/>
              </a:rPr>
              <a:t>https://www.youtube.com/watch?v=RLM5G-DYTDk</a:t>
            </a:r>
            <a:endParaRPr lang="en-GB" sz="2400" dirty="0"/>
          </a:p>
          <a:p>
            <a:r>
              <a:rPr lang="en-GB" sz="2400" dirty="0" smtClean="0"/>
              <a:t>The </a:t>
            </a:r>
            <a:r>
              <a:rPr lang="en-GB" sz="2400" dirty="0"/>
              <a:t>AAC will need to be positioned  so the client can see it clearly </a:t>
            </a:r>
            <a:r>
              <a:rPr lang="en-GB" sz="2400" dirty="0" smtClean="0"/>
              <a:t>and be able to </a:t>
            </a:r>
            <a:r>
              <a:rPr lang="en-GB" sz="2400" dirty="0"/>
              <a:t>access it.</a:t>
            </a:r>
            <a:endParaRPr lang="en-GB" sz="2400" dirty="0" smtClean="0"/>
          </a:p>
        </p:txBody>
      </p:sp>
    </p:spTree>
    <p:extLst>
      <p:ext uri="{BB962C8B-B14F-4D97-AF65-F5344CB8AC3E}">
        <p14:creationId xmlns:p14="http://schemas.microsoft.com/office/powerpoint/2010/main" val="2336812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92088"/>
          </a:xfrm>
        </p:spPr>
        <p:txBody>
          <a:bodyPr>
            <a:normAutofit fontScale="90000"/>
          </a:bodyPr>
          <a:lstStyle/>
          <a:p>
            <a:pPr algn="l"/>
            <a:r>
              <a:rPr lang="en-GB" dirty="0" smtClean="0"/>
              <a:t/>
            </a:r>
            <a:br>
              <a:rPr lang="en-GB" dirty="0" smtClean="0"/>
            </a:br>
            <a:r>
              <a:rPr lang="en-GB" dirty="0" smtClean="0"/>
              <a:t>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t>
            </a:r>
            <a:r>
              <a:rPr lang="en-GB" dirty="0" smtClean="0">
                <a:solidFill>
                  <a:srgbClr val="002060"/>
                </a:solidFill>
              </a:rPr>
              <a:t>Access</a:t>
            </a:r>
            <a:r>
              <a:rPr lang="en-GB" dirty="0" smtClean="0"/>
              <a:t/>
            </a:r>
            <a:br>
              <a:rPr lang="en-GB" dirty="0" smtClean="0"/>
            </a:br>
            <a:r>
              <a:rPr lang="en-GB" sz="3100" dirty="0"/>
              <a:t>The size of the items </a:t>
            </a:r>
            <a:r>
              <a:rPr lang="en-GB" sz="3100" dirty="0" smtClean="0"/>
              <a:t>and </a:t>
            </a:r>
            <a:r>
              <a:rPr lang="en-GB" sz="3100" dirty="0"/>
              <a:t>the spaces between </a:t>
            </a:r>
            <a:r>
              <a:rPr lang="en-GB" sz="3100" dirty="0" smtClean="0"/>
              <a:t>each item </a:t>
            </a:r>
            <a:r>
              <a:rPr lang="en-GB" sz="3100" dirty="0"/>
              <a:t>will depend on the client’s visual and </a:t>
            </a:r>
            <a:r>
              <a:rPr lang="en-GB" sz="3100" dirty="0" smtClean="0"/>
              <a:t/>
            </a:r>
            <a:br>
              <a:rPr lang="en-GB" sz="3100" dirty="0" smtClean="0"/>
            </a:br>
            <a:r>
              <a:rPr lang="en-GB" sz="3100" dirty="0" smtClean="0"/>
              <a:t>targeting </a:t>
            </a:r>
            <a:r>
              <a:rPr lang="en-GB" sz="3100" dirty="0"/>
              <a:t>skills.  </a:t>
            </a:r>
            <a:r>
              <a:rPr lang="en-GB" sz="3100" dirty="0" smtClean="0"/>
              <a:t/>
            </a:r>
            <a:br>
              <a:rPr lang="en-GB" sz="3100" dirty="0" smtClean="0"/>
            </a:br>
            <a:r>
              <a:rPr lang="en-GB" sz="3100" dirty="0" smtClean="0"/>
              <a:t/>
            </a:r>
            <a:br>
              <a:rPr lang="en-GB" sz="3100" dirty="0" smtClean="0"/>
            </a:br>
            <a:r>
              <a:rPr lang="en-GB" sz="3100" dirty="0" smtClean="0"/>
              <a:t>Clients needs may change e.g. physical decline </a:t>
            </a:r>
            <a:br>
              <a:rPr lang="en-GB" sz="3100" dirty="0" smtClean="0"/>
            </a:br>
            <a:r>
              <a:rPr lang="en-GB" sz="3100" dirty="0"/>
              <a:t/>
            </a:r>
            <a:br>
              <a:rPr lang="en-GB" sz="3100" dirty="0"/>
            </a:br>
            <a:r>
              <a:rPr lang="en-GB" sz="3100" dirty="0" smtClean="0"/>
              <a:t> </a:t>
            </a:r>
            <a:endParaRPr lang="en-GB" sz="3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3429000"/>
            <a:ext cx="4619625" cy="2608659"/>
          </a:xfrm>
        </p:spPr>
      </p:pic>
    </p:spTree>
    <p:extLst>
      <p:ext uri="{BB962C8B-B14F-4D97-AF65-F5344CB8AC3E}">
        <p14:creationId xmlns:p14="http://schemas.microsoft.com/office/powerpoint/2010/main" val="188357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457200" y="476672"/>
            <a:ext cx="8229600" cy="5688632"/>
          </a:xfrm>
        </p:spPr>
        <p:txBody>
          <a:bodyPr>
            <a:normAutofit fontScale="92500"/>
          </a:bodyPr>
          <a:lstStyle/>
          <a:p>
            <a:endParaRPr lang="en-GB" dirty="0" smtClean="0"/>
          </a:p>
          <a:p>
            <a:r>
              <a:rPr lang="en-GB" dirty="0" smtClean="0"/>
              <a:t>Establish the access method: direct or indirect access. Or some clients use both.</a:t>
            </a:r>
          </a:p>
          <a:p>
            <a:r>
              <a:rPr lang="en-GB" dirty="0" smtClean="0"/>
              <a:t>Determine whether text based or symbol based.</a:t>
            </a:r>
          </a:p>
          <a:p>
            <a:r>
              <a:rPr lang="en-GB" dirty="0" smtClean="0"/>
              <a:t>Symbols (establish the type)  with/without text. Or use of photos, pictures.</a:t>
            </a:r>
          </a:p>
          <a:p>
            <a:r>
              <a:rPr lang="en-GB" dirty="0" smtClean="0"/>
              <a:t>Amount of vocabulary to start: number of items per page, number of pages, layout of pages.</a:t>
            </a:r>
          </a:p>
          <a:p>
            <a:r>
              <a:rPr lang="en-GB" dirty="0" smtClean="0"/>
              <a:t>Organising vocabulary</a:t>
            </a:r>
          </a:p>
          <a:p>
            <a:r>
              <a:rPr lang="en-GB" dirty="0" smtClean="0"/>
              <a:t>Other customisation : colour coding etc.</a:t>
            </a:r>
          </a:p>
          <a:p>
            <a:endParaRPr lang="en-GB" dirty="0" smtClean="0"/>
          </a:p>
        </p:txBody>
      </p:sp>
    </p:spTree>
    <p:extLst>
      <p:ext uri="{BB962C8B-B14F-4D97-AF65-F5344CB8AC3E}">
        <p14:creationId xmlns:p14="http://schemas.microsoft.com/office/powerpoint/2010/main" val="2024263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Organising vocabulary</a:t>
            </a:r>
            <a:endParaRPr lang="en-GB"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GB" sz="3600" dirty="0" smtClean="0"/>
              <a:t>e.g.</a:t>
            </a:r>
          </a:p>
          <a:p>
            <a:r>
              <a:rPr lang="en-GB" sz="3600" dirty="0" smtClean="0"/>
              <a:t>Topic board/pages</a:t>
            </a:r>
          </a:p>
          <a:p>
            <a:r>
              <a:rPr lang="en-GB" sz="3600" dirty="0" smtClean="0"/>
              <a:t>PODD  </a:t>
            </a:r>
            <a:r>
              <a:rPr lang="en-GB" sz="3600" dirty="0">
                <a:hlinkClick r:id="rId2"/>
              </a:rPr>
              <a:t>http://lburkhart.com/podd.htm</a:t>
            </a:r>
            <a:endParaRPr lang="en-GB" sz="3600" dirty="0"/>
          </a:p>
          <a:p>
            <a:r>
              <a:rPr lang="en-GB" sz="3600" dirty="0" smtClean="0"/>
              <a:t>Categories</a:t>
            </a:r>
          </a:p>
          <a:p>
            <a:r>
              <a:rPr lang="en-GB" sz="3600" dirty="0" smtClean="0"/>
              <a:t>Core vocabulary</a:t>
            </a:r>
          </a:p>
        </p:txBody>
      </p:sp>
      <p:sp>
        <p:nvSpPr>
          <p:cNvPr id="4" name="Rectangle 3"/>
          <p:cNvSpPr/>
          <p:nvPr/>
        </p:nvSpPr>
        <p:spPr>
          <a:xfrm>
            <a:off x="755576" y="3105835"/>
            <a:ext cx="6102424" cy="1754326"/>
          </a:xfrm>
          <a:prstGeom prst="rect">
            <a:avLst/>
          </a:prstGeom>
        </p:spPr>
        <p:txBody>
          <a:bodyPr wrap="square">
            <a:spAutoFit/>
          </a:bodyPr>
          <a:lstStyle/>
          <a:p>
            <a:endParaRPr lang="en-GB" dirty="0" smtClean="0"/>
          </a:p>
          <a:p>
            <a:endParaRPr lang="en-GB" dirty="0"/>
          </a:p>
          <a:p>
            <a:endParaRPr lang="en-GB" dirty="0" smtClean="0"/>
          </a:p>
          <a:p>
            <a:endParaRPr lang="en-GB" dirty="0"/>
          </a:p>
          <a:p>
            <a:endParaRPr lang="en-GB" dirty="0" smtClean="0"/>
          </a:p>
          <a:p>
            <a:endParaRPr lang="en-GB" dirty="0"/>
          </a:p>
        </p:txBody>
      </p:sp>
      <p:sp>
        <p:nvSpPr>
          <p:cNvPr id="5" name="Rectangle 4"/>
          <p:cNvSpPr/>
          <p:nvPr/>
        </p:nvSpPr>
        <p:spPr>
          <a:xfrm>
            <a:off x="539552" y="3105835"/>
            <a:ext cx="7560840" cy="1754326"/>
          </a:xfrm>
          <a:prstGeom prst="rect">
            <a:avLst/>
          </a:prstGeom>
        </p:spPr>
        <p:txBody>
          <a:bodyPr wrap="square">
            <a:spAutoFit/>
          </a:bodyPr>
          <a:lstStyle/>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p:txBody>
      </p:sp>
    </p:spTree>
    <p:extLst>
      <p:ext uri="{BB962C8B-B14F-4D97-AF65-F5344CB8AC3E}">
        <p14:creationId xmlns:p14="http://schemas.microsoft.com/office/powerpoint/2010/main" val="3300613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Literate clients</a:t>
            </a:r>
            <a:endParaRPr lang="en-GB" dirty="0">
              <a:solidFill>
                <a:srgbClr val="002060"/>
              </a:solidFill>
            </a:endParaRPr>
          </a:p>
        </p:txBody>
      </p:sp>
      <p:sp>
        <p:nvSpPr>
          <p:cNvPr id="3" name="Content Placeholder 2"/>
          <p:cNvSpPr>
            <a:spLocks noGrp="1"/>
          </p:cNvSpPr>
          <p:nvPr>
            <p:ph idx="1"/>
          </p:nvPr>
        </p:nvSpPr>
        <p:spPr/>
        <p:txBody>
          <a:bodyPr>
            <a:normAutofit/>
          </a:bodyPr>
          <a:lstStyle/>
          <a:p>
            <a:r>
              <a:rPr lang="en-GB" sz="2800" dirty="0" smtClean="0"/>
              <a:t>E.g. Alphabet chart; establish whether  Qwerty or ABC/other layout.</a:t>
            </a:r>
          </a:p>
          <a:p>
            <a:r>
              <a:rPr lang="en-GB" sz="2800" dirty="0" smtClean="0"/>
              <a:t>Alphabet chart with phrases</a:t>
            </a:r>
          </a:p>
          <a:p>
            <a:r>
              <a:rPr lang="en-GB" sz="2800" dirty="0" smtClean="0"/>
              <a:t>A more comprehensive communication book with messages put into categories/topics. </a:t>
            </a:r>
          </a:p>
          <a:p>
            <a:r>
              <a:rPr lang="en-GB" sz="2800" dirty="0" smtClean="0"/>
              <a:t>Partially literate clients may still benefit from an alphabet chart, words and phrases.  </a:t>
            </a:r>
          </a:p>
          <a:p>
            <a:pPr marL="0" indent="0">
              <a:buNone/>
            </a:pPr>
            <a:r>
              <a:rPr lang="en-GB" sz="2800" dirty="0" smtClean="0">
                <a:solidFill>
                  <a:srgbClr val="002060"/>
                </a:solidFill>
              </a:rPr>
              <a:t>Example of pre made low tech AAC (with key guard)</a:t>
            </a:r>
          </a:p>
          <a:p>
            <a:pPr marL="0" indent="0">
              <a:buNone/>
            </a:pPr>
            <a:r>
              <a:rPr lang="en-GB" sz="2800" dirty="0" smtClean="0">
                <a:solidFill>
                  <a:srgbClr val="002060"/>
                </a:solidFill>
              </a:rPr>
              <a:t> </a:t>
            </a:r>
            <a:r>
              <a:rPr lang="en-GB" sz="2800" dirty="0">
                <a:solidFill>
                  <a:srgbClr val="002060"/>
                </a:solidFill>
                <a:hlinkClick r:id="rId2"/>
              </a:rPr>
              <a:t>http://www.fab.uk.com</a:t>
            </a:r>
            <a:r>
              <a:rPr lang="en-GB" sz="2800" dirty="0" smtClean="0">
                <a:solidFill>
                  <a:srgbClr val="002060"/>
                </a:solidFill>
                <a:hlinkClick r:id="rId2"/>
              </a:rPr>
              <a:t>/</a:t>
            </a:r>
            <a:r>
              <a:rPr lang="en-GB" sz="2800" dirty="0" smtClean="0">
                <a:solidFill>
                  <a:srgbClr val="002060"/>
                </a:solidFill>
              </a:rPr>
              <a:t> </a:t>
            </a:r>
          </a:p>
          <a:p>
            <a:endParaRPr lang="en-GB" dirty="0" smtClean="0">
              <a:solidFill>
                <a:srgbClr val="002060"/>
              </a:solidFill>
            </a:endParaRPr>
          </a:p>
          <a:p>
            <a:endParaRPr lang="en-GB" dirty="0" smtClean="0"/>
          </a:p>
        </p:txBody>
      </p:sp>
    </p:spTree>
    <p:extLst>
      <p:ext uri="{BB962C8B-B14F-4D97-AF65-F5344CB8AC3E}">
        <p14:creationId xmlns:p14="http://schemas.microsoft.com/office/powerpoint/2010/main" val="147109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2060"/>
                </a:solidFill>
              </a:rPr>
              <a:t>You will learn… </a:t>
            </a:r>
            <a:endParaRPr lang="en-GB" dirty="0">
              <a:solidFill>
                <a:srgbClr val="002060"/>
              </a:solidFill>
            </a:endParaRPr>
          </a:p>
        </p:txBody>
      </p:sp>
      <p:sp>
        <p:nvSpPr>
          <p:cNvPr id="3" name="Content Placeholder 2"/>
          <p:cNvSpPr>
            <a:spLocks noGrp="1"/>
          </p:cNvSpPr>
          <p:nvPr>
            <p:ph idx="1"/>
          </p:nvPr>
        </p:nvSpPr>
        <p:spPr/>
        <p:txBody>
          <a:bodyPr>
            <a:normAutofit fontScale="92500"/>
          </a:bodyPr>
          <a:lstStyle/>
          <a:p>
            <a:r>
              <a:rPr lang="en-GB" dirty="0" smtClean="0"/>
              <a:t>How to start assessing your client and some of the tools you can use.</a:t>
            </a:r>
          </a:p>
          <a:p>
            <a:r>
              <a:rPr lang="en-GB" dirty="0" smtClean="0"/>
              <a:t>How to start preparing low tech AAC for your client.</a:t>
            </a:r>
            <a:endParaRPr lang="en-GB" i="1" dirty="0" smtClean="0"/>
          </a:p>
          <a:p>
            <a:pPr marL="0" indent="0">
              <a:buNone/>
            </a:pPr>
            <a:r>
              <a:rPr lang="en-GB" i="1" dirty="0" smtClean="0"/>
              <a:t>You will be signposted  to relevant websites for more detailed information, videos, resources etc. The ACE Centre AAC </a:t>
            </a:r>
            <a:r>
              <a:rPr lang="en-GB" i="1" dirty="0" err="1" smtClean="0"/>
              <a:t>ibooks</a:t>
            </a:r>
            <a:r>
              <a:rPr lang="en-GB" i="1" dirty="0" smtClean="0"/>
              <a:t> (free) make excellent further reading. </a:t>
            </a:r>
            <a:endParaRPr lang="en-GB" i="1" dirty="0"/>
          </a:p>
          <a:p>
            <a:r>
              <a:rPr lang="en-GB" sz="2400" dirty="0">
                <a:hlinkClick r:id="rId2"/>
              </a:rPr>
              <a:t>http://</a:t>
            </a:r>
            <a:r>
              <a:rPr lang="en-GB" sz="2400" dirty="0" smtClean="0">
                <a:hlinkClick r:id="rId2"/>
              </a:rPr>
              <a:t>acecentre.org.uk/getting-started-with-aac-ibooks-series</a:t>
            </a:r>
            <a:endParaRPr lang="en-GB" sz="2400" dirty="0" smtClean="0"/>
          </a:p>
          <a:p>
            <a:endParaRPr lang="en-GB" dirty="0"/>
          </a:p>
          <a:p>
            <a:endParaRPr lang="en-GB" dirty="0"/>
          </a:p>
          <a:p>
            <a:endParaRPr lang="en-GB" dirty="0"/>
          </a:p>
        </p:txBody>
      </p:sp>
    </p:spTree>
    <p:extLst>
      <p:ext uri="{BB962C8B-B14F-4D97-AF65-F5344CB8AC3E}">
        <p14:creationId xmlns:p14="http://schemas.microsoft.com/office/powerpoint/2010/main" val="2793944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Literate clients</a:t>
            </a:r>
            <a:endParaRPr lang="en-GB"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00808"/>
            <a:ext cx="3384376" cy="2016224"/>
          </a:xfrm>
        </p:spPr>
      </p:pic>
      <p:pic>
        <p:nvPicPr>
          <p:cNvPr id="1026" name="Picture 2" descr="http://media-cache-ec0.pinimg.com/736x/b9/64/f6/b964f6fb5d0fef967703fb134f3293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56792"/>
            <a:ext cx="3293988" cy="220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2967335"/>
            <a:ext cx="7920880" cy="6278642"/>
          </a:xfrm>
          <a:prstGeom prst="rect">
            <a:avLst/>
          </a:prstGeom>
        </p:spPr>
        <p:txBody>
          <a:bodyPr wrap="square">
            <a:spAutoFit/>
          </a:bodyPr>
          <a:lstStyle/>
          <a:p>
            <a:endParaRPr lang="en-GB" dirty="0" smtClean="0">
              <a:hlinkClick r:id="rId4"/>
            </a:endParaRPr>
          </a:p>
          <a:p>
            <a:endParaRPr lang="en-GB" dirty="0">
              <a:hlinkClick r:id="rId4"/>
            </a:endParaRPr>
          </a:p>
          <a:p>
            <a:endParaRPr lang="en-GB" dirty="0" smtClean="0">
              <a:hlinkClick r:id="rId4"/>
            </a:endParaRPr>
          </a:p>
          <a:p>
            <a:endParaRPr lang="en-GB" dirty="0">
              <a:hlinkClick r:id="rId4"/>
            </a:endParaRPr>
          </a:p>
          <a:p>
            <a:r>
              <a:rPr lang="en-GB" sz="2400" dirty="0" smtClean="0">
                <a:hlinkClick r:id="rId4"/>
              </a:rPr>
              <a:t>http</a:t>
            </a:r>
            <a:r>
              <a:rPr lang="en-GB" sz="2400" dirty="0">
                <a:hlinkClick r:id="rId4"/>
              </a:rPr>
              <a:t>://</a:t>
            </a:r>
            <a:r>
              <a:rPr lang="en-GB" sz="2400" dirty="0" smtClean="0">
                <a:hlinkClick r:id="rId4"/>
              </a:rPr>
              <a:t>www.spectronics.com.au/blog/tools-and-resources/free-downloadable-alphabet-boards-for-people-using-aac/</a:t>
            </a:r>
            <a:endParaRPr lang="en-GB" sz="2400" dirty="0" smtClean="0"/>
          </a:p>
          <a:p>
            <a:endParaRPr lang="en-GB" sz="2400" dirty="0">
              <a:hlinkClick r:id="rId5"/>
            </a:endParaRPr>
          </a:p>
          <a:p>
            <a:r>
              <a:rPr lang="en-GB" sz="2400" dirty="0" smtClean="0">
                <a:hlinkClick r:id="rId6"/>
              </a:rPr>
              <a:t>http</a:t>
            </a:r>
            <a:r>
              <a:rPr lang="en-GB" sz="2400" dirty="0">
                <a:hlinkClick r:id="rId6"/>
              </a:rPr>
              <a:t>://</a:t>
            </a:r>
            <a:r>
              <a:rPr lang="en-GB" sz="2400" dirty="0" smtClean="0">
                <a:hlinkClick r:id="rId6"/>
              </a:rPr>
              <a:t>acecentre.org.uk</a:t>
            </a:r>
            <a:endParaRPr lang="en-GB" sz="2400" dirty="0" smtClean="0"/>
          </a:p>
          <a:p>
            <a:endParaRPr lang="en-GB" sz="2400" dirty="0"/>
          </a:p>
          <a:p>
            <a:r>
              <a:rPr lang="en-GB" sz="2400" dirty="0" smtClean="0">
                <a:hlinkClick r:id="rId7"/>
              </a:rPr>
              <a:t>http://communicationmatters.org.uk</a:t>
            </a:r>
            <a:endParaRPr lang="en-GB" sz="2400" dirty="0" smtClean="0"/>
          </a:p>
          <a:p>
            <a:endParaRPr lang="en-GB" dirty="0" smtClean="0"/>
          </a:p>
          <a:p>
            <a:r>
              <a:rPr lang="en-GB" dirty="0" smtClean="0"/>
              <a:t> </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760516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solidFill>
                  <a:srgbClr val="002060"/>
                </a:solidFill>
              </a:rPr>
              <a:t>Symbol users </a:t>
            </a:r>
            <a:endParaRPr lang="en-GB" dirty="0">
              <a:solidFill>
                <a:srgbClr val="002060"/>
              </a:solidFill>
            </a:endParaRPr>
          </a:p>
        </p:txBody>
      </p:sp>
      <p:sp>
        <p:nvSpPr>
          <p:cNvPr id="3" name="Content Placeholder 2"/>
          <p:cNvSpPr>
            <a:spLocks noGrp="1"/>
          </p:cNvSpPr>
          <p:nvPr>
            <p:ph idx="1"/>
          </p:nvPr>
        </p:nvSpPr>
        <p:spPr>
          <a:xfrm>
            <a:off x="457200" y="1052736"/>
            <a:ext cx="8229600" cy="5073427"/>
          </a:xfrm>
        </p:spPr>
        <p:txBody>
          <a:bodyPr>
            <a:normAutofit/>
          </a:bodyPr>
          <a:lstStyle/>
          <a:p>
            <a:endParaRPr lang="en-GB" sz="2800" dirty="0" smtClean="0"/>
          </a:p>
          <a:p>
            <a:r>
              <a:rPr lang="en-GB" sz="2800" dirty="0" smtClean="0"/>
              <a:t>Concrete i.e. more easily guessable symbols</a:t>
            </a:r>
          </a:p>
          <a:p>
            <a:r>
              <a:rPr lang="en-GB" sz="2800" dirty="0" smtClean="0"/>
              <a:t>Mix of concrete and abstract symbols </a:t>
            </a:r>
          </a:p>
          <a:p>
            <a:r>
              <a:rPr lang="en-GB" sz="2800" dirty="0" smtClean="0"/>
              <a:t>Can the client manage with some abstract symbols ?  Unfortunately, many of our frequently used (core) words use abstract symbols. </a:t>
            </a:r>
          </a:p>
          <a:p>
            <a:r>
              <a:rPr lang="en-GB" sz="2800" dirty="0">
                <a:hlinkClick r:id="rId2"/>
              </a:rPr>
              <a:t>http://</a:t>
            </a:r>
            <a:r>
              <a:rPr lang="en-GB" sz="2800" dirty="0" smtClean="0">
                <a:hlinkClick r:id="rId2"/>
              </a:rPr>
              <a:t>www.communicationmatters.org.uk/page/symbols</a:t>
            </a:r>
            <a:endParaRPr lang="en-GB" sz="2800" dirty="0" smtClean="0"/>
          </a:p>
          <a:p>
            <a:endParaRPr lang="en-GB" sz="2400" dirty="0"/>
          </a:p>
          <a:p>
            <a:endParaRPr lang="en-GB" sz="2400" dirty="0" smtClean="0"/>
          </a:p>
          <a:p>
            <a:endParaRPr lang="en-GB" sz="2400" dirty="0" smtClean="0"/>
          </a:p>
          <a:p>
            <a:endParaRPr lang="en-GB" sz="2400" dirty="0" smtClean="0"/>
          </a:p>
          <a:p>
            <a:endParaRPr lang="en-GB" sz="2400" dirty="0" smtClean="0"/>
          </a:p>
          <a:p>
            <a:endParaRPr lang="en-GB" sz="2400" dirty="0"/>
          </a:p>
          <a:p>
            <a:endParaRPr lang="en-GB" sz="2400" dirty="0" smtClean="0"/>
          </a:p>
          <a:p>
            <a:endParaRPr lang="en-GB" sz="2400" dirty="0" smtClean="0"/>
          </a:p>
          <a:p>
            <a:endParaRPr lang="en-GB" dirty="0"/>
          </a:p>
        </p:txBody>
      </p:sp>
    </p:spTree>
    <p:extLst>
      <p:ext uri="{BB962C8B-B14F-4D97-AF65-F5344CB8AC3E}">
        <p14:creationId xmlns:p14="http://schemas.microsoft.com/office/powerpoint/2010/main" val="2909627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Creating AAC  </a:t>
            </a:r>
            <a:endParaRPr lang="en-GB" dirty="0">
              <a:solidFill>
                <a:srgbClr val="002060"/>
              </a:solidFill>
            </a:endParaRPr>
          </a:p>
        </p:txBody>
      </p:sp>
      <p:sp>
        <p:nvSpPr>
          <p:cNvPr id="3" name="Content Placeholder 2"/>
          <p:cNvSpPr>
            <a:spLocks noGrp="1"/>
          </p:cNvSpPr>
          <p:nvPr>
            <p:ph idx="1"/>
          </p:nvPr>
        </p:nvSpPr>
        <p:spPr/>
        <p:txBody>
          <a:bodyPr/>
          <a:lstStyle/>
          <a:p>
            <a:endParaRPr lang="en-GB" dirty="0" smtClean="0"/>
          </a:p>
          <a:p>
            <a:r>
              <a:rPr lang="en-GB" dirty="0" smtClean="0"/>
              <a:t>There is a variety of software available for creating low tech AAC.  </a:t>
            </a:r>
          </a:p>
          <a:p>
            <a:endParaRPr lang="en-GB" dirty="0"/>
          </a:p>
          <a:p>
            <a:endParaRPr lang="en-GB" dirty="0"/>
          </a:p>
          <a:p>
            <a:pPr marL="0" indent="0">
              <a:buNone/>
            </a:pPr>
            <a:r>
              <a:rPr lang="en-GB" dirty="0" smtClean="0">
                <a:hlinkClick r:id="rId2"/>
              </a:rPr>
              <a:t>http://www.communicationmatters.org.uk/page/symbol-layouts</a:t>
            </a:r>
            <a:endParaRPr lang="en-GB" dirty="0" smtClean="0"/>
          </a:p>
          <a:p>
            <a:endParaRPr lang="en-GB" dirty="0"/>
          </a:p>
          <a:p>
            <a:endParaRPr lang="en-GB" dirty="0"/>
          </a:p>
        </p:txBody>
      </p:sp>
    </p:spTree>
    <p:extLst>
      <p:ext uri="{BB962C8B-B14F-4D97-AF65-F5344CB8AC3E}">
        <p14:creationId xmlns:p14="http://schemas.microsoft.com/office/powerpoint/2010/main" val="3981896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Supporting your client</a:t>
            </a:r>
            <a:endParaRPr lang="en-GB" dirty="0">
              <a:solidFill>
                <a:srgbClr val="002060"/>
              </a:solidFill>
            </a:endParaRPr>
          </a:p>
        </p:txBody>
      </p:sp>
      <p:sp>
        <p:nvSpPr>
          <p:cNvPr id="3" name="Content Placeholder 2"/>
          <p:cNvSpPr>
            <a:spLocks noGrp="1"/>
          </p:cNvSpPr>
          <p:nvPr>
            <p:ph idx="1"/>
          </p:nvPr>
        </p:nvSpPr>
        <p:spPr/>
        <p:txBody>
          <a:bodyPr>
            <a:normAutofit fontScale="92500"/>
          </a:bodyPr>
          <a:lstStyle/>
          <a:p>
            <a:r>
              <a:rPr lang="en-GB" dirty="0" smtClean="0"/>
              <a:t>Start and develop.  The client’s low tech AAC can begin as a couple of pages.  When adding vocabulary, avoid moving items around too much.  Therefore, plan for development of the AAC.</a:t>
            </a:r>
          </a:p>
          <a:p>
            <a:r>
              <a:rPr lang="en-GB" dirty="0" smtClean="0"/>
              <a:t>Use and model the symbols during conversation, support the client’s own communication attempts.</a:t>
            </a:r>
            <a:endParaRPr lang="en-GB" dirty="0"/>
          </a:p>
          <a:p>
            <a:r>
              <a:rPr lang="en-GB" dirty="0" smtClean="0"/>
              <a:t>Give the client opportunities to use their AAC in different contexts with a range of people.</a:t>
            </a:r>
            <a:endParaRPr lang="en-GB" dirty="0"/>
          </a:p>
        </p:txBody>
      </p:sp>
    </p:spTree>
    <p:extLst>
      <p:ext uri="{BB962C8B-B14F-4D97-AF65-F5344CB8AC3E}">
        <p14:creationId xmlns:p14="http://schemas.microsoft.com/office/powerpoint/2010/main" val="1769257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2060"/>
                </a:solidFill>
              </a:rPr>
              <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Further AAC learning </a:t>
            </a:r>
            <a:br>
              <a:rPr lang="en-GB" dirty="0" smtClean="0">
                <a:solidFill>
                  <a:srgbClr val="002060"/>
                </a:solidFill>
              </a:rPr>
            </a:br>
            <a:r>
              <a:rPr lang="en-GB" dirty="0" err="1" smtClean="0">
                <a:solidFill>
                  <a:srgbClr val="002060"/>
                </a:solidFill>
              </a:rPr>
              <a:t>e.g</a:t>
            </a:r>
            <a:r>
              <a:rPr lang="en-GB" dirty="0" smtClean="0">
                <a:solidFill>
                  <a:srgbClr val="002060"/>
                </a:solidFill>
              </a:rPr>
              <a:t/>
            </a:r>
            <a:br>
              <a:rPr lang="en-GB" dirty="0" smtClean="0">
                <a:solidFill>
                  <a:srgbClr val="002060"/>
                </a:solidFill>
              </a:rPr>
            </a:br>
            <a:r>
              <a:rPr lang="en-GB" dirty="0" smtClean="0">
                <a:solidFill>
                  <a:srgbClr val="002060"/>
                </a:solidFill>
              </a:rPr>
              <a:t>AAC Scotland online AAC modules</a:t>
            </a:r>
            <a:endParaRPr lang="en-GB" dirty="0">
              <a:solidFill>
                <a:srgbClr val="002060"/>
              </a:solidFill>
            </a:endParaRPr>
          </a:p>
        </p:txBody>
      </p:sp>
      <p:sp>
        <p:nvSpPr>
          <p:cNvPr id="3" name="Content Placeholder 2"/>
          <p:cNvSpPr>
            <a:spLocks noGrp="1"/>
          </p:cNvSpPr>
          <p:nvPr>
            <p:ph idx="1"/>
          </p:nvPr>
        </p:nvSpPr>
        <p:spPr/>
        <p:txBody>
          <a:bodyPr/>
          <a:lstStyle/>
          <a:p>
            <a:endParaRPr lang="en-GB" dirty="0" smtClean="0">
              <a:hlinkClick r:id="rId2"/>
            </a:endParaRPr>
          </a:p>
          <a:p>
            <a:r>
              <a:rPr lang="en-GB" dirty="0" smtClean="0">
                <a:hlinkClick r:id="rId2"/>
              </a:rPr>
              <a:t>http</a:t>
            </a:r>
            <a:r>
              <a:rPr lang="en-GB" dirty="0">
                <a:hlinkClick r:id="rId2"/>
              </a:rPr>
              <a:t>://www.aacscotland.org.uk/Online-Learning-Modules/Introduction-to-AAC/Module-1---Interactive-Version</a:t>
            </a:r>
            <a:r>
              <a:rPr lang="en-GB" dirty="0" smtClean="0">
                <a:hlinkClick r:id="rId2"/>
              </a:rPr>
              <a:t>/</a:t>
            </a:r>
            <a:endParaRPr lang="en-GB" dirty="0" smtClean="0"/>
          </a:p>
          <a:p>
            <a:endParaRPr lang="en-GB" dirty="0" smtClean="0"/>
          </a:p>
          <a:p>
            <a:r>
              <a:rPr lang="en-GB" dirty="0">
                <a:hlinkClick r:id="rId2"/>
              </a:rPr>
              <a:t>Different modules available</a:t>
            </a:r>
          </a:p>
          <a:p>
            <a:endParaRPr lang="en-GB" dirty="0"/>
          </a:p>
        </p:txBody>
      </p:sp>
    </p:spTree>
    <p:extLst>
      <p:ext uri="{BB962C8B-B14F-4D97-AF65-F5344CB8AC3E}">
        <p14:creationId xmlns:p14="http://schemas.microsoft.com/office/powerpoint/2010/main" val="4233000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94522"/>
          </a:xfrm>
        </p:spPr>
        <p:txBody>
          <a:bodyPr>
            <a:normAutofit/>
          </a:bodyPr>
          <a:lstStyle/>
          <a:p>
            <a:r>
              <a:rPr lang="en-GB" sz="7200" b="1" dirty="0" smtClean="0"/>
              <a:t/>
            </a:r>
            <a:br>
              <a:rPr lang="en-GB" sz="7200" b="1" dirty="0" smtClean="0"/>
            </a:br>
            <a:r>
              <a:rPr lang="en-GB" sz="7200" b="1" dirty="0" smtClean="0"/>
              <a:t>Good Luck!</a:t>
            </a:r>
            <a:endParaRPr lang="en-GB" sz="7200" b="1" dirty="0"/>
          </a:p>
        </p:txBody>
      </p:sp>
      <p:sp>
        <p:nvSpPr>
          <p:cNvPr id="3" name="Content Placeholder 2"/>
          <p:cNvSpPr>
            <a:spLocks noGrp="1"/>
          </p:cNvSpPr>
          <p:nvPr>
            <p:ph idx="1"/>
          </p:nvPr>
        </p:nvSpPr>
        <p:spPr>
          <a:xfrm>
            <a:off x="457200" y="1600201"/>
            <a:ext cx="8229600" cy="2188840"/>
          </a:xfrm>
        </p:spPr>
        <p:txBody>
          <a:bodyPr>
            <a:normAutofit/>
          </a:bodyPr>
          <a:lstStyle/>
          <a:p>
            <a:endParaRPr lang="en-GB" sz="1800" dirty="0" smtClean="0"/>
          </a:p>
          <a:p>
            <a:endParaRPr lang="en-GB" sz="1800" dirty="0"/>
          </a:p>
          <a:p>
            <a:pPr marL="0" indent="0">
              <a:buNone/>
            </a:pPr>
            <a:endParaRPr lang="en-GB" sz="1800" dirty="0"/>
          </a:p>
          <a:p>
            <a:endParaRPr lang="en-GB" sz="1800" dirty="0" smtClean="0"/>
          </a:p>
          <a:p>
            <a:endParaRPr lang="en-GB" sz="1800" dirty="0"/>
          </a:p>
          <a:p>
            <a:endParaRPr lang="en-GB" sz="2000" dirty="0" smtClean="0"/>
          </a:p>
          <a:p>
            <a:pPr marL="0" indent="0">
              <a:buNone/>
            </a:pPr>
            <a:endParaRPr lang="en-GB" sz="2000" dirty="0"/>
          </a:p>
          <a:p>
            <a:endParaRPr lang="en-GB" dirty="0" smtClean="0"/>
          </a:p>
          <a:p>
            <a:endParaRPr lang="en-GB" dirty="0"/>
          </a:p>
          <a:p>
            <a:endParaRPr lang="en-GB" dirty="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87942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extLst>
              <a:ext uri="{BEBA8EAE-BF5A-486C-A8C5-ECC9F3942E4B}">
                <a14:imgProps xmlns:a14="http://schemas.microsoft.com/office/drawing/2010/main">
                  <a14:imgLayer r:embed="rId3">
                    <a14:imgEffect>
                      <a14:saturation sat="20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Communication passports</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Gathering important and useful information about the person.</a:t>
            </a:r>
          </a:p>
          <a:p>
            <a:r>
              <a:rPr lang="en-GB" dirty="0" smtClean="0"/>
              <a:t>How the person communicates across all situations and contexts and using all methods.</a:t>
            </a:r>
          </a:p>
          <a:p>
            <a:r>
              <a:rPr lang="en-GB" dirty="0" smtClean="0"/>
              <a:t>It can give information on eating, drinking, personal care and interests.</a:t>
            </a:r>
            <a:r>
              <a:rPr lang="en-GB" dirty="0">
                <a:hlinkClick r:id="rId4"/>
              </a:rPr>
              <a:t> http://www.communicationmatters.org.uk/page/communication-passports</a:t>
            </a:r>
            <a:endParaRPr lang="en-GB" dirty="0"/>
          </a:p>
          <a:p>
            <a:endParaRPr lang="en-GB" dirty="0" smtClean="0"/>
          </a:p>
          <a:p>
            <a:endParaRPr lang="en-GB" dirty="0"/>
          </a:p>
        </p:txBody>
      </p:sp>
    </p:spTree>
    <p:extLst>
      <p:ext uri="{BB962C8B-B14F-4D97-AF65-F5344CB8AC3E}">
        <p14:creationId xmlns:p14="http://schemas.microsoft.com/office/powerpoint/2010/main" val="381190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2060"/>
                </a:solidFill>
              </a:rPr>
              <a:t>Why is Low Tech AAC important?</a:t>
            </a:r>
            <a:endParaRPr lang="en-GB" dirty="0">
              <a:solidFill>
                <a:srgbClr val="002060"/>
              </a:solidFill>
            </a:endParaRPr>
          </a:p>
        </p:txBody>
      </p:sp>
      <p:sp>
        <p:nvSpPr>
          <p:cNvPr id="3" name="Content Placeholder 2"/>
          <p:cNvSpPr>
            <a:spLocks noGrp="1"/>
          </p:cNvSpPr>
          <p:nvPr>
            <p:ph idx="1"/>
          </p:nvPr>
        </p:nvSpPr>
        <p:spPr>
          <a:xfrm>
            <a:off x="457200" y="1340768"/>
            <a:ext cx="8229600" cy="4968552"/>
          </a:xfrm>
        </p:spPr>
        <p:txBody>
          <a:bodyPr>
            <a:noAutofit/>
          </a:bodyPr>
          <a:lstStyle/>
          <a:p>
            <a:r>
              <a:rPr lang="en-GB" dirty="0" smtClean="0"/>
              <a:t>For some clients, Low tech AAC is the most suitable system. </a:t>
            </a:r>
          </a:p>
          <a:p>
            <a:r>
              <a:rPr lang="en-GB" dirty="0" smtClean="0"/>
              <a:t>Portable</a:t>
            </a:r>
          </a:p>
          <a:p>
            <a:r>
              <a:rPr lang="en-GB" dirty="0" smtClean="0"/>
              <a:t>Available as another option – e.g. when the client is in the bathroom, in bed etc. </a:t>
            </a:r>
          </a:p>
          <a:p>
            <a:r>
              <a:rPr lang="en-GB" dirty="0" smtClean="0"/>
              <a:t>Reliability</a:t>
            </a:r>
            <a:r>
              <a:rPr lang="en-GB" dirty="0"/>
              <a:t>! Available as a back up e.g. if problems with high tech AAC. </a:t>
            </a:r>
          </a:p>
          <a:p>
            <a:r>
              <a:rPr lang="en-GB" dirty="0" smtClean="0">
                <a:solidFill>
                  <a:srgbClr val="002060"/>
                </a:solidFill>
              </a:rPr>
              <a:t>Do you always trust your Sat </a:t>
            </a:r>
            <a:r>
              <a:rPr lang="en-GB" dirty="0" err="1" smtClean="0">
                <a:solidFill>
                  <a:srgbClr val="002060"/>
                </a:solidFill>
              </a:rPr>
              <a:t>Nav</a:t>
            </a:r>
            <a:r>
              <a:rPr lang="en-GB" dirty="0" smtClean="0">
                <a:solidFill>
                  <a:srgbClr val="002060"/>
                </a:solidFill>
              </a:rPr>
              <a:t>? Best to  have a map as well ! Or just a map! </a:t>
            </a:r>
            <a:endParaRPr lang="en-GB" dirty="0">
              <a:solidFill>
                <a:srgbClr val="002060"/>
              </a:solidFill>
            </a:endParaRPr>
          </a:p>
        </p:txBody>
      </p:sp>
    </p:spTree>
    <p:extLst>
      <p:ext uri="{BB962C8B-B14F-4D97-AF65-F5344CB8AC3E}">
        <p14:creationId xmlns:p14="http://schemas.microsoft.com/office/powerpoint/2010/main" val="691711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smtClean="0"/>
          </a:p>
          <a:p>
            <a:r>
              <a:rPr lang="en-GB" dirty="0" smtClean="0"/>
              <a:t>Find out </a:t>
            </a:r>
            <a:r>
              <a:rPr lang="en-GB" i="1" dirty="0" smtClean="0"/>
              <a:t>early on</a:t>
            </a:r>
            <a:r>
              <a:rPr lang="en-GB" dirty="0" smtClean="0"/>
              <a:t>, who is going to be the main support for the client’s AAC now and ongoing?   E.g. updating vocabulary.</a:t>
            </a:r>
          </a:p>
          <a:p>
            <a:r>
              <a:rPr lang="en-GB" dirty="0" smtClean="0"/>
              <a:t>Define roles.    </a:t>
            </a:r>
          </a:p>
        </p:txBody>
      </p:sp>
    </p:spTree>
    <p:extLst>
      <p:ext uri="{BB962C8B-B14F-4D97-AF65-F5344CB8AC3E}">
        <p14:creationId xmlns:p14="http://schemas.microsoft.com/office/powerpoint/2010/main" val="1653555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Barriers to overcome</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Negative attitudes/beliefs about low tech AAC e.g. that high tech AAC is best. </a:t>
            </a:r>
          </a:p>
          <a:p>
            <a:r>
              <a:rPr lang="en-GB" dirty="0" smtClean="0"/>
              <a:t>Lack of support for the person using the AAC. Little or no opportunities to develop their skills. The AAC is tucked away.</a:t>
            </a:r>
          </a:p>
          <a:p>
            <a:r>
              <a:rPr lang="en-GB" dirty="0" smtClean="0"/>
              <a:t>Lack of motivation to use their communication system.</a:t>
            </a:r>
          </a:p>
          <a:p>
            <a:endParaRPr lang="en-GB" dirty="0"/>
          </a:p>
        </p:txBody>
      </p:sp>
    </p:spTree>
    <p:extLst>
      <p:ext uri="{BB962C8B-B14F-4D97-AF65-F5344CB8AC3E}">
        <p14:creationId xmlns:p14="http://schemas.microsoft.com/office/powerpoint/2010/main" val="218665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AAC</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No such thing as the best type of AAC, it is the AAC that is best matched to the person. Matched re their: </a:t>
            </a:r>
          </a:p>
          <a:p>
            <a:pPr>
              <a:buFont typeface="Wingdings" pitchFamily="2" charset="2"/>
              <a:buChar char="Ø"/>
            </a:pPr>
            <a:r>
              <a:rPr lang="en-GB" dirty="0" smtClean="0">
                <a:solidFill>
                  <a:srgbClr val="0070C0"/>
                </a:solidFill>
              </a:rPr>
              <a:t>Cognitive</a:t>
            </a:r>
          </a:p>
          <a:p>
            <a:pPr>
              <a:buFont typeface="Wingdings" pitchFamily="2" charset="2"/>
              <a:buChar char="Ø"/>
            </a:pPr>
            <a:r>
              <a:rPr lang="en-GB" dirty="0" smtClean="0">
                <a:solidFill>
                  <a:srgbClr val="00B050"/>
                </a:solidFill>
              </a:rPr>
              <a:t>Linguistic</a:t>
            </a:r>
          </a:p>
          <a:p>
            <a:pPr>
              <a:buFont typeface="Wingdings" pitchFamily="2" charset="2"/>
              <a:buChar char="Ø"/>
            </a:pPr>
            <a:r>
              <a:rPr lang="en-GB" dirty="0" smtClean="0">
                <a:solidFill>
                  <a:srgbClr val="FF0000"/>
                </a:solidFill>
              </a:rPr>
              <a:t>Sensory</a:t>
            </a:r>
          </a:p>
          <a:p>
            <a:pPr>
              <a:buFont typeface="Wingdings" pitchFamily="2" charset="2"/>
              <a:buChar char="Ø"/>
            </a:pPr>
            <a:r>
              <a:rPr lang="en-GB" dirty="0" smtClean="0">
                <a:solidFill>
                  <a:srgbClr val="D6A300"/>
                </a:solidFill>
              </a:rPr>
              <a:t>Physical</a:t>
            </a:r>
          </a:p>
          <a:p>
            <a:pPr marL="0" indent="0" algn="ctr">
              <a:buNone/>
            </a:pPr>
            <a:r>
              <a:rPr lang="en-GB" dirty="0" smtClean="0"/>
              <a:t>abilities</a:t>
            </a:r>
            <a:endParaRPr lang="en-GB" dirty="0"/>
          </a:p>
        </p:txBody>
      </p:sp>
    </p:spTree>
    <p:extLst>
      <p:ext uri="{BB962C8B-B14F-4D97-AF65-F5344CB8AC3E}">
        <p14:creationId xmlns:p14="http://schemas.microsoft.com/office/powerpoint/2010/main" val="613500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GB" dirty="0" smtClean="0">
                <a:solidFill>
                  <a:srgbClr val="002060"/>
                </a:solidFill>
              </a:rPr>
              <a:t>Starting your Assessment: Get to know your client!</a:t>
            </a:r>
            <a:endParaRPr lang="en-GB" dirty="0">
              <a:solidFill>
                <a:srgbClr val="002060"/>
              </a:solidFill>
            </a:endParaRPr>
          </a:p>
        </p:txBody>
      </p:sp>
      <p:sp>
        <p:nvSpPr>
          <p:cNvPr id="3" name="Content Placeholder 2"/>
          <p:cNvSpPr>
            <a:spLocks noGrp="1"/>
          </p:cNvSpPr>
          <p:nvPr>
            <p:ph idx="1"/>
          </p:nvPr>
        </p:nvSpPr>
        <p:spPr/>
        <p:txBody>
          <a:bodyPr>
            <a:normAutofit/>
          </a:bodyPr>
          <a:lstStyle/>
          <a:p>
            <a:r>
              <a:rPr lang="en-GB" dirty="0" smtClean="0"/>
              <a:t>Our AAC assessment referral form has information boxes (click on the     which you can use to guide you to the information you need to gather e.g. about your client’s vision and physical abilities. </a:t>
            </a:r>
          </a:p>
          <a:p>
            <a:r>
              <a:rPr lang="en-GB" sz="2800" dirty="0" smtClean="0">
                <a:hlinkClick r:id="rId3"/>
              </a:rPr>
              <a:t>http</a:t>
            </a:r>
            <a:r>
              <a:rPr lang="en-GB" sz="2800" dirty="0">
                <a:hlinkClick r:id="rId3"/>
              </a:rPr>
              <a:t>://www.ekhuft.nhs.uk/patients-and-visitors/services/radiological-sciences/medical-physics/adult-cat-service</a:t>
            </a:r>
            <a:r>
              <a:rPr lang="en-GB" dirty="0" smtClean="0">
                <a:hlinkClick r:id="rId3"/>
              </a:rPr>
              <a:t>/</a:t>
            </a:r>
            <a:endParaRPr lang="en-GB"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012158" y="2184589"/>
            <a:ext cx="432049" cy="37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82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solidFill>
                  <a:srgbClr val="002060"/>
                </a:solidFill>
              </a:rPr>
              <a:t>Get to know your client!</a:t>
            </a:r>
            <a:endParaRPr lang="en-GB" dirty="0">
              <a:solidFill>
                <a:srgbClr val="002060"/>
              </a:solidFill>
            </a:endParaRPr>
          </a:p>
        </p:txBody>
      </p:sp>
      <p:sp>
        <p:nvSpPr>
          <p:cNvPr id="3" name="Content Placeholder 2"/>
          <p:cNvSpPr>
            <a:spLocks noGrp="1"/>
          </p:cNvSpPr>
          <p:nvPr>
            <p:ph idx="1"/>
          </p:nvPr>
        </p:nvSpPr>
        <p:spPr>
          <a:xfrm>
            <a:off x="457200" y="1124744"/>
            <a:ext cx="8229600" cy="5001419"/>
          </a:xfrm>
        </p:spPr>
        <p:txBody>
          <a:bodyPr>
            <a:noAutofit/>
          </a:bodyPr>
          <a:lstStyle/>
          <a:p>
            <a:r>
              <a:rPr lang="en-GB" dirty="0" smtClean="0"/>
              <a:t>You can learn a lot about your client through observation and asking questions to the client and their family/carers.   </a:t>
            </a:r>
          </a:p>
          <a:p>
            <a:r>
              <a:rPr lang="en-GB" dirty="0" smtClean="0"/>
              <a:t>What is their functional vision like? Can they read? See the TV? See faces clearly? Physical abilities - how do they manage holding a cup  when drinking, using a pen, keyboard etc.  Do they fatigue?  </a:t>
            </a:r>
            <a:endParaRPr lang="en-GB" dirty="0"/>
          </a:p>
        </p:txBody>
      </p:sp>
    </p:spTree>
    <p:extLst>
      <p:ext uri="{BB962C8B-B14F-4D97-AF65-F5344CB8AC3E}">
        <p14:creationId xmlns:p14="http://schemas.microsoft.com/office/powerpoint/2010/main" val="695554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Posture &amp; positioning</a:t>
            </a:r>
            <a:endParaRPr lang="en-GB" dirty="0">
              <a:solidFill>
                <a:srgbClr val="002060"/>
              </a:solidFill>
            </a:endParaRPr>
          </a:p>
        </p:txBody>
      </p:sp>
      <p:sp>
        <p:nvSpPr>
          <p:cNvPr id="3" name="Content Placeholder 2"/>
          <p:cNvSpPr>
            <a:spLocks noGrp="1"/>
          </p:cNvSpPr>
          <p:nvPr>
            <p:ph idx="1"/>
          </p:nvPr>
        </p:nvSpPr>
        <p:spPr/>
        <p:txBody>
          <a:bodyPr/>
          <a:lstStyle/>
          <a:p>
            <a:endParaRPr lang="en-GB" dirty="0" smtClean="0"/>
          </a:p>
          <a:p>
            <a:endParaRPr lang="en-GB" dirty="0"/>
          </a:p>
          <a:p>
            <a:r>
              <a:rPr lang="en-GB" dirty="0" smtClean="0"/>
              <a:t>Good posture and positioning is important for the client’s comfort and to help them access AAC. Any issues should tried to be resolved as early as possible.</a:t>
            </a:r>
          </a:p>
          <a:p>
            <a:r>
              <a:rPr lang="en-GB" dirty="0" smtClean="0"/>
              <a:t>Liaise with OT, physiotherapist, wheelchair service etc., as necessary. </a:t>
            </a:r>
            <a:endParaRPr lang="en-GB" dirty="0"/>
          </a:p>
        </p:txBody>
      </p:sp>
      <p:pic>
        <p:nvPicPr>
          <p:cNvPr id="2050" name="Picture 2" descr="http://tse1.mm.bing.net/th?&amp;id=OIP.M000ce2f344b90e83b648ce5acb6f68c1o0&amp;w=300&amp;h=212&amp;c=0&amp;pid=1.9&amp;rs=0&amp;p=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163" y="1124744"/>
            <a:ext cx="2857500" cy="158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76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904</TotalTime>
  <Words>1056</Words>
  <Application>Microsoft Office PowerPoint</Application>
  <PresentationFormat>On-screen Show (4:3)</PresentationFormat>
  <Paragraphs>178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Low Tech AAC, Where Do I Start? Kent and Medway Communication &amp; Assistive Technology Service – Adult Team </vt:lpstr>
      <vt:lpstr>You will learn… </vt:lpstr>
      <vt:lpstr>Why is Low Tech AAC important?</vt:lpstr>
      <vt:lpstr>Support </vt:lpstr>
      <vt:lpstr>Barriers to overcome</vt:lpstr>
      <vt:lpstr>AAC</vt:lpstr>
      <vt:lpstr>Starting your Assessment: Get to know your client!</vt:lpstr>
      <vt:lpstr>Get to know your client!</vt:lpstr>
      <vt:lpstr>Posture &amp; positioning</vt:lpstr>
      <vt:lpstr>AAC Screening tools</vt:lpstr>
      <vt:lpstr>Communication Matters</vt:lpstr>
      <vt:lpstr>Vocabulary Selection</vt:lpstr>
      <vt:lpstr>Vocabulary selection</vt:lpstr>
      <vt:lpstr>  I need…is not enough!  </vt:lpstr>
      <vt:lpstr>Access</vt:lpstr>
      <vt:lpstr>                                                                Access The size of the items and the spaces between each item will depend on the client’s visual and  targeting skills.    Clients needs may change e.g. physical decline    </vt:lpstr>
      <vt:lpstr> </vt:lpstr>
      <vt:lpstr>Organising vocabulary</vt:lpstr>
      <vt:lpstr>Literate clients</vt:lpstr>
      <vt:lpstr>Literate clients</vt:lpstr>
      <vt:lpstr>Symbol users </vt:lpstr>
      <vt:lpstr>Creating AAC  </vt:lpstr>
      <vt:lpstr>Supporting your client</vt:lpstr>
      <vt:lpstr>  Further AAC learning  e.g AAC Scotland online AAC modules</vt:lpstr>
      <vt:lpstr> Good Luck!</vt:lpstr>
      <vt:lpstr>Communication passports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Tech AAC Where do I start?</dc:title>
  <dc:creator>laptop1</dc:creator>
  <cp:lastModifiedBy>Fiona Panthi</cp:lastModifiedBy>
  <cp:revision>235</cp:revision>
  <dcterms:created xsi:type="dcterms:W3CDTF">2016-03-12T11:27:23Z</dcterms:created>
  <dcterms:modified xsi:type="dcterms:W3CDTF">2017-05-31T16:01:06Z</dcterms:modified>
</cp:coreProperties>
</file>