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18"/>
  </p:notesMasterIdLst>
  <p:sldIdLst>
    <p:sldId id="468" r:id="rId5"/>
    <p:sldId id="4319" r:id="rId6"/>
    <p:sldId id="572" r:id="rId7"/>
    <p:sldId id="4320" r:id="rId8"/>
    <p:sldId id="4344" r:id="rId9"/>
    <p:sldId id="4322" r:id="rId10"/>
    <p:sldId id="4325" r:id="rId11"/>
    <p:sldId id="4339" r:id="rId12"/>
    <p:sldId id="4340" r:id="rId13"/>
    <p:sldId id="4333" r:id="rId14"/>
    <p:sldId id="4342" r:id="rId15"/>
    <p:sldId id="4345" r:id="rId16"/>
    <p:sldId id="434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22B11EE-4DFD-C8B4-5ACE-5C20C03E0E80}" name="Nasmin Lappage" initials="NL" userId="S::nasmin.lappage1@england.nhs.uk::2c87a8c5-9a1a-4190-96dc-2f08e72e9be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4472C4"/>
    <a:srgbClr val="8FAADC"/>
    <a:srgbClr val="5B9BD5"/>
    <a:srgbClr val="4BACC6"/>
    <a:srgbClr val="90CCDC"/>
    <a:srgbClr val="A5A5A5"/>
    <a:srgbClr val="90CCC6"/>
    <a:srgbClr val="5BD771"/>
    <a:srgbClr val="8F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37"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DD025F-B1B5-4DD8-8BDC-8ECBC1BB6CAB}" type="datetimeFigureOut">
              <a:rPr lang="en-GB" smtClean="0"/>
              <a:t>11/05/2023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94F383-EB7B-407D-8230-6B51F96E78AA}" type="slidenum">
              <a:rPr lang="en-GB" smtClean="0"/>
              <a:t>‹#›</a:t>
            </a:fld>
            <a:endParaRPr lang="en-GB" dirty="0"/>
          </a:p>
        </p:txBody>
      </p:sp>
    </p:spTree>
    <p:extLst>
      <p:ext uri="{BB962C8B-B14F-4D97-AF65-F5344CB8AC3E}">
        <p14:creationId xmlns:p14="http://schemas.microsoft.com/office/powerpoint/2010/main" val="2844038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94F383-EB7B-407D-8230-6B51F96E78AA}" type="slidenum">
              <a:rPr lang="en-GB" smtClean="0"/>
              <a:t>1</a:t>
            </a:fld>
            <a:endParaRPr lang="en-GB" dirty="0"/>
          </a:p>
        </p:txBody>
      </p:sp>
    </p:spTree>
    <p:extLst>
      <p:ext uri="{BB962C8B-B14F-4D97-AF65-F5344CB8AC3E}">
        <p14:creationId xmlns:p14="http://schemas.microsoft.com/office/powerpoint/2010/main" val="7405943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94F383-EB7B-407D-8230-6B51F96E78AA}" type="slidenum">
              <a:rPr lang="en-GB" smtClean="0"/>
              <a:t>11</a:t>
            </a:fld>
            <a:endParaRPr lang="en-GB" dirty="0"/>
          </a:p>
        </p:txBody>
      </p:sp>
    </p:spTree>
    <p:extLst>
      <p:ext uri="{BB962C8B-B14F-4D97-AF65-F5344CB8AC3E}">
        <p14:creationId xmlns:p14="http://schemas.microsoft.com/office/powerpoint/2010/main" val="13981831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Lou</a:t>
            </a:r>
          </a:p>
        </p:txBody>
      </p:sp>
      <p:sp>
        <p:nvSpPr>
          <p:cNvPr id="4" name="Slide Number Placeholder 3"/>
          <p:cNvSpPr>
            <a:spLocks noGrp="1"/>
          </p:cNvSpPr>
          <p:nvPr>
            <p:ph type="sldNum" sz="quarter" idx="5"/>
          </p:nvPr>
        </p:nvSpPr>
        <p:spPr/>
        <p:txBody>
          <a:bodyPr/>
          <a:lstStyle/>
          <a:p>
            <a:fld id="{8694F383-EB7B-407D-8230-6B51F96E78AA}" type="slidenum">
              <a:rPr lang="en-GB" smtClean="0"/>
              <a:t>13</a:t>
            </a:fld>
            <a:endParaRPr lang="en-GB" dirty="0"/>
          </a:p>
        </p:txBody>
      </p:sp>
    </p:spTree>
    <p:extLst>
      <p:ext uri="{BB962C8B-B14F-4D97-AF65-F5344CB8AC3E}">
        <p14:creationId xmlns:p14="http://schemas.microsoft.com/office/powerpoint/2010/main" val="1398183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Long term</a:t>
            </a:r>
          </a:p>
          <a:p>
            <a:r>
              <a:rPr lang="en-GB" dirty="0"/>
              <a:t>EDI</a:t>
            </a:r>
          </a:p>
          <a:p>
            <a:r>
              <a:rPr lang="en-GB" dirty="0"/>
              <a:t>Governance</a:t>
            </a:r>
          </a:p>
        </p:txBody>
      </p:sp>
      <p:sp>
        <p:nvSpPr>
          <p:cNvPr id="4" name="Slide Number Placeholder 3"/>
          <p:cNvSpPr>
            <a:spLocks noGrp="1"/>
          </p:cNvSpPr>
          <p:nvPr>
            <p:ph type="sldNum" sz="quarter" idx="5"/>
          </p:nvPr>
        </p:nvSpPr>
        <p:spPr/>
        <p:txBody>
          <a:bodyPr/>
          <a:lstStyle/>
          <a:p>
            <a:fld id="{8694F383-EB7B-407D-8230-6B51F96E78AA}" type="slidenum">
              <a:rPr lang="en-GB" smtClean="0"/>
              <a:t>2</a:t>
            </a:fld>
            <a:endParaRPr lang="en-GB" dirty="0"/>
          </a:p>
        </p:txBody>
      </p:sp>
    </p:spTree>
    <p:extLst>
      <p:ext uri="{BB962C8B-B14F-4D97-AF65-F5344CB8AC3E}">
        <p14:creationId xmlns:p14="http://schemas.microsoft.com/office/powerpoint/2010/main" val="4074402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94F383-EB7B-407D-8230-6B51F96E78AA}" type="slidenum">
              <a:rPr lang="en-GB" smtClean="0"/>
              <a:t>3</a:t>
            </a:fld>
            <a:endParaRPr lang="en-GB" dirty="0"/>
          </a:p>
        </p:txBody>
      </p:sp>
    </p:spTree>
    <p:extLst>
      <p:ext uri="{BB962C8B-B14F-4D97-AF65-F5344CB8AC3E}">
        <p14:creationId xmlns:p14="http://schemas.microsoft.com/office/powerpoint/2010/main" val="3365038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94F383-EB7B-407D-8230-6B51F96E78AA}" type="slidenum">
              <a:rPr lang="en-GB" smtClean="0"/>
              <a:t>4</a:t>
            </a:fld>
            <a:endParaRPr lang="en-GB" dirty="0"/>
          </a:p>
        </p:txBody>
      </p:sp>
    </p:spTree>
    <p:extLst>
      <p:ext uri="{BB962C8B-B14F-4D97-AF65-F5344CB8AC3E}">
        <p14:creationId xmlns:p14="http://schemas.microsoft.com/office/powerpoint/2010/main" val="1275840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94F383-EB7B-407D-8230-6B51F96E78AA}" type="slidenum">
              <a:rPr lang="en-GB" smtClean="0"/>
              <a:t>5</a:t>
            </a:fld>
            <a:endParaRPr lang="en-GB" dirty="0"/>
          </a:p>
        </p:txBody>
      </p:sp>
    </p:spTree>
    <p:extLst>
      <p:ext uri="{BB962C8B-B14F-4D97-AF65-F5344CB8AC3E}">
        <p14:creationId xmlns:p14="http://schemas.microsoft.com/office/powerpoint/2010/main" val="6178633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94F383-EB7B-407D-8230-6B51F96E78AA}" type="slidenum">
              <a:rPr lang="en-GB" smtClean="0"/>
              <a:t>6</a:t>
            </a:fld>
            <a:endParaRPr lang="en-GB" dirty="0"/>
          </a:p>
        </p:txBody>
      </p:sp>
    </p:spTree>
    <p:extLst>
      <p:ext uri="{BB962C8B-B14F-4D97-AF65-F5344CB8AC3E}">
        <p14:creationId xmlns:p14="http://schemas.microsoft.com/office/powerpoint/2010/main" val="95998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94F383-EB7B-407D-8230-6B51F96E78AA}" type="slidenum">
              <a:rPr lang="en-GB" smtClean="0"/>
              <a:t>7</a:t>
            </a:fld>
            <a:endParaRPr lang="en-GB" dirty="0"/>
          </a:p>
        </p:txBody>
      </p:sp>
    </p:spTree>
    <p:extLst>
      <p:ext uri="{BB962C8B-B14F-4D97-AF65-F5344CB8AC3E}">
        <p14:creationId xmlns:p14="http://schemas.microsoft.com/office/powerpoint/2010/main" val="523311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94F383-EB7B-407D-8230-6B51F96E78AA}" type="slidenum">
              <a:rPr lang="en-GB" smtClean="0"/>
              <a:t>8</a:t>
            </a:fld>
            <a:endParaRPr lang="en-GB" dirty="0"/>
          </a:p>
        </p:txBody>
      </p:sp>
    </p:spTree>
    <p:extLst>
      <p:ext uri="{BB962C8B-B14F-4D97-AF65-F5344CB8AC3E}">
        <p14:creationId xmlns:p14="http://schemas.microsoft.com/office/powerpoint/2010/main" val="32220897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94F383-EB7B-407D-8230-6B51F96E78AA}" type="slidenum">
              <a:rPr lang="en-GB" smtClean="0"/>
              <a:t>10</a:t>
            </a:fld>
            <a:endParaRPr lang="en-GB" dirty="0"/>
          </a:p>
        </p:txBody>
      </p:sp>
    </p:spTree>
    <p:extLst>
      <p:ext uri="{BB962C8B-B14F-4D97-AF65-F5344CB8AC3E}">
        <p14:creationId xmlns:p14="http://schemas.microsoft.com/office/powerpoint/2010/main" val="2636393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C2B08-772E-0CC6-AA80-AA3D091F33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9634CE4-8D13-4EC0-FE00-8F847E3FE7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A84C513-7545-900D-C192-3E32EDB62ACB}"/>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id="{51845748-2464-DB5F-335A-33206EA21DD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E9DA2D0-3EE0-E9BF-CE78-ED16C9E42BC0}"/>
              </a:ext>
            </a:extLst>
          </p:cNvPr>
          <p:cNvSpPr>
            <a:spLocks noGrp="1"/>
          </p:cNvSpPr>
          <p:nvPr>
            <p:ph type="sldNum" sz="quarter" idx="12"/>
          </p:nvPr>
        </p:nvSpPr>
        <p:spPr/>
        <p:txBody>
          <a:bodyPr/>
          <a:lstStyle/>
          <a:p>
            <a:fld id="{F10FE481-34AE-46DD-8B98-114FDC1C6716}" type="slidenum">
              <a:rPr lang="en-GB" smtClean="0"/>
              <a:t>‹#›</a:t>
            </a:fld>
            <a:endParaRPr lang="en-GB" dirty="0"/>
          </a:p>
        </p:txBody>
      </p:sp>
    </p:spTree>
    <p:extLst>
      <p:ext uri="{BB962C8B-B14F-4D97-AF65-F5344CB8AC3E}">
        <p14:creationId xmlns:p14="http://schemas.microsoft.com/office/powerpoint/2010/main" val="376600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22397-B497-C478-13C1-177B4755B3C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ECF1A4-8C1C-8A74-4293-6587732255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D942A3-9B37-050B-1F7F-DC29E14EB035}"/>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id="{690B2E4D-383A-5E6D-049C-D6BCBC26244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4FA2A57-3DE8-84F2-0126-48E85EEB799E}"/>
              </a:ext>
            </a:extLst>
          </p:cNvPr>
          <p:cNvSpPr>
            <a:spLocks noGrp="1"/>
          </p:cNvSpPr>
          <p:nvPr>
            <p:ph type="sldNum" sz="quarter" idx="12"/>
          </p:nvPr>
        </p:nvSpPr>
        <p:spPr/>
        <p:txBody>
          <a:bodyPr/>
          <a:lstStyle/>
          <a:p>
            <a:fld id="{F10FE481-34AE-46DD-8B98-114FDC1C6716}" type="slidenum">
              <a:rPr lang="en-GB" smtClean="0"/>
              <a:t>‹#›</a:t>
            </a:fld>
            <a:endParaRPr lang="en-GB" dirty="0"/>
          </a:p>
        </p:txBody>
      </p:sp>
    </p:spTree>
    <p:extLst>
      <p:ext uri="{BB962C8B-B14F-4D97-AF65-F5344CB8AC3E}">
        <p14:creationId xmlns:p14="http://schemas.microsoft.com/office/powerpoint/2010/main" val="605397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B54416-274A-827F-622A-FA91C5234A6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1D2F36-6583-947D-2331-CAC9C7B354A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FCD14F-9DCE-5D35-7CD2-FBBF01B518BA}"/>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id="{8657B494-DF37-DA96-929A-AAADC21B17B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E769D95-52D6-FD36-75AC-22F5391E7CEE}"/>
              </a:ext>
            </a:extLst>
          </p:cNvPr>
          <p:cNvSpPr>
            <a:spLocks noGrp="1"/>
          </p:cNvSpPr>
          <p:nvPr>
            <p:ph type="sldNum" sz="quarter" idx="12"/>
          </p:nvPr>
        </p:nvSpPr>
        <p:spPr/>
        <p:txBody>
          <a:bodyPr/>
          <a:lstStyle/>
          <a:p>
            <a:fld id="{F10FE481-34AE-46DD-8B98-114FDC1C6716}" type="slidenum">
              <a:rPr lang="en-GB" smtClean="0"/>
              <a:t>‹#›</a:t>
            </a:fld>
            <a:endParaRPr lang="en-GB" dirty="0"/>
          </a:p>
        </p:txBody>
      </p:sp>
    </p:spTree>
    <p:extLst>
      <p:ext uri="{BB962C8B-B14F-4D97-AF65-F5344CB8AC3E}">
        <p14:creationId xmlns:p14="http://schemas.microsoft.com/office/powerpoint/2010/main" val="40633824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41"/>
            <a:ext cx="10972800" cy="5851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Rectangle 4">
            <a:extLst>
              <a:ext uri="{FF2B5EF4-FFF2-40B4-BE49-F238E27FC236}">
                <a16:creationId xmlns:a16="http://schemas.microsoft.com/office/drawing/2014/main" id="{5DA944DB-9B41-4573-99B1-4F5F69BBF7DE}"/>
              </a:ext>
            </a:extLst>
          </p:cNvPr>
          <p:cNvSpPr>
            <a:spLocks noGrp="1" noChangeArrowheads="1"/>
          </p:cNvSpPr>
          <p:nvPr>
            <p:ph type="dt" sz="half" idx="10"/>
          </p:nvPr>
        </p:nvSpPr>
        <p:spPr>
          <a:xfrm>
            <a:off x="609600" y="6356351"/>
            <a:ext cx="2844800" cy="365125"/>
          </a:xfrm>
          <a:prstGeom prst="rect">
            <a:avLst/>
          </a:prstGeom>
          <a:ln/>
        </p:spPr>
        <p:txBody>
          <a:bodyPr/>
          <a:lstStyle>
            <a:lvl1pPr>
              <a:defRPr/>
            </a:lvl1pPr>
          </a:lstStyle>
          <a:p>
            <a:pPr>
              <a:defRPr/>
            </a:pPr>
            <a:endParaRPr lang="en-GB" dirty="0"/>
          </a:p>
        </p:txBody>
      </p:sp>
      <p:sp>
        <p:nvSpPr>
          <p:cNvPr id="4" name="Rectangle 5">
            <a:extLst>
              <a:ext uri="{FF2B5EF4-FFF2-40B4-BE49-F238E27FC236}">
                <a16:creationId xmlns:a16="http://schemas.microsoft.com/office/drawing/2014/main" id="{07A18CE7-E444-461E-A69D-50919B85B52D}"/>
              </a:ext>
            </a:extLst>
          </p:cNvPr>
          <p:cNvSpPr>
            <a:spLocks noGrp="1" noChangeArrowheads="1"/>
          </p:cNvSpPr>
          <p:nvPr>
            <p:ph type="ftr" sz="quarter" idx="11"/>
          </p:nvPr>
        </p:nvSpPr>
        <p:spPr>
          <a:xfrm>
            <a:off x="4165600" y="6356351"/>
            <a:ext cx="3860800" cy="365125"/>
          </a:xfrm>
          <a:prstGeom prst="rect">
            <a:avLst/>
          </a:prstGeom>
          <a:ln/>
        </p:spPr>
        <p:txBody>
          <a:bodyPr/>
          <a:lstStyle>
            <a:lvl1pPr>
              <a:defRPr/>
            </a:lvl1pPr>
          </a:lstStyle>
          <a:p>
            <a:pPr>
              <a:defRPr/>
            </a:pPr>
            <a:endParaRPr lang="en-GB" dirty="0"/>
          </a:p>
        </p:txBody>
      </p:sp>
      <p:sp>
        <p:nvSpPr>
          <p:cNvPr id="5" name="Rectangle 6">
            <a:extLst>
              <a:ext uri="{FF2B5EF4-FFF2-40B4-BE49-F238E27FC236}">
                <a16:creationId xmlns:a16="http://schemas.microsoft.com/office/drawing/2014/main" id="{C7EA9AB1-E4D2-4D76-80AA-7D1FCECC2A63}"/>
              </a:ext>
            </a:extLst>
          </p:cNvPr>
          <p:cNvSpPr>
            <a:spLocks noGrp="1" noChangeArrowheads="1"/>
          </p:cNvSpPr>
          <p:nvPr>
            <p:ph type="sldNum" sz="quarter" idx="12"/>
          </p:nvPr>
        </p:nvSpPr>
        <p:spPr>
          <a:xfrm>
            <a:off x="8737600" y="6356351"/>
            <a:ext cx="2844800" cy="365125"/>
          </a:xfrm>
          <a:prstGeom prst="rect">
            <a:avLst/>
          </a:prstGeom>
          <a:ln/>
        </p:spPr>
        <p:txBody>
          <a:bodyPr/>
          <a:lstStyle>
            <a:lvl1pPr>
              <a:defRPr/>
            </a:lvl1pPr>
          </a:lstStyle>
          <a:p>
            <a:fld id="{26F089D8-0D5E-4414-9C29-20F18FF8EEE2}" type="slidenum">
              <a:rPr lang="en-GB" altLang="en-US"/>
              <a:pPr/>
              <a:t>‹#›</a:t>
            </a:fld>
            <a:endParaRPr lang="en-GB" altLang="en-US" dirty="0"/>
          </a:p>
        </p:txBody>
      </p:sp>
    </p:spTree>
    <p:extLst>
      <p:ext uri="{BB962C8B-B14F-4D97-AF65-F5344CB8AC3E}">
        <p14:creationId xmlns:p14="http://schemas.microsoft.com/office/powerpoint/2010/main" val="3294590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0F378-90CE-844C-E18F-147BEC05318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6B4E349-011F-FB22-E5BD-7BCE14ED9B0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6A95FB-FEBF-8B20-7034-B300009CA469}"/>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id="{9AB70E81-98CF-784D-08E9-64E6FA3CE0D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667B5C8-6E92-C330-7085-4D65E7375341}"/>
              </a:ext>
            </a:extLst>
          </p:cNvPr>
          <p:cNvSpPr>
            <a:spLocks noGrp="1"/>
          </p:cNvSpPr>
          <p:nvPr>
            <p:ph type="sldNum" sz="quarter" idx="12"/>
          </p:nvPr>
        </p:nvSpPr>
        <p:spPr/>
        <p:txBody>
          <a:bodyPr/>
          <a:lstStyle/>
          <a:p>
            <a:fld id="{F10FE481-34AE-46DD-8B98-114FDC1C6716}" type="slidenum">
              <a:rPr lang="en-GB" smtClean="0"/>
              <a:t>‹#›</a:t>
            </a:fld>
            <a:endParaRPr lang="en-GB" dirty="0"/>
          </a:p>
        </p:txBody>
      </p:sp>
    </p:spTree>
    <p:extLst>
      <p:ext uri="{BB962C8B-B14F-4D97-AF65-F5344CB8AC3E}">
        <p14:creationId xmlns:p14="http://schemas.microsoft.com/office/powerpoint/2010/main" val="2784857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C2DA6-B6CD-1210-875E-C4B112DD7D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4E9641E-5985-5292-B5E7-1FBBF3FDB5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963E7B-B6A9-C69E-0691-BA2BB16F7C14}"/>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id="{42EB2980-8FA7-13AB-C032-4B09EBDF4EA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05CDF907-7A16-21BD-CF0C-B3B44D2ED51F}"/>
              </a:ext>
            </a:extLst>
          </p:cNvPr>
          <p:cNvSpPr>
            <a:spLocks noGrp="1"/>
          </p:cNvSpPr>
          <p:nvPr>
            <p:ph type="sldNum" sz="quarter" idx="12"/>
          </p:nvPr>
        </p:nvSpPr>
        <p:spPr/>
        <p:txBody>
          <a:bodyPr/>
          <a:lstStyle/>
          <a:p>
            <a:fld id="{F10FE481-34AE-46DD-8B98-114FDC1C6716}" type="slidenum">
              <a:rPr lang="en-GB" smtClean="0"/>
              <a:t>‹#›</a:t>
            </a:fld>
            <a:endParaRPr lang="en-GB" dirty="0"/>
          </a:p>
        </p:txBody>
      </p:sp>
    </p:spTree>
    <p:extLst>
      <p:ext uri="{BB962C8B-B14F-4D97-AF65-F5344CB8AC3E}">
        <p14:creationId xmlns:p14="http://schemas.microsoft.com/office/powerpoint/2010/main" val="970488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E3F1D-B436-D9CF-08C9-B9081AC5131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9BE80BF-7F9C-84DC-416B-052FA72BC0B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3E8D409-7846-7471-D962-0C97A6A035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77A2D7A-8990-5131-91C7-AE4965AE1EDF}"/>
              </a:ext>
            </a:extLst>
          </p:cNvPr>
          <p:cNvSpPr>
            <a:spLocks noGrp="1"/>
          </p:cNvSpPr>
          <p:nvPr>
            <p:ph type="dt" sz="half" idx="10"/>
          </p:nvPr>
        </p:nvSpPr>
        <p:spPr/>
        <p:txBody>
          <a:bodyPr/>
          <a:lstStyle/>
          <a:p>
            <a:endParaRPr lang="en-GB" dirty="0"/>
          </a:p>
        </p:txBody>
      </p:sp>
      <p:sp>
        <p:nvSpPr>
          <p:cNvPr id="6" name="Footer Placeholder 5">
            <a:extLst>
              <a:ext uri="{FF2B5EF4-FFF2-40B4-BE49-F238E27FC236}">
                <a16:creationId xmlns:a16="http://schemas.microsoft.com/office/drawing/2014/main" id="{FC8C7B40-662F-542D-84AD-BD8571A6F00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4B9FBF9-0703-A4F9-23A7-9DD63F7D8A54}"/>
              </a:ext>
            </a:extLst>
          </p:cNvPr>
          <p:cNvSpPr>
            <a:spLocks noGrp="1"/>
          </p:cNvSpPr>
          <p:nvPr>
            <p:ph type="sldNum" sz="quarter" idx="12"/>
          </p:nvPr>
        </p:nvSpPr>
        <p:spPr/>
        <p:txBody>
          <a:bodyPr/>
          <a:lstStyle/>
          <a:p>
            <a:fld id="{F10FE481-34AE-46DD-8B98-114FDC1C6716}" type="slidenum">
              <a:rPr lang="en-GB" smtClean="0"/>
              <a:t>‹#›</a:t>
            </a:fld>
            <a:endParaRPr lang="en-GB" dirty="0"/>
          </a:p>
        </p:txBody>
      </p:sp>
    </p:spTree>
    <p:extLst>
      <p:ext uri="{BB962C8B-B14F-4D97-AF65-F5344CB8AC3E}">
        <p14:creationId xmlns:p14="http://schemas.microsoft.com/office/powerpoint/2010/main" val="184140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F8F31-2964-4CE0-E161-FD497342472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C415BA8-7BBC-28EB-9D56-8C85B35C6A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BC70ED-B377-3A89-BE0C-A98B22C06B9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693FEE2-2ECB-EB9A-221F-2C671C4F15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70A728C-0F00-6DA6-653A-E93D4980C6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A0AC673-2734-95E2-E2A5-F0231B1EF309}"/>
              </a:ext>
            </a:extLst>
          </p:cNvPr>
          <p:cNvSpPr>
            <a:spLocks noGrp="1"/>
          </p:cNvSpPr>
          <p:nvPr>
            <p:ph type="dt" sz="half" idx="10"/>
          </p:nvPr>
        </p:nvSpPr>
        <p:spPr/>
        <p:txBody>
          <a:bodyPr/>
          <a:lstStyle/>
          <a:p>
            <a:endParaRPr lang="en-GB" dirty="0"/>
          </a:p>
        </p:txBody>
      </p:sp>
      <p:sp>
        <p:nvSpPr>
          <p:cNvPr id="8" name="Footer Placeholder 7">
            <a:extLst>
              <a:ext uri="{FF2B5EF4-FFF2-40B4-BE49-F238E27FC236}">
                <a16:creationId xmlns:a16="http://schemas.microsoft.com/office/drawing/2014/main" id="{AD29F09C-9C05-9924-1523-A1E5CFD65E37}"/>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021B0C85-EEA9-0412-F712-21CDCAA0E0C9}"/>
              </a:ext>
            </a:extLst>
          </p:cNvPr>
          <p:cNvSpPr>
            <a:spLocks noGrp="1"/>
          </p:cNvSpPr>
          <p:nvPr>
            <p:ph type="sldNum" sz="quarter" idx="12"/>
          </p:nvPr>
        </p:nvSpPr>
        <p:spPr/>
        <p:txBody>
          <a:bodyPr/>
          <a:lstStyle/>
          <a:p>
            <a:fld id="{F10FE481-34AE-46DD-8B98-114FDC1C6716}" type="slidenum">
              <a:rPr lang="en-GB" smtClean="0"/>
              <a:t>‹#›</a:t>
            </a:fld>
            <a:endParaRPr lang="en-GB" dirty="0"/>
          </a:p>
        </p:txBody>
      </p:sp>
    </p:spTree>
    <p:extLst>
      <p:ext uri="{BB962C8B-B14F-4D97-AF65-F5344CB8AC3E}">
        <p14:creationId xmlns:p14="http://schemas.microsoft.com/office/powerpoint/2010/main" val="2013652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2D39C-D017-CEA1-2DBD-515284A2BF9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3449AB8-D95D-456C-D610-BE9EA835CE53}"/>
              </a:ext>
            </a:extLst>
          </p:cNvPr>
          <p:cNvSpPr>
            <a:spLocks noGrp="1"/>
          </p:cNvSpPr>
          <p:nvPr>
            <p:ph type="dt" sz="half" idx="10"/>
          </p:nvPr>
        </p:nvSpPr>
        <p:spPr/>
        <p:txBody>
          <a:bodyPr/>
          <a:lstStyle/>
          <a:p>
            <a:endParaRPr lang="en-GB" dirty="0"/>
          </a:p>
        </p:txBody>
      </p:sp>
      <p:sp>
        <p:nvSpPr>
          <p:cNvPr id="4" name="Footer Placeholder 3">
            <a:extLst>
              <a:ext uri="{FF2B5EF4-FFF2-40B4-BE49-F238E27FC236}">
                <a16:creationId xmlns:a16="http://schemas.microsoft.com/office/drawing/2014/main" id="{EF8AF6A2-B5E7-DCC6-726F-3EF640334EB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DFCFAA6-86E6-9D42-795B-EF6FB4F030C7}"/>
              </a:ext>
            </a:extLst>
          </p:cNvPr>
          <p:cNvSpPr>
            <a:spLocks noGrp="1"/>
          </p:cNvSpPr>
          <p:nvPr>
            <p:ph type="sldNum" sz="quarter" idx="12"/>
          </p:nvPr>
        </p:nvSpPr>
        <p:spPr/>
        <p:txBody>
          <a:bodyPr/>
          <a:lstStyle/>
          <a:p>
            <a:fld id="{F10FE481-34AE-46DD-8B98-114FDC1C6716}" type="slidenum">
              <a:rPr lang="en-GB" smtClean="0"/>
              <a:t>‹#›</a:t>
            </a:fld>
            <a:endParaRPr lang="en-GB" dirty="0"/>
          </a:p>
        </p:txBody>
      </p:sp>
    </p:spTree>
    <p:extLst>
      <p:ext uri="{BB962C8B-B14F-4D97-AF65-F5344CB8AC3E}">
        <p14:creationId xmlns:p14="http://schemas.microsoft.com/office/powerpoint/2010/main" val="653947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2B52A4-4134-A9A2-B9B7-DB8DD8A9F8BD}"/>
              </a:ext>
            </a:extLst>
          </p:cNvPr>
          <p:cNvSpPr>
            <a:spLocks noGrp="1"/>
          </p:cNvSpPr>
          <p:nvPr>
            <p:ph type="dt" sz="half" idx="10"/>
          </p:nvPr>
        </p:nvSpPr>
        <p:spPr/>
        <p:txBody>
          <a:bodyPr/>
          <a:lstStyle/>
          <a:p>
            <a:endParaRPr lang="en-GB" dirty="0"/>
          </a:p>
        </p:txBody>
      </p:sp>
      <p:sp>
        <p:nvSpPr>
          <p:cNvPr id="3" name="Footer Placeholder 2">
            <a:extLst>
              <a:ext uri="{FF2B5EF4-FFF2-40B4-BE49-F238E27FC236}">
                <a16:creationId xmlns:a16="http://schemas.microsoft.com/office/drawing/2014/main" id="{86D2CEC4-AF30-2486-6F87-DB667F847FE3}"/>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8661A1CC-BBC7-CD4D-C192-C8DC930E9845}"/>
              </a:ext>
            </a:extLst>
          </p:cNvPr>
          <p:cNvSpPr>
            <a:spLocks noGrp="1"/>
          </p:cNvSpPr>
          <p:nvPr>
            <p:ph type="sldNum" sz="quarter" idx="12"/>
          </p:nvPr>
        </p:nvSpPr>
        <p:spPr/>
        <p:txBody>
          <a:bodyPr/>
          <a:lstStyle/>
          <a:p>
            <a:fld id="{F10FE481-34AE-46DD-8B98-114FDC1C6716}" type="slidenum">
              <a:rPr lang="en-GB" smtClean="0"/>
              <a:t>‹#›</a:t>
            </a:fld>
            <a:endParaRPr lang="en-GB" dirty="0"/>
          </a:p>
        </p:txBody>
      </p:sp>
    </p:spTree>
    <p:extLst>
      <p:ext uri="{BB962C8B-B14F-4D97-AF65-F5344CB8AC3E}">
        <p14:creationId xmlns:p14="http://schemas.microsoft.com/office/powerpoint/2010/main" val="3609831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FCAF7-3B04-0C1A-B553-4B5CF9B9DC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2D0FCBB-6C71-7AB6-FDEC-F2BD74183C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2BBF2D5-62B0-6E53-335C-58417C76FD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EC2154-2B76-9406-0FA9-2966752A2C19}"/>
              </a:ext>
            </a:extLst>
          </p:cNvPr>
          <p:cNvSpPr>
            <a:spLocks noGrp="1"/>
          </p:cNvSpPr>
          <p:nvPr>
            <p:ph type="dt" sz="half" idx="10"/>
          </p:nvPr>
        </p:nvSpPr>
        <p:spPr/>
        <p:txBody>
          <a:bodyPr/>
          <a:lstStyle/>
          <a:p>
            <a:endParaRPr lang="en-GB" dirty="0"/>
          </a:p>
        </p:txBody>
      </p:sp>
      <p:sp>
        <p:nvSpPr>
          <p:cNvPr id="6" name="Footer Placeholder 5">
            <a:extLst>
              <a:ext uri="{FF2B5EF4-FFF2-40B4-BE49-F238E27FC236}">
                <a16:creationId xmlns:a16="http://schemas.microsoft.com/office/drawing/2014/main" id="{231A6080-4DDA-F75F-FE54-7EA9D05EDC14}"/>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126B457-F4A8-612F-F267-E78B052FFF2A}"/>
              </a:ext>
            </a:extLst>
          </p:cNvPr>
          <p:cNvSpPr>
            <a:spLocks noGrp="1"/>
          </p:cNvSpPr>
          <p:nvPr>
            <p:ph type="sldNum" sz="quarter" idx="12"/>
          </p:nvPr>
        </p:nvSpPr>
        <p:spPr/>
        <p:txBody>
          <a:bodyPr/>
          <a:lstStyle/>
          <a:p>
            <a:fld id="{F10FE481-34AE-46DD-8B98-114FDC1C6716}" type="slidenum">
              <a:rPr lang="en-GB" smtClean="0"/>
              <a:t>‹#›</a:t>
            </a:fld>
            <a:endParaRPr lang="en-GB" dirty="0"/>
          </a:p>
        </p:txBody>
      </p:sp>
    </p:spTree>
    <p:extLst>
      <p:ext uri="{BB962C8B-B14F-4D97-AF65-F5344CB8AC3E}">
        <p14:creationId xmlns:p14="http://schemas.microsoft.com/office/powerpoint/2010/main" val="2525051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FD3A3-B1EF-7872-1F76-74B4DC996F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1A3D8BA-FDBA-61DA-F220-A2201B3C18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24D2FE92-CD5B-C6BA-13D0-ABABF301BE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A43CDC-1CCF-91AD-9CD8-9B4F53161BAC}"/>
              </a:ext>
            </a:extLst>
          </p:cNvPr>
          <p:cNvSpPr>
            <a:spLocks noGrp="1"/>
          </p:cNvSpPr>
          <p:nvPr>
            <p:ph type="dt" sz="half" idx="10"/>
          </p:nvPr>
        </p:nvSpPr>
        <p:spPr/>
        <p:txBody>
          <a:bodyPr/>
          <a:lstStyle/>
          <a:p>
            <a:endParaRPr lang="en-GB" dirty="0"/>
          </a:p>
        </p:txBody>
      </p:sp>
      <p:sp>
        <p:nvSpPr>
          <p:cNvPr id="6" name="Footer Placeholder 5">
            <a:extLst>
              <a:ext uri="{FF2B5EF4-FFF2-40B4-BE49-F238E27FC236}">
                <a16:creationId xmlns:a16="http://schemas.microsoft.com/office/drawing/2014/main" id="{2D1574AD-54B8-C825-BFB9-FB758CFB40A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20C81AB7-4A6B-5E8E-244D-4BAC88C6257B}"/>
              </a:ext>
            </a:extLst>
          </p:cNvPr>
          <p:cNvSpPr>
            <a:spLocks noGrp="1"/>
          </p:cNvSpPr>
          <p:nvPr>
            <p:ph type="sldNum" sz="quarter" idx="12"/>
          </p:nvPr>
        </p:nvSpPr>
        <p:spPr/>
        <p:txBody>
          <a:bodyPr/>
          <a:lstStyle/>
          <a:p>
            <a:fld id="{F10FE481-34AE-46DD-8B98-114FDC1C6716}" type="slidenum">
              <a:rPr lang="en-GB" smtClean="0"/>
              <a:t>‹#›</a:t>
            </a:fld>
            <a:endParaRPr lang="en-GB" dirty="0"/>
          </a:p>
        </p:txBody>
      </p:sp>
    </p:spTree>
    <p:extLst>
      <p:ext uri="{BB962C8B-B14F-4D97-AF65-F5344CB8AC3E}">
        <p14:creationId xmlns:p14="http://schemas.microsoft.com/office/powerpoint/2010/main" val="707302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35F9A3-E7A3-959C-6C4E-35AC2BE748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D9E7BE5-C3DF-C458-EC58-BDDE406A75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98260D-6C93-D042-3E4E-E1BBA8D227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dirty="0"/>
          </a:p>
        </p:txBody>
      </p:sp>
      <p:sp>
        <p:nvSpPr>
          <p:cNvPr id="5" name="Footer Placeholder 4">
            <a:extLst>
              <a:ext uri="{FF2B5EF4-FFF2-40B4-BE49-F238E27FC236}">
                <a16:creationId xmlns:a16="http://schemas.microsoft.com/office/drawing/2014/main" id="{960E3A10-1EA3-D70C-7635-58F9C6110F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B5E6FEB6-BFCC-C59B-F952-40346FFCF7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0FE481-34AE-46DD-8B98-114FDC1C6716}" type="slidenum">
              <a:rPr lang="en-GB" smtClean="0"/>
              <a:t>‹#›</a:t>
            </a:fld>
            <a:endParaRPr lang="en-GB" dirty="0"/>
          </a:p>
        </p:txBody>
      </p:sp>
    </p:spTree>
    <p:extLst>
      <p:ext uri="{BB962C8B-B14F-4D97-AF65-F5344CB8AC3E}">
        <p14:creationId xmlns:p14="http://schemas.microsoft.com/office/powerpoint/2010/main" val="310616731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D7C5900B-65CD-4135-9A65-F8B87E4C7BB6}"/>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0549" y="5880592"/>
            <a:ext cx="1181492" cy="878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hidden="1">
            <a:extLst>
              <a:ext uri="{FF2B5EF4-FFF2-40B4-BE49-F238E27FC236}">
                <a16:creationId xmlns:a16="http://schemas.microsoft.com/office/drawing/2014/main" id="{187D789B-C520-C917-44D7-049B12A6442B}"/>
              </a:ext>
            </a:extLst>
          </p:cNvPr>
          <p:cNvSpPr>
            <a:spLocks noGrp="1"/>
          </p:cNvSpPr>
          <p:nvPr>
            <p:ph type="sldNum" sz="quarter" idx="12"/>
          </p:nvPr>
        </p:nvSpPr>
        <p:spPr/>
        <p:txBody>
          <a:bodyPr/>
          <a:lstStyle/>
          <a:p>
            <a:fld id="{26F089D8-0D5E-4414-9C29-20F18FF8EEE2}" type="slidenum">
              <a:rPr lang="en-GB" altLang="en-US" smtClean="0"/>
              <a:pPr/>
              <a:t>1</a:t>
            </a:fld>
            <a:endParaRPr lang="en-GB" altLang="en-US" dirty="0"/>
          </a:p>
        </p:txBody>
      </p:sp>
      <p:sp>
        <p:nvSpPr>
          <p:cNvPr id="9" name="Subtitle 8">
            <a:extLst>
              <a:ext uri="{FF2B5EF4-FFF2-40B4-BE49-F238E27FC236}">
                <a16:creationId xmlns:a16="http://schemas.microsoft.com/office/drawing/2014/main" id="{0BA8C29A-E97B-4BEA-A7F1-5DAC47F0F19B}"/>
              </a:ext>
            </a:extLst>
          </p:cNvPr>
          <p:cNvSpPr>
            <a:spLocks noGrp="1"/>
          </p:cNvSpPr>
          <p:nvPr>
            <p:ph type="subTitle" idx="1"/>
          </p:nvPr>
        </p:nvSpPr>
        <p:spPr>
          <a:xfrm>
            <a:off x="1524000" y="4641216"/>
            <a:ext cx="9144000" cy="520064"/>
          </a:xfrm>
        </p:spPr>
        <p:txBody>
          <a:bodyPr/>
          <a:lstStyle/>
          <a:p>
            <a:pPr algn="l"/>
            <a:r>
              <a:rPr lang="en-GB" b="1" dirty="0">
                <a:latin typeface="Arial" panose="020B0604020202020204" pitchFamily="34" charset="0"/>
                <a:cs typeface="Arial" panose="020B0604020202020204" pitchFamily="34" charset="0"/>
              </a:rPr>
              <a:t>May 2023</a:t>
            </a:r>
          </a:p>
        </p:txBody>
      </p:sp>
      <p:sp>
        <p:nvSpPr>
          <p:cNvPr id="8" name="Title 7">
            <a:extLst>
              <a:ext uri="{FF2B5EF4-FFF2-40B4-BE49-F238E27FC236}">
                <a16:creationId xmlns:a16="http://schemas.microsoft.com/office/drawing/2014/main" id="{73A8F5EA-7747-445F-B300-8E50934B5A87}"/>
              </a:ext>
            </a:extLst>
          </p:cNvPr>
          <p:cNvSpPr>
            <a:spLocks noGrp="1"/>
          </p:cNvSpPr>
          <p:nvPr>
            <p:ph type="ctrTitle"/>
          </p:nvPr>
        </p:nvSpPr>
        <p:spPr>
          <a:xfrm>
            <a:off x="1524000" y="1695132"/>
            <a:ext cx="9144000" cy="2226628"/>
          </a:xfrm>
        </p:spPr>
        <p:txBody>
          <a:bodyPr>
            <a:noAutofit/>
          </a:bodyPr>
          <a:lstStyle/>
          <a:p>
            <a:r>
              <a:rPr lang="en-GB" sz="4800" b="1" dirty="0">
                <a:solidFill>
                  <a:srgbClr val="005EB8"/>
                </a:solidFill>
                <a:latin typeface="Arial" panose="020B0604020202020204" pitchFamily="34" charset="0"/>
                <a:cs typeface="Arial" panose="020B0604020202020204" pitchFamily="34" charset="0"/>
              </a:rPr>
              <a:t>Integrated Improvement Plan</a:t>
            </a:r>
            <a:br>
              <a:rPr lang="en-GB" sz="4800" b="1" dirty="0">
                <a:solidFill>
                  <a:srgbClr val="005EB8"/>
                </a:solidFill>
                <a:latin typeface="Arial" panose="020B0604020202020204" pitchFamily="34" charset="0"/>
                <a:cs typeface="Arial" panose="020B0604020202020204" pitchFamily="34" charset="0"/>
              </a:rPr>
            </a:br>
            <a:r>
              <a:rPr lang="en-GB" sz="4800" b="1" dirty="0">
                <a:solidFill>
                  <a:srgbClr val="005EB8"/>
                </a:solidFill>
                <a:latin typeface="Arial" panose="020B0604020202020204" pitchFamily="34" charset="0"/>
                <a:cs typeface="Arial" panose="020B0604020202020204" pitchFamily="34" charset="0"/>
              </a:rPr>
              <a:t>2023-2024</a:t>
            </a:r>
            <a:endParaRPr lang="en-GB" sz="4800" dirty="0">
              <a:solidFill>
                <a:srgbClr val="005EB8"/>
              </a:solidFill>
            </a:endParaRPr>
          </a:p>
        </p:txBody>
      </p:sp>
      <p:pic>
        <p:nvPicPr>
          <p:cNvPr id="5" name="Picture 4" descr="East Kent Hospitals University NHS Foundation Trust">
            <a:extLst>
              <a:ext uri="{FF2B5EF4-FFF2-40B4-BE49-F238E27FC236}">
                <a16:creationId xmlns:a16="http://schemas.microsoft.com/office/drawing/2014/main" id="{2D6E2FAD-8E8C-4806-9DE1-EB5F69984F7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94384" y="0"/>
            <a:ext cx="3497616" cy="1655762"/>
          </a:xfrm>
          <a:prstGeom prst="rect">
            <a:avLst/>
          </a:prstGeom>
          <a:noFill/>
          <a:ln>
            <a:noFill/>
          </a:ln>
        </p:spPr>
      </p:pic>
    </p:spTree>
    <p:extLst>
      <p:ext uri="{BB962C8B-B14F-4D97-AF65-F5344CB8AC3E}">
        <p14:creationId xmlns:p14="http://schemas.microsoft.com/office/powerpoint/2010/main" val="610725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6">
            <a:extLst>
              <a:ext uri="{FF2B5EF4-FFF2-40B4-BE49-F238E27FC236}">
                <a16:creationId xmlns:a16="http://schemas.microsoft.com/office/drawing/2014/main" id="{757BE2D8-1B38-CDDA-A4D2-373992E5BDF8}"/>
              </a:ext>
            </a:extLst>
          </p:cNvPr>
          <p:cNvSpPr>
            <a:spLocks noGrp="1"/>
          </p:cNvSpPr>
          <p:nvPr>
            <p:ph type="sldNum" sz="quarter" idx="12"/>
          </p:nvPr>
        </p:nvSpPr>
        <p:spPr/>
        <p:txBody>
          <a:bodyPr/>
          <a:lstStyle/>
          <a:p>
            <a:fld id="{26F089D8-0D5E-4414-9C29-20F18FF8EEE2}" type="slidenum">
              <a:rPr lang="en-GB" altLang="en-US" sz="1000" smtClean="0">
                <a:solidFill>
                  <a:schemeClr val="accent1"/>
                </a:solidFill>
              </a:rPr>
              <a:pPr/>
              <a:t>10</a:t>
            </a:fld>
            <a:endParaRPr lang="en-GB" altLang="en-US" sz="1000" dirty="0">
              <a:solidFill>
                <a:schemeClr val="accent1"/>
              </a:solidFill>
            </a:endParaRPr>
          </a:p>
        </p:txBody>
      </p:sp>
      <p:sp>
        <p:nvSpPr>
          <p:cNvPr id="23" name="Rectangle 22">
            <a:extLst>
              <a:ext uri="{FF2B5EF4-FFF2-40B4-BE49-F238E27FC236}">
                <a16:creationId xmlns:a16="http://schemas.microsoft.com/office/drawing/2014/main" id="{5173634D-254F-14CA-6290-B70CB3B21D57}"/>
              </a:ext>
            </a:extLst>
          </p:cNvPr>
          <p:cNvSpPr/>
          <p:nvPr/>
        </p:nvSpPr>
        <p:spPr>
          <a:xfrm>
            <a:off x="6849180" y="5043739"/>
            <a:ext cx="4676440" cy="11511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chorCtr="0">
            <a:noAutofit/>
          </a:bodyPr>
          <a:lstStyle/>
          <a:p>
            <a:pPr marL="171450" indent="-171450" fontAlgn="t">
              <a:buFont typeface="Arial" panose="020B0604020202020204" pitchFamily="34" charset="0"/>
              <a:buChar char="•"/>
            </a:pPr>
            <a:r>
              <a:rPr lang="en-GB" sz="1000" dirty="0">
                <a:solidFill>
                  <a:schemeClr val="accent1"/>
                </a:solidFill>
                <a:cs typeface="Arial"/>
              </a:rPr>
              <a:t>Evidence of staff and user involvement in and feedback on specific improvements .</a:t>
            </a:r>
          </a:p>
          <a:p>
            <a:pPr marL="171450" indent="-171450" fontAlgn="t">
              <a:buFont typeface="Arial" panose="020B0604020202020204" pitchFamily="34" charset="0"/>
              <a:buChar char="•"/>
            </a:pPr>
            <a:r>
              <a:rPr lang="en-GB" sz="1000" dirty="0">
                <a:solidFill>
                  <a:schemeClr val="accent1"/>
                </a:solidFill>
                <a:cs typeface="Arial"/>
              </a:rPr>
              <a:t>Improved staff engagement and Trust leadership in line with national/peer/ICS.</a:t>
            </a:r>
          </a:p>
          <a:p>
            <a:pPr marL="171450" indent="-171450" fontAlgn="t">
              <a:buFont typeface="Arial" panose="020B0604020202020204" pitchFamily="34" charset="0"/>
              <a:buChar char="•"/>
            </a:pPr>
            <a:r>
              <a:rPr lang="en-GB" sz="1000" dirty="0">
                <a:solidFill>
                  <a:schemeClr val="accent1"/>
                </a:solidFill>
                <a:cs typeface="Arial"/>
              </a:rPr>
              <a:t>Staff sickness and vacancies tracked and reduced so Trust not an outlier across ICS.</a:t>
            </a:r>
          </a:p>
          <a:p>
            <a:pPr marL="171450" indent="-171450" fontAlgn="t">
              <a:buFont typeface="Arial" panose="020B0604020202020204" pitchFamily="34" charset="0"/>
              <a:buChar char="•"/>
            </a:pPr>
            <a:r>
              <a:rPr lang="en-GB" sz="1000" dirty="0">
                <a:solidFill>
                  <a:schemeClr val="accent1"/>
                </a:solidFill>
                <a:cs typeface="Arial"/>
              </a:rPr>
              <a:t>Improved retention and turnover rates for all staff groups and sustained improvement in vacancy rate trajectory in hard to recruit specialties.</a:t>
            </a:r>
          </a:p>
          <a:p>
            <a:pPr marL="171450" indent="-171450" fontAlgn="t">
              <a:buFont typeface="Arial" panose="020B0604020202020204" pitchFamily="34" charset="0"/>
              <a:buChar char="•"/>
            </a:pPr>
            <a:r>
              <a:rPr lang="en-GB" sz="1000" dirty="0">
                <a:solidFill>
                  <a:schemeClr val="accent1"/>
                </a:solidFill>
                <a:cs typeface="Arial"/>
              </a:rPr>
              <a:t>International nursing and Clinical Support Worker recruitment trajectories agreed and evidence of delivery against these by March 2024.</a:t>
            </a:r>
          </a:p>
        </p:txBody>
      </p:sp>
      <p:sp>
        <p:nvSpPr>
          <p:cNvPr id="24" name="Oval 23">
            <a:extLst>
              <a:ext uri="{FF2B5EF4-FFF2-40B4-BE49-F238E27FC236}">
                <a16:creationId xmlns:a16="http://schemas.microsoft.com/office/drawing/2014/main" id="{CF3EC8AE-0180-E183-6566-E6B0319E9237}"/>
              </a:ext>
            </a:extLst>
          </p:cNvPr>
          <p:cNvSpPr/>
          <p:nvPr/>
        </p:nvSpPr>
        <p:spPr>
          <a:xfrm>
            <a:off x="6559974" y="5455630"/>
            <a:ext cx="270000" cy="270000"/>
          </a:xfrm>
          <a:prstGeom prst="ellipse">
            <a:avLst/>
          </a:prstGeom>
          <a:solidFill>
            <a:srgbClr val="005EB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5</a:t>
            </a:r>
          </a:p>
        </p:txBody>
      </p:sp>
      <p:sp>
        <p:nvSpPr>
          <p:cNvPr id="55" name="Rectangle 54">
            <a:extLst>
              <a:ext uri="{FF2B5EF4-FFF2-40B4-BE49-F238E27FC236}">
                <a16:creationId xmlns:a16="http://schemas.microsoft.com/office/drawing/2014/main" id="{1A146C81-83A9-28D2-CD6D-A352B0898D7B}"/>
              </a:ext>
              <a:ext uri="{C183D7F6-B498-43B3-948B-1728B52AA6E4}">
                <adec:decorative xmlns:adec="http://schemas.microsoft.com/office/drawing/2017/decorative" val="1"/>
              </a:ext>
            </a:extLst>
          </p:cNvPr>
          <p:cNvSpPr/>
          <p:nvPr/>
        </p:nvSpPr>
        <p:spPr>
          <a:xfrm>
            <a:off x="6454369" y="5028080"/>
            <a:ext cx="5167408" cy="1280441"/>
          </a:xfrm>
          <a:prstGeom prst="rect">
            <a:avLst/>
          </a:prstGeom>
          <a:noFill/>
          <a:ln w="12700">
            <a:solidFill>
              <a:srgbClr val="90CC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sp>
        <p:nvSpPr>
          <p:cNvPr id="53" name="Flowchart: Process 52">
            <a:extLst>
              <a:ext uri="{FF2B5EF4-FFF2-40B4-BE49-F238E27FC236}">
                <a16:creationId xmlns:a16="http://schemas.microsoft.com/office/drawing/2014/main" id="{CB9439C2-6ED1-FA7C-DD14-B7E68E973CB4}"/>
              </a:ext>
            </a:extLst>
          </p:cNvPr>
          <p:cNvSpPr/>
          <p:nvPr/>
        </p:nvSpPr>
        <p:spPr>
          <a:xfrm>
            <a:off x="6458894" y="4787987"/>
            <a:ext cx="5167408" cy="230163"/>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NOF 4 Exit Criteria Contribution</a:t>
            </a:r>
          </a:p>
        </p:txBody>
      </p:sp>
      <p:sp>
        <p:nvSpPr>
          <p:cNvPr id="54" name="Oval 53">
            <a:extLst>
              <a:ext uri="{FF2B5EF4-FFF2-40B4-BE49-F238E27FC236}">
                <a16:creationId xmlns:a16="http://schemas.microsoft.com/office/drawing/2014/main" id="{FBA444D8-E484-0E88-93E1-7B81FB2D83F8}"/>
              </a:ext>
            </a:extLst>
          </p:cNvPr>
          <p:cNvSpPr/>
          <p:nvPr/>
        </p:nvSpPr>
        <p:spPr>
          <a:xfrm>
            <a:off x="11093387" y="4713611"/>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E</a:t>
            </a:r>
          </a:p>
        </p:txBody>
      </p:sp>
      <p:sp>
        <p:nvSpPr>
          <p:cNvPr id="41" name="TextBox 40">
            <a:extLst>
              <a:ext uri="{FF2B5EF4-FFF2-40B4-BE49-F238E27FC236}">
                <a16:creationId xmlns:a16="http://schemas.microsoft.com/office/drawing/2014/main" id="{30EC689C-FF21-59F0-120E-E49E53BDAECE}"/>
              </a:ext>
            </a:extLst>
          </p:cNvPr>
          <p:cNvSpPr txBox="1"/>
          <p:nvPr/>
        </p:nvSpPr>
        <p:spPr>
          <a:xfrm>
            <a:off x="6454214" y="4041524"/>
            <a:ext cx="5137166" cy="558449"/>
          </a:xfrm>
          <a:prstGeom prst="rect">
            <a:avLst/>
          </a:prstGeom>
          <a:ln>
            <a:noFill/>
          </a:ln>
        </p:spPr>
        <p:txBody>
          <a:bodyPr vert="horz" lIns="91440" tIns="45720" rIns="91440" bIns="45720" rtlCol="0" anchor="t">
            <a:noAutofit/>
          </a:bodyPr>
          <a:lstStyle>
            <a:defPPr>
              <a:defRPr lang="en-US"/>
            </a:defPPr>
            <a:lvl1pPr marL="265113" indent="-265113" defTabSz="914400">
              <a:spcBef>
                <a:spcPct val="20000"/>
              </a:spcBef>
              <a:buFont typeface="Arial" panose="020B0604020202020204" pitchFamily="34" charset="0"/>
              <a:buChar char="•"/>
              <a:defRPr sz="1200"/>
            </a:lvl1pPr>
            <a:lvl2pPr marL="742950" indent="-285750" defTabSz="914400">
              <a:spcBef>
                <a:spcPct val="20000"/>
              </a:spcBef>
              <a:buFont typeface="Arial" panose="020B0604020202020204" pitchFamily="34" charset="0"/>
              <a:buChar char="–"/>
              <a:defRPr sz="2800"/>
            </a:lvl2pPr>
            <a:lvl3pPr marL="1143000" indent="-228600" defTabSz="914400">
              <a:spcBef>
                <a:spcPct val="20000"/>
              </a:spcBef>
              <a:buFont typeface="Arial" panose="020B0604020202020204" pitchFamily="34" charset="0"/>
              <a:buChar char="•"/>
              <a:defRPr sz="2400"/>
            </a:lvl3pPr>
            <a:lvl4pPr marL="1600200" indent="-228600" defTabSz="914400">
              <a:spcBef>
                <a:spcPct val="20000"/>
              </a:spcBef>
              <a:buFont typeface="Arial" panose="020B0604020202020204" pitchFamily="34" charset="0"/>
              <a:buChar char="–"/>
              <a:defRPr sz="2000"/>
            </a:lvl4pPr>
            <a:lvl5pPr marL="2057400" indent="-228600" defTabSz="914400">
              <a:spcBef>
                <a:spcPct val="20000"/>
              </a:spcBef>
              <a:buFont typeface="Arial" panose="020B0604020202020204" pitchFamily="34" charset="0"/>
              <a:buChar char="»"/>
              <a:defRPr sz="2000"/>
            </a:lvl5pPr>
            <a:lvl6pPr marL="2514600" indent="-228600" defTabSz="914400">
              <a:spcBef>
                <a:spcPct val="20000"/>
              </a:spcBef>
              <a:buFont typeface="Arial" panose="020B0604020202020204" pitchFamily="34" charset="0"/>
              <a:buChar char="•"/>
              <a:defRPr sz="2000"/>
            </a:lvl6pPr>
            <a:lvl7pPr marL="2971800" indent="-228600" defTabSz="914400">
              <a:spcBef>
                <a:spcPct val="20000"/>
              </a:spcBef>
              <a:buFont typeface="Arial" panose="020B0604020202020204" pitchFamily="34" charset="0"/>
              <a:buChar char="•"/>
              <a:defRPr sz="2000"/>
            </a:lvl7pPr>
            <a:lvl8pPr marL="3429000" indent="-228600" defTabSz="914400">
              <a:spcBef>
                <a:spcPct val="20000"/>
              </a:spcBef>
              <a:buFont typeface="Arial" panose="020B0604020202020204" pitchFamily="34" charset="0"/>
              <a:buChar char="•"/>
              <a:defRPr sz="2000"/>
            </a:lvl8pPr>
            <a:lvl9pPr marL="3886200" indent="-228600" defTabSz="914400">
              <a:spcBef>
                <a:spcPct val="20000"/>
              </a:spcBef>
              <a:buFont typeface="Arial" panose="020B0604020202020204" pitchFamily="34" charset="0"/>
              <a:buChar char="•"/>
              <a:defRPr sz="2000"/>
            </a:lvl9pPr>
          </a:lstStyle>
          <a:p>
            <a:pPr marL="180975" indent="-180975"/>
            <a:r>
              <a:rPr lang="en-US" sz="1000" dirty="0">
                <a:solidFill>
                  <a:schemeClr val="accent1"/>
                </a:solidFill>
              </a:rPr>
              <a:t>Andrea Ashman, Chief People Officer </a:t>
            </a:r>
          </a:p>
          <a:p>
            <a:pPr marL="180975" indent="-180975"/>
            <a:r>
              <a:rPr lang="en-US" sz="1000" dirty="0">
                <a:solidFill>
                  <a:schemeClr val="accent1"/>
                </a:solidFill>
              </a:rPr>
              <a:t>Rita Lawrence – Programme Director, Culture &amp; Leadership Programme</a:t>
            </a:r>
            <a:endParaRPr lang="en-US" sz="1000" dirty="0">
              <a:solidFill>
                <a:schemeClr val="accent1"/>
              </a:solidFill>
              <a:cs typeface="Calibri"/>
            </a:endParaRPr>
          </a:p>
          <a:p>
            <a:pPr marL="180975" indent="-180975"/>
            <a:r>
              <a:rPr lang="en-US" sz="1000" dirty="0">
                <a:solidFill>
                  <a:schemeClr val="accent1"/>
                </a:solidFill>
              </a:rPr>
              <a:t>Rebecca Martin – Chief Medical Officer</a:t>
            </a:r>
            <a:endParaRPr lang="en-US" sz="1000" dirty="0">
              <a:solidFill>
                <a:schemeClr val="accent1"/>
              </a:solidFill>
              <a:cs typeface="Calibri"/>
            </a:endParaRPr>
          </a:p>
          <a:p>
            <a:pPr marL="0" indent="0">
              <a:buNone/>
            </a:pPr>
            <a:endParaRPr lang="en-GB" dirty="0">
              <a:solidFill>
                <a:schemeClr val="accent1"/>
              </a:solidFill>
            </a:endParaRPr>
          </a:p>
        </p:txBody>
      </p:sp>
      <p:sp>
        <p:nvSpPr>
          <p:cNvPr id="31" name="Rectangle 30">
            <a:extLst>
              <a:ext uri="{FF2B5EF4-FFF2-40B4-BE49-F238E27FC236}">
                <a16:creationId xmlns:a16="http://schemas.microsoft.com/office/drawing/2014/main" id="{970A0549-C535-AF1D-3486-A72ADABB3A62}"/>
              </a:ext>
              <a:ext uri="{C183D7F6-B498-43B3-948B-1728B52AA6E4}">
                <adec:decorative xmlns:adec="http://schemas.microsoft.com/office/drawing/2017/decorative" val="1"/>
              </a:ext>
            </a:extLst>
          </p:cNvPr>
          <p:cNvSpPr/>
          <p:nvPr/>
        </p:nvSpPr>
        <p:spPr>
          <a:xfrm>
            <a:off x="6458894" y="4093117"/>
            <a:ext cx="5138357" cy="525534"/>
          </a:xfrm>
          <a:prstGeom prst="rect">
            <a:avLst/>
          </a:prstGeom>
          <a:noFill/>
          <a:ln w="12700">
            <a:solidFill>
              <a:srgbClr val="90CC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sp>
        <p:nvSpPr>
          <p:cNvPr id="30" name="Flowchart: Process 29">
            <a:extLst>
              <a:ext uri="{FF2B5EF4-FFF2-40B4-BE49-F238E27FC236}">
                <a16:creationId xmlns:a16="http://schemas.microsoft.com/office/drawing/2014/main" id="{760818D2-9C8D-FBF8-C558-D74234515ADD}"/>
              </a:ext>
            </a:extLst>
          </p:cNvPr>
          <p:cNvSpPr/>
          <p:nvPr/>
        </p:nvSpPr>
        <p:spPr>
          <a:xfrm>
            <a:off x="6458894" y="3877540"/>
            <a:ext cx="5138357" cy="208882"/>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Project Leads</a:t>
            </a:r>
          </a:p>
        </p:txBody>
      </p:sp>
      <p:sp>
        <p:nvSpPr>
          <p:cNvPr id="32" name="Oval 31">
            <a:extLst>
              <a:ext uri="{FF2B5EF4-FFF2-40B4-BE49-F238E27FC236}">
                <a16:creationId xmlns:a16="http://schemas.microsoft.com/office/drawing/2014/main" id="{6C6221CE-0EF0-5152-F996-4C66C2AD6A37}"/>
              </a:ext>
            </a:extLst>
          </p:cNvPr>
          <p:cNvSpPr/>
          <p:nvPr/>
        </p:nvSpPr>
        <p:spPr>
          <a:xfrm>
            <a:off x="11093387" y="3757359"/>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D</a:t>
            </a:r>
          </a:p>
        </p:txBody>
      </p:sp>
      <p:sp>
        <p:nvSpPr>
          <p:cNvPr id="29" name="TextBox 28">
            <a:extLst>
              <a:ext uri="{FF2B5EF4-FFF2-40B4-BE49-F238E27FC236}">
                <a16:creationId xmlns:a16="http://schemas.microsoft.com/office/drawing/2014/main" id="{0359E464-54D6-41BB-23D3-742D1F8C71BA}"/>
              </a:ext>
            </a:extLst>
          </p:cNvPr>
          <p:cNvSpPr txBox="1"/>
          <p:nvPr/>
        </p:nvSpPr>
        <p:spPr>
          <a:xfrm>
            <a:off x="6464292" y="1171164"/>
            <a:ext cx="5137166" cy="2592738"/>
          </a:xfrm>
          <a:prstGeom prst="rect">
            <a:avLst/>
          </a:prstGeom>
          <a:noFill/>
          <a:ln>
            <a:solidFill>
              <a:srgbClr val="90CCDC"/>
            </a:solidFill>
          </a:ln>
        </p:spPr>
        <p:txBody>
          <a:bodyPr vert="horz" lIns="91440" tIns="45720" rIns="91440" bIns="45720" rtlCol="0">
            <a:noAutofit/>
          </a:bodyPr>
          <a:lstStyle>
            <a:defPPr>
              <a:defRPr lang="en-US"/>
            </a:defPPr>
            <a:lvl1pPr marL="265113" indent="-265113" defTabSz="914400">
              <a:spcBef>
                <a:spcPct val="20000"/>
              </a:spcBef>
              <a:buFont typeface="Arial" panose="020B0604020202020204" pitchFamily="34" charset="0"/>
              <a:buChar char="•"/>
              <a:defRPr sz="1200"/>
            </a:lvl1pPr>
            <a:lvl2pPr marL="742950" indent="-285750" defTabSz="914400">
              <a:spcBef>
                <a:spcPct val="20000"/>
              </a:spcBef>
              <a:buFont typeface="Arial" panose="020B0604020202020204" pitchFamily="34" charset="0"/>
              <a:buChar char="–"/>
              <a:defRPr sz="2800"/>
            </a:lvl2pPr>
            <a:lvl3pPr marL="1143000" indent="-228600" defTabSz="914400">
              <a:spcBef>
                <a:spcPct val="20000"/>
              </a:spcBef>
              <a:buFont typeface="Arial" panose="020B0604020202020204" pitchFamily="34" charset="0"/>
              <a:buChar char="•"/>
              <a:defRPr sz="2400"/>
            </a:lvl3pPr>
            <a:lvl4pPr marL="1600200" indent="-228600" defTabSz="914400">
              <a:spcBef>
                <a:spcPct val="20000"/>
              </a:spcBef>
              <a:buFont typeface="Arial" panose="020B0604020202020204" pitchFamily="34" charset="0"/>
              <a:buChar char="–"/>
              <a:defRPr sz="2000"/>
            </a:lvl4pPr>
            <a:lvl5pPr marL="2057400" indent="-228600" defTabSz="914400">
              <a:spcBef>
                <a:spcPct val="20000"/>
              </a:spcBef>
              <a:buFont typeface="Arial" panose="020B0604020202020204" pitchFamily="34" charset="0"/>
              <a:buChar char="»"/>
              <a:defRPr sz="2000"/>
            </a:lvl5pPr>
            <a:lvl6pPr marL="2514600" indent="-228600" defTabSz="914400">
              <a:spcBef>
                <a:spcPct val="20000"/>
              </a:spcBef>
              <a:buFont typeface="Arial" panose="020B0604020202020204" pitchFamily="34" charset="0"/>
              <a:buChar char="•"/>
              <a:defRPr sz="2000"/>
            </a:lvl6pPr>
            <a:lvl7pPr marL="2971800" indent="-228600" defTabSz="914400">
              <a:spcBef>
                <a:spcPct val="20000"/>
              </a:spcBef>
              <a:buFont typeface="Arial" panose="020B0604020202020204" pitchFamily="34" charset="0"/>
              <a:buChar char="•"/>
              <a:defRPr sz="2000"/>
            </a:lvl7pPr>
            <a:lvl8pPr marL="3429000" indent="-228600" defTabSz="914400">
              <a:spcBef>
                <a:spcPct val="20000"/>
              </a:spcBef>
              <a:buFont typeface="Arial" panose="020B0604020202020204" pitchFamily="34" charset="0"/>
              <a:buChar char="•"/>
              <a:defRPr sz="2000"/>
            </a:lvl8pPr>
            <a:lvl9pPr marL="3886200" indent="-228600" defTabSz="914400">
              <a:spcBef>
                <a:spcPct val="20000"/>
              </a:spcBef>
              <a:buFont typeface="Arial" panose="020B0604020202020204" pitchFamily="34" charset="0"/>
              <a:buChar char="•"/>
              <a:defRPr sz="2000"/>
            </a:lvl9pPr>
          </a:lstStyle>
          <a:p>
            <a:pPr marL="180975" indent="-180975">
              <a:spcBef>
                <a:spcPts val="0"/>
              </a:spcBef>
            </a:pPr>
            <a:r>
              <a:rPr lang="da-DK" dirty="0">
                <a:solidFill>
                  <a:schemeClr val="accent1"/>
                </a:solidFill>
              </a:rPr>
              <a:t>Improved ‘National Staff </a:t>
            </a:r>
            <a:r>
              <a:rPr lang="da-DK" sz="1100" dirty="0">
                <a:solidFill>
                  <a:schemeClr val="accent1"/>
                </a:solidFill>
              </a:rPr>
              <a:t>survey (YOY trend) / Pulse data (1/4ly trend): increased response rate, engagement and staff recommending EKHUFT as a place to work</a:t>
            </a:r>
          </a:p>
          <a:p>
            <a:pPr marL="180975" indent="-180975">
              <a:spcBef>
                <a:spcPts val="0"/>
              </a:spcBef>
            </a:pPr>
            <a:r>
              <a:rPr lang="da-DK" sz="1100" dirty="0">
                <a:solidFill>
                  <a:schemeClr val="accent1"/>
                </a:solidFill>
              </a:rPr>
              <a:t>Improved National Staff survey (Manager questions YOY trend)</a:t>
            </a:r>
          </a:p>
          <a:p>
            <a:pPr marL="180975" indent="-180975">
              <a:spcBef>
                <a:spcPts val="0"/>
              </a:spcBef>
            </a:pPr>
            <a:r>
              <a:rPr lang="en-GB" sz="1100" dirty="0">
                <a:solidFill>
                  <a:schemeClr val="accent1"/>
                </a:solidFill>
              </a:rPr>
              <a:t>Improved Culture dashboard monthly data trends </a:t>
            </a:r>
            <a:endParaRPr lang="da-DK" sz="1100" dirty="0">
              <a:solidFill>
                <a:schemeClr val="accent1"/>
              </a:solidFill>
            </a:endParaRPr>
          </a:p>
          <a:p>
            <a:pPr marL="180975" indent="-180975">
              <a:spcBef>
                <a:spcPts val="0"/>
              </a:spcBef>
            </a:pPr>
            <a:r>
              <a:rPr lang="da-DK" sz="1100" dirty="0">
                <a:solidFill>
                  <a:schemeClr val="accent1"/>
                </a:solidFill>
              </a:rPr>
              <a:t>Improved WRES / WDES / F2SU data </a:t>
            </a:r>
          </a:p>
          <a:p>
            <a:pPr marL="180975" indent="-180975">
              <a:spcBef>
                <a:spcPts val="0"/>
              </a:spcBef>
            </a:pPr>
            <a:r>
              <a:rPr lang="da-DK" sz="1100" dirty="0">
                <a:solidFill>
                  <a:schemeClr val="accent1"/>
                </a:solidFill>
              </a:rPr>
              <a:t>Improved ‘Appraisal Conversation’ completion rates</a:t>
            </a:r>
          </a:p>
          <a:p>
            <a:pPr marL="180975" indent="-180975">
              <a:spcBef>
                <a:spcPts val="0"/>
              </a:spcBef>
            </a:pPr>
            <a:r>
              <a:rPr lang="en-GB" sz="1100" dirty="0">
                <a:solidFill>
                  <a:schemeClr val="accent1"/>
                </a:solidFill>
              </a:rPr>
              <a:t>Leadership development (Development plan + 360 feedback – Board to HLT)</a:t>
            </a:r>
          </a:p>
          <a:p>
            <a:pPr marL="180975" indent="-180975">
              <a:spcBef>
                <a:spcPts val="0"/>
              </a:spcBef>
            </a:pPr>
            <a:r>
              <a:rPr lang="da-DK" sz="1100" dirty="0">
                <a:solidFill>
                  <a:schemeClr val="accent1"/>
                </a:solidFill>
              </a:rPr>
              <a:t>Improved ‘Well Led’  domain CQC rating (date tbc)</a:t>
            </a:r>
          </a:p>
          <a:p>
            <a:pPr marL="180975" indent="-180975">
              <a:spcBef>
                <a:spcPts val="0"/>
              </a:spcBef>
            </a:pPr>
            <a:r>
              <a:rPr lang="da-DK" sz="1100" dirty="0">
                <a:solidFill>
                  <a:schemeClr val="accent1"/>
                </a:solidFill>
              </a:rPr>
              <a:t>Improved People Metrics / KPI’s </a:t>
            </a:r>
            <a:r>
              <a:rPr lang="en-GB" sz="1100" dirty="0">
                <a:solidFill>
                  <a:schemeClr val="accent1"/>
                </a:solidFill>
              </a:rPr>
              <a:t>(recruitment, vacancy rate, retention, job planning, /pipelines, disciplinary’s and sickness rates)</a:t>
            </a:r>
          </a:p>
          <a:p>
            <a:pPr marL="180975" indent="-180975">
              <a:spcBef>
                <a:spcPts val="0"/>
              </a:spcBef>
            </a:pPr>
            <a:r>
              <a:rPr lang="en-GB" sz="1100" dirty="0">
                <a:solidFill>
                  <a:schemeClr val="accent1"/>
                </a:solidFill>
              </a:rPr>
              <a:t>Listening Sessions/Anecdotes / staff live feedback</a:t>
            </a:r>
          </a:p>
          <a:p>
            <a:pPr marL="180975" indent="-180975">
              <a:spcBef>
                <a:spcPts val="0"/>
              </a:spcBef>
            </a:pPr>
            <a:r>
              <a:rPr lang="en-GB" sz="1100" dirty="0">
                <a:solidFill>
                  <a:schemeClr val="accent1"/>
                </a:solidFill>
              </a:rPr>
              <a:t>Pastoral Care award</a:t>
            </a:r>
          </a:p>
          <a:p>
            <a:pPr marL="180975" indent="-180975">
              <a:spcBef>
                <a:spcPts val="0"/>
              </a:spcBef>
            </a:pPr>
            <a:r>
              <a:rPr lang="en-GB" sz="1100" dirty="0">
                <a:solidFill>
                  <a:schemeClr val="accent1"/>
                </a:solidFill>
              </a:rPr>
              <a:t>Development of and improved performance against medical workforce dashboard</a:t>
            </a:r>
          </a:p>
          <a:p>
            <a:pPr marL="180975" indent="-180975">
              <a:spcBef>
                <a:spcPts val="0"/>
              </a:spcBef>
            </a:pPr>
            <a:r>
              <a:rPr lang="en-GB" sz="1100" dirty="0">
                <a:solidFill>
                  <a:schemeClr val="accent1"/>
                </a:solidFill>
              </a:rPr>
              <a:t>Job planning and PA review completed by May 2023</a:t>
            </a:r>
          </a:p>
          <a:p>
            <a:pPr marL="180975" indent="-180975">
              <a:spcBef>
                <a:spcPts val="0"/>
              </a:spcBef>
            </a:pPr>
            <a:r>
              <a:rPr lang="en-GB" sz="1100" dirty="0">
                <a:solidFill>
                  <a:schemeClr val="accent1"/>
                </a:solidFill>
              </a:rPr>
              <a:t>Specialist registration (CESR) programme to be expended and rolled out. </a:t>
            </a:r>
          </a:p>
        </p:txBody>
      </p:sp>
      <p:sp>
        <p:nvSpPr>
          <p:cNvPr id="28" name="Rectangle 27">
            <a:extLst>
              <a:ext uri="{FF2B5EF4-FFF2-40B4-BE49-F238E27FC236}">
                <a16:creationId xmlns:a16="http://schemas.microsoft.com/office/drawing/2014/main" id="{B563EDD7-BE6E-041E-C1F8-57C7AE7087F9}"/>
              </a:ext>
              <a:ext uri="{C183D7F6-B498-43B3-948B-1728B52AA6E4}">
                <adec:decorative xmlns:adec="http://schemas.microsoft.com/office/drawing/2017/decorative" val="1"/>
              </a:ext>
            </a:extLst>
          </p:cNvPr>
          <p:cNvSpPr/>
          <p:nvPr/>
        </p:nvSpPr>
        <p:spPr>
          <a:xfrm>
            <a:off x="6416667" y="1137120"/>
            <a:ext cx="5251765" cy="2705881"/>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sp>
        <p:nvSpPr>
          <p:cNvPr id="25" name="Flowchart: Process 24">
            <a:extLst>
              <a:ext uri="{FF2B5EF4-FFF2-40B4-BE49-F238E27FC236}">
                <a16:creationId xmlns:a16="http://schemas.microsoft.com/office/drawing/2014/main" id="{EE08FEA2-FC32-7C31-E873-7FCAA8555F56}"/>
              </a:ext>
            </a:extLst>
          </p:cNvPr>
          <p:cNvSpPr/>
          <p:nvPr/>
        </p:nvSpPr>
        <p:spPr>
          <a:xfrm>
            <a:off x="6460084" y="934238"/>
            <a:ext cx="5137200" cy="223200"/>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Success Measures</a:t>
            </a:r>
          </a:p>
        </p:txBody>
      </p:sp>
      <p:sp>
        <p:nvSpPr>
          <p:cNvPr id="43" name="Oval 42">
            <a:extLst>
              <a:ext uri="{FF2B5EF4-FFF2-40B4-BE49-F238E27FC236}">
                <a16:creationId xmlns:a16="http://schemas.microsoft.com/office/drawing/2014/main" id="{89BA7E59-10B8-214B-44CF-1FB8A9476B73}"/>
              </a:ext>
            </a:extLst>
          </p:cNvPr>
          <p:cNvSpPr/>
          <p:nvPr/>
        </p:nvSpPr>
        <p:spPr>
          <a:xfrm>
            <a:off x="11093387" y="789462"/>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C</a:t>
            </a:r>
          </a:p>
        </p:txBody>
      </p:sp>
      <p:sp>
        <p:nvSpPr>
          <p:cNvPr id="4" name="Rectangle 3">
            <a:extLst>
              <a:ext uri="{FF2B5EF4-FFF2-40B4-BE49-F238E27FC236}">
                <a16:creationId xmlns:a16="http://schemas.microsoft.com/office/drawing/2014/main" id="{7F4B7AB5-CB28-4A93-89D9-B0640CACD3C4}"/>
              </a:ext>
            </a:extLst>
          </p:cNvPr>
          <p:cNvSpPr/>
          <p:nvPr/>
        </p:nvSpPr>
        <p:spPr>
          <a:xfrm>
            <a:off x="1911451" y="5525520"/>
            <a:ext cx="4106035" cy="861774"/>
          </a:xfrm>
          <a:prstGeom prst="rect">
            <a:avLst/>
          </a:prstGeom>
        </p:spPr>
        <p:txBody>
          <a:bodyPr wrap="square">
            <a:spAutoFit/>
          </a:bodyPr>
          <a:lstStyle/>
          <a:p>
            <a:r>
              <a:rPr lang="en-GB" sz="1000" dirty="0">
                <a:solidFill>
                  <a:schemeClr val="accent1"/>
                </a:solidFill>
              </a:rPr>
              <a:t>Tactical task and finish work to develop dashboards demonstrating improvement in key medical workforce metrics, e.g. appraisal, training compliance, rostering compliance, visibility of job-planned hours etc. Medical attraction and recruitment programme plan and working group in place.</a:t>
            </a:r>
          </a:p>
        </p:txBody>
      </p:sp>
      <p:sp>
        <p:nvSpPr>
          <p:cNvPr id="6" name="Rectangle 5">
            <a:extLst>
              <a:ext uri="{FF2B5EF4-FFF2-40B4-BE49-F238E27FC236}">
                <a16:creationId xmlns:a16="http://schemas.microsoft.com/office/drawing/2014/main" id="{697D0922-1013-3A25-2C0E-DF795058C76D}"/>
              </a:ext>
              <a:ext uri="{C183D7F6-B498-43B3-948B-1728B52AA6E4}">
                <adec:decorative xmlns:adec="http://schemas.microsoft.com/office/drawing/2017/decorative" val="1"/>
              </a:ext>
            </a:extLst>
          </p:cNvPr>
          <p:cNvSpPr/>
          <p:nvPr/>
        </p:nvSpPr>
        <p:spPr>
          <a:xfrm>
            <a:off x="1960672" y="5564140"/>
            <a:ext cx="4134508" cy="773945"/>
          </a:xfrm>
          <a:prstGeom prst="rect">
            <a:avLst/>
          </a:prstGeom>
          <a:noFill/>
          <a:ln>
            <a:solidFill>
              <a:srgbClr val="90CCDC"/>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sp>
        <p:nvSpPr>
          <p:cNvPr id="5" name="Rectangle 4">
            <a:extLst>
              <a:ext uri="{FF2B5EF4-FFF2-40B4-BE49-F238E27FC236}">
                <a16:creationId xmlns:a16="http://schemas.microsoft.com/office/drawing/2014/main" id="{060F11F8-9B03-9CC5-323A-1C3557D0A5E1}"/>
              </a:ext>
            </a:extLst>
          </p:cNvPr>
          <p:cNvSpPr/>
          <p:nvPr/>
        </p:nvSpPr>
        <p:spPr>
          <a:xfrm>
            <a:off x="525148" y="5552489"/>
            <a:ext cx="1367097" cy="794833"/>
          </a:xfrm>
          <a:prstGeom prst="rect">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GB" sz="1200" b="1" dirty="0"/>
              <a:t>5.3 Medical workforce </a:t>
            </a:r>
          </a:p>
        </p:txBody>
      </p:sp>
      <p:sp>
        <p:nvSpPr>
          <p:cNvPr id="27" name="Rectangle 26">
            <a:extLst>
              <a:ext uri="{FF2B5EF4-FFF2-40B4-BE49-F238E27FC236}">
                <a16:creationId xmlns:a16="http://schemas.microsoft.com/office/drawing/2014/main" id="{DFD6DF0A-DE3C-4B37-8F5E-DAE7E35AC0E8}"/>
              </a:ext>
            </a:extLst>
          </p:cNvPr>
          <p:cNvSpPr/>
          <p:nvPr/>
        </p:nvSpPr>
        <p:spPr>
          <a:xfrm>
            <a:off x="1952654" y="4634106"/>
            <a:ext cx="4134508" cy="844310"/>
          </a:xfrm>
          <a:prstGeom prst="rect">
            <a:avLst/>
          </a:prstGeom>
          <a:noFill/>
          <a:ln>
            <a:solidFill>
              <a:srgbClr val="90CCDC"/>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000" dirty="0">
                <a:solidFill>
                  <a:schemeClr val="accent1"/>
                </a:solidFill>
              </a:rPr>
              <a:t>Strategic, group wide transformation project to engage the workforce in designing embedding a new culture within EKHUFT, through initiatives such as Culture Leadership programme, behaviour framework,  Pulse Survey Reviews, Embedding Culture Dashboard, EDI Strategy &amp; Plan and embedding a Culture Change Team within trust</a:t>
            </a:r>
          </a:p>
        </p:txBody>
      </p:sp>
      <p:sp>
        <p:nvSpPr>
          <p:cNvPr id="11" name="Rectangle 10">
            <a:extLst>
              <a:ext uri="{FF2B5EF4-FFF2-40B4-BE49-F238E27FC236}">
                <a16:creationId xmlns:a16="http://schemas.microsoft.com/office/drawing/2014/main" id="{6084DD15-25F0-4E47-9AC7-67BFFDA0F7BB}"/>
              </a:ext>
            </a:extLst>
          </p:cNvPr>
          <p:cNvSpPr/>
          <p:nvPr/>
        </p:nvSpPr>
        <p:spPr>
          <a:xfrm>
            <a:off x="525148" y="4629801"/>
            <a:ext cx="1367097" cy="844310"/>
          </a:xfrm>
          <a:prstGeom prst="rect">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GB" sz="1200" b="1" dirty="0"/>
              <a:t>5.2  Culture and Leadership</a:t>
            </a:r>
          </a:p>
        </p:txBody>
      </p:sp>
      <p:sp>
        <p:nvSpPr>
          <p:cNvPr id="26" name="Rectangle 25">
            <a:extLst>
              <a:ext uri="{FF2B5EF4-FFF2-40B4-BE49-F238E27FC236}">
                <a16:creationId xmlns:a16="http://schemas.microsoft.com/office/drawing/2014/main" id="{B8046227-3109-4A62-B25D-553B6882581E}"/>
              </a:ext>
            </a:extLst>
          </p:cNvPr>
          <p:cNvSpPr/>
          <p:nvPr/>
        </p:nvSpPr>
        <p:spPr>
          <a:xfrm>
            <a:off x="1947974" y="3795279"/>
            <a:ext cx="4143868" cy="732600"/>
          </a:xfrm>
          <a:prstGeom prst="rect">
            <a:avLst/>
          </a:prstGeom>
          <a:noFill/>
          <a:ln>
            <a:solidFill>
              <a:srgbClr val="90CCDC"/>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000" dirty="0">
                <a:solidFill>
                  <a:schemeClr val="accent1"/>
                </a:solidFill>
              </a:rPr>
              <a:t>Strategy developed alongside workforce plans by speciality in correlation to the clinical adjacencies programme.  Attendance and collaboration as a Kent and Medway partnership.  Dashboards built to support People and Culture KPIs.</a:t>
            </a:r>
          </a:p>
        </p:txBody>
      </p:sp>
      <p:sp>
        <p:nvSpPr>
          <p:cNvPr id="10" name="Rectangle 9">
            <a:extLst>
              <a:ext uri="{FF2B5EF4-FFF2-40B4-BE49-F238E27FC236}">
                <a16:creationId xmlns:a16="http://schemas.microsoft.com/office/drawing/2014/main" id="{5432B41D-9802-4D50-93EA-330E8E8CA51B}"/>
              </a:ext>
            </a:extLst>
          </p:cNvPr>
          <p:cNvSpPr/>
          <p:nvPr/>
        </p:nvSpPr>
        <p:spPr>
          <a:xfrm>
            <a:off x="525148" y="3773651"/>
            <a:ext cx="1367097" cy="784255"/>
          </a:xfrm>
          <a:prstGeom prst="rect">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GB" sz="1200" b="1" dirty="0"/>
              <a:t>5.1 Attract and Retain</a:t>
            </a:r>
          </a:p>
        </p:txBody>
      </p:sp>
      <p:sp>
        <p:nvSpPr>
          <p:cNvPr id="7" name="Flowchart: Process 6">
            <a:extLst>
              <a:ext uri="{FF2B5EF4-FFF2-40B4-BE49-F238E27FC236}">
                <a16:creationId xmlns:a16="http://schemas.microsoft.com/office/drawing/2014/main" id="{1E1C49B4-A706-4959-8AF1-DE99CABB98AC}"/>
              </a:ext>
            </a:extLst>
          </p:cNvPr>
          <p:cNvSpPr/>
          <p:nvPr/>
        </p:nvSpPr>
        <p:spPr>
          <a:xfrm>
            <a:off x="527971" y="3512350"/>
            <a:ext cx="5559191" cy="251551"/>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Projects</a:t>
            </a:r>
          </a:p>
        </p:txBody>
      </p:sp>
      <p:sp>
        <p:nvSpPr>
          <p:cNvPr id="48" name="Oval 47">
            <a:extLst>
              <a:ext uri="{FF2B5EF4-FFF2-40B4-BE49-F238E27FC236}">
                <a16:creationId xmlns:a16="http://schemas.microsoft.com/office/drawing/2014/main" id="{81B60732-817F-4924-BDED-9DAA8EC9307A}"/>
              </a:ext>
            </a:extLst>
          </p:cNvPr>
          <p:cNvSpPr/>
          <p:nvPr/>
        </p:nvSpPr>
        <p:spPr>
          <a:xfrm>
            <a:off x="5714510" y="3372552"/>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B</a:t>
            </a:r>
          </a:p>
        </p:txBody>
      </p:sp>
      <p:sp>
        <p:nvSpPr>
          <p:cNvPr id="12" name="Content Placeholder 1">
            <a:extLst>
              <a:ext uri="{FF2B5EF4-FFF2-40B4-BE49-F238E27FC236}">
                <a16:creationId xmlns:a16="http://schemas.microsoft.com/office/drawing/2014/main" id="{6FC8C2D2-FF13-49F2-A006-0946CABDC782}"/>
              </a:ext>
            </a:extLst>
          </p:cNvPr>
          <p:cNvSpPr txBox="1">
            <a:spLocks/>
          </p:cNvSpPr>
          <p:nvPr/>
        </p:nvSpPr>
        <p:spPr>
          <a:xfrm>
            <a:off x="522834" y="1203667"/>
            <a:ext cx="5486315" cy="2072482"/>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80975" indent="-180975"/>
            <a:r>
              <a:rPr lang="en-GB" sz="1100" dirty="0">
                <a:solidFill>
                  <a:schemeClr val="accent1"/>
                </a:solidFill>
              </a:rPr>
              <a:t>Design &amp; Embed NHS’s Culture &amp; Leadership Programme within EKHUFT to make EKHUFT a Great Place to Work &amp; Learn.</a:t>
            </a:r>
            <a:endParaRPr lang="en-GB" sz="1100" dirty="0">
              <a:solidFill>
                <a:schemeClr val="accent1"/>
              </a:solidFill>
              <a:cs typeface="Calibri"/>
            </a:endParaRPr>
          </a:p>
          <a:p>
            <a:pPr marL="180975" indent="-180975"/>
            <a:r>
              <a:rPr lang="en-GB" sz="1100" dirty="0">
                <a:solidFill>
                  <a:schemeClr val="accent1"/>
                </a:solidFill>
              </a:rPr>
              <a:t>Deliver tactical task and finish work to drive improvements to key metrics, e.g. appraisal, rostering compliance and visibility of job-planned hours</a:t>
            </a:r>
            <a:endParaRPr lang="en-GB" sz="1100" dirty="0">
              <a:solidFill>
                <a:schemeClr val="accent1"/>
              </a:solidFill>
              <a:cs typeface="Calibri"/>
            </a:endParaRPr>
          </a:p>
          <a:p>
            <a:pPr marL="180975" indent="-180975"/>
            <a:r>
              <a:rPr lang="en-GB" sz="1100" dirty="0">
                <a:solidFill>
                  <a:schemeClr val="accent1"/>
                </a:solidFill>
              </a:rPr>
              <a:t>Develop an attraction and retention strategy to deliver a sustainable workforce</a:t>
            </a:r>
            <a:endParaRPr lang="en-GB" sz="1100" dirty="0">
              <a:solidFill>
                <a:schemeClr val="accent1"/>
              </a:solidFill>
              <a:cs typeface="Calibri"/>
            </a:endParaRPr>
          </a:p>
          <a:p>
            <a:pPr marL="180975" indent="-180975"/>
            <a:r>
              <a:rPr lang="en-GB" sz="1100" dirty="0">
                <a:solidFill>
                  <a:schemeClr val="accent1"/>
                </a:solidFill>
              </a:rPr>
              <a:t>Improving attendance toolkit to be used to assess and generate outcomes for an improved sickness rate</a:t>
            </a:r>
            <a:endParaRPr lang="en-GB" sz="1100" dirty="0">
              <a:solidFill>
                <a:schemeClr val="accent1"/>
              </a:solidFill>
              <a:cs typeface="Calibri"/>
            </a:endParaRPr>
          </a:p>
          <a:p>
            <a:pPr marL="180975" indent="-180975"/>
            <a:r>
              <a:rPr lang="en-GB" sz="1100" dirty="0">
                <a:solidFill>
                  <a:schemeClr val="accent1"/>
                </a:solidFill>
              </a:rPr>
              <a:t>Collation and monitoring of recruitment and training trajectories for IENs and HCSWs inclusive of training date for OSCE and ready to care to ensure that colleagues are ward ready and trained.</a:t>
            </a:r>
            <a:endParaRPr lang="en-GB" sz="1200" dirty="0">
              <a:solidFill>
                <a:schemeClr val="accent1"/>
              </a:solidFill>
            </a:endParaRPr>
          </a:p>
          <a:p>
            <a:pPr marL="180975" indent="-180975"/>
            <a:endParaRPr lang="en-GB" sz="1200" dirty="0">
              <a:solidFill>
                <a:schemeClr val="accent1"/>
              </a:solidFill>
            </a:endParaRPr>
          </a:p>
        </p:txBody>
      </p:sp>
      <p:sp>
        <p:nvSpPr>
          <p:cNvPr id="39" name="Rectangle 38">
            <a:extLst>
              <a:ext uri="{FF2B5EF4-FFF2-40B4-BE49-F238E27FC236}">
                <a16:creationId xmlns:a16="http://schemas.microsoft.com/office/drawing/2014/main" id="{D69D03B8-28C2-492A-BE07-E43DA3709166}"/>
              </a:ext>
              <a:ext uri="{C183D7F6-B498-43B3-948B-1728B52AA6E4}">
                <adec:decorative xmlns:adec="http://schemas.microsoft.com/office/drawing/2017/decorative" val="1"/>
              </a:ext>
            </a:extLst>
          </p:cNvPr>
          <p:cNvSpPr/>
          <p:nvPr/>
        </p:nvSpPr>
        <p:spPr>
          <a:xfrm>
            <a:off x="527971" y="1152895"/>
            <a:ext cx="5568029" cy="2158777"/>
          </a:xfrm>
          <a:prstGeom prst="rect">
            <a:avLst/>
          </a:prstGeom>
          <a:noFill/>
          <a:ln w="12700">
            <a:solidFill>
              <a:srgbClr val="90CC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sp>
        <p:nvSpPr>
          <p:cNvPr id="3" name="Flowchart: Process 2">
            <a:extLst>
              <a:ext uri="{FF2B5EF4-FFF2-40B4-BE49-F238E27FC236}">
                <a16:creationId xmlns:a16="http://schemas.microsoft.com/office/drawing/2014/main" id="{F4290AAB-D00B-4F3A-BFC9-DCC1494D1717}"/>
              </a:ext>
            </a:extLst>
          </p:cNvPr>
          <p:cNvSpPr/>
          <p:nvPr/>
        </p:nvSpPr>
        <p:spPr>
          <a:xfrm>
            <a:off x="527971" y="940446"/>
            <a:ext cx="5579976" cy="223200"/>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Programme Objectives</a:t>
            </a:r>
          </a:p>
        </p:txBody>
      </p:sp>
      <p:sp>
        <p:nvSpPr>
          <p:cNvPr id="47" name="Oval 46">
            <a:extLst>
              <a:ext uri="{FF2B5EF4-FFF2-40B4-BE49-F238E27FC236}">
                <a16:creationId xmlns:a16="http://schemas.microsoft.com/office/drawing/2014/main" id="{D88D47BB-E889-46FC-86A2-16E4FEA57432}"/>
              </a:ext>
            </a:extLst>
          </p:cNvPr>
          <p:cNvSpPr/>
          <p:nvPr/>
        </p:nvSpPr>
        <p:spPr>
          <a:xfrm>
            <a:off x="5723348" y="822015"/>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A</a:t>
            </a:r>
          </a:p>
        </p:txBody>
      </p:sp>
      <p:sp>
        <p:nvSpPr>
          <p:cNvPr id="19" name="TextBox 18">
            <a:extLst>
              <a:ext uri="{FF2B5EF4-FFF2-40B4-BE49-F238E27FC236}">
                <a16:creationId xmlns:a16="http://schemas.microsoft.com/office/drawing/2014/main" id="{C9DB8EB1-B201-46F9-906B-74D06695333A}"/>
              </a:ext>
            </a:extLst>
          </p:cNvPr>
          <p:cNvSpPr txBox="1"/>
          <p:nvPr/>
        </p:nvSpPr>
        <p:spPr>
          <a:xfrm>
            <a:off x="10915077" y="137467"/>
            <a:ext cx="1071675" cy="276999"/>
          </a:xfrm>
          <a:prstGeom prst="rect">
            <a:avLst/>
          </a:prstGeom>
          <a:noFill/>
        </p:spPr>
        <p:txBody>
          <a:bodyPr wrap="square" lIns="91440" tIns="45720" rIns="91440" bIns="45720" rtlCol="0" anchor="t">
            <a:spAutoFit/>
          </a:bodyPr>
          <a:lstStyle/>
          <a:p>
            <a:pPr algn="ctr"/>
            <a:r>
              <a:rPr lang="en-GB" sz="1200" b="1" dirty="0">
                <a:solidFill>
                  <a:schemeClr val="accent1"/>
                </a:solidFill>
              </a:rPr>
              <a:t>SRO: CPO</a:t>
            </a:r>
            <a:endParaRPr lang="en-GB" sz="1200" b="1" dirty="0">
              <a:solidFill>
                <a:schemeClr val="accent1"/>
              </a:solidFill>
              <a:cs typeface="Calibri"/>
            </a:endParaRPr>
          </a:p>
        </p:txBody>
      </p:sp>
      <p:sp>
        <p:nvSpPr>
          <p:cNvPr id="20" name="Oval 19">
            <a:extLst>
              <a:ext uri="{FF2B5EF4-FFF2-40B4-BE49-F238E27FC236}">
                <a16:creationId xmlns:a16="http://schemas.microsoft.com/office/drawing/2014/main" id="{DBB4207C-C30E-4E32-A94F-8E5E68750361}"/>
              </a:ext>
              <a:ext uri="{C183D7F6-B498-43B3-948B-1728B52AA6E4}">
                <adec:decorative xmlns:adec="http://schemas.microsoft.com/office/drawing/2017/decorative" val="1"/>
              </a:ext>
            </a:extLst>
          </p:cNvPr>
          <p:cNvSpPr/>
          <p:nvPr/>
        </p:nvSpPr>
        <p:spPr>
          <a:xfrm>
            <a:off x="10667081" y="188280"/>
            <a:ext cx="367802" cy="36004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dirty="0">
              <a:solidFill>
                <a:schemeClr val="accent1"/>
              </a:solidFill>
            </a:endParaRPr>
          </a:p>
        </p:txBody>
      </p:sp>
      <p:pic>
        <p:nvPicPr>
          <p:cNvPr id="21" name="Picture 20">
            <a:extLst>
              <a:ext uri="{FF2B5EF4-FFF2-40B4-BE49-F238E27FC236}">
                <a16:creationId xmlns:a16="http://schemas.microsoft.com/office/drawing/2014/main" id="{7C4119B3-B11D-4831-A145-4C47652B1523}"/>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6570" y="213817"/>
            <a:ext cx="235112" cy="268224"/>
          </a:xfrm>
          <a:prstGeom prst="rect">
            <a:avLst/>
          </a:prstGeom>
          <a:noFill/>
        </p:spPr>
      </p:pic>
      <p:sp>
        <p:nvSpPr>
          <p:cNvPr id="8" name="Title 7">
            <a:extLst>
              <a:ext uri="{FF2B5EF4-FFF2-40B4-BE49-F238E27FC236}">
                <a16:creationId xmlns:a16="http://schemas.microsoft.com/office/drawing/2014/main" id="{C59D7E07-E55E-45B3-A37B-208DB5B55983}"/>
              </a:ext>
            </a:extLst>
          </p:cNvPr>
          <p:cNvSpPr>
            <a:spLocks noGrp="1"/>
          </p:cNvSpPr>
          <p:nvPr>
            <p:ph type="title"/>
          </p:nvPr>
        </p:nvSpPr>
        <p:spPr>
          <a:xfrm>
            <a:off x="519283" y="294965"/>
            <a:ext cx="9732157" cy="474153"/>
          </a:xfrm>
        </p:spPr>
        <p:txBody>
          <a:bodyPr>
            <a:normAutofit/>
          </a:bodyPr>
          <a:lstStyle/>
          <a:p>
            <a:r>
              <a:rPr lang="en-GB" sz="2400" dirty="0">
                <a:solidFill>
                  <a:schemeClr val="accent1"/>
                </a:solidFill>
                <a:latin typeface="+mn-lt"/>
              </a:rPr>
              <a:t>5. Programme Overview: - People and Culture </a:t>
            </a:r>
            <a:endParaRPr lang="en-GB" sz="2400" dirty="0">
              <a:latin typeface="+mn-lt"/>
            </a:endParaRPr>
          </a:p>
        </p:txBody>
      </p:sp>
    </p:spTree>
    <p:extLst>
      <p:ext uri="{BB962C8B-B14F-4D97-AF65-F5344CB8AC3E}">
        <p14:creationId xmlns:p14="http://schemas.microsoft.com/office/powerpoint/2010/main" val="3127052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a:extLst>
              <a:ext uri="{FF2B5EF4-FFF2-40B4-BE49-F238E27FC236}">
                <a16:creationId xmlns:a16="http://schemas.microsoft.com/office/drawing/2014/main" id="{4152B224-CD60-C12E-DE10-1464D9ED37B5}"/>
              </a:ext>
            </a:extLst>
          </p:cNvPr>
          <p:cNvSpPr>
            <a:spLocks noGrp="1"/>
          </p:cNvSpPr>
          <p:nvPr>
            <p:ph type="sldNum" sz="quarter" idx="12"/>
          </p:nvPr>
        </p:nvSpPr>
        <p:spPr/>
        <p:txBody>
          <a:bodyPr/>
          <a:lstStyle/>
          <a:p>
            <a:fld id="{26F089D8-0D5E-4414-9C29-20F18FF8EEE2}" type="slidenum">
              <a:rPr lang="en-GB" altLang="en-US" sz="1000" smtClean="0">
                <a:solidFill>
                  <a:schemeClr val="accent1"/>
                </a:solidFill>
              </a:rPr>
              <a:pPr/>
              <a:t>11</a:t>
            </a:fld>
            <a:endParaRPr lang="en-GB" altLang="en-US" sz="1000" dirty="0">
              <a:solidFill>
                <a:schemeClr val="accent1"/>
              </a:solidFill>
            </a:endParaRPr>
          </a:p>
        </p:txBody>
      </p:sp>
      <p:graphicFrame>
        <p:nvGraphicFramePr>
          <p:cNvPr id="8" name="Table 7">
            <a:extLst>
              <a:ext uri="{FF2B5EF4-FFF2-40B4-BE49-F238E27FC236}">
                <a16:creationId xmlns:a16="http://schemas.microsoft.com/office/drawing/2014/main" id="{DF5D5C73-09A9-4F3E-B569-C2850795A969}"/>
              </a:ext>
            </a:extLst>
          </p:cNvPr>
          <p:cNvGraphicFramePr>
            <a:graphicFrameLocks noGrp="1"/>
          </p:cNvGraphicFramePr>
          <p:nvPr>
            <p:extLst>
              <p:ext uri="{D42A27DB-BD31-4B8C-83A1-F6EECF244321}">
                <p14:modId xmlns:p14="http://schemas.microsoft.com/office/powerpoint/2010/main" val="2282413875"/>
              </p:ext>
            </p:extLst>
          </p:nvPr>
        </p:nvGraphicFramePr>
        <p:xfrm>
          <a:off x="6377849" y="1341639"/>
          <a:ext cx="5384800" cy="2404110"/>
        </p:xfrm>
        <a:graphic>
          <a:graphicData uri="http://schemas.openxmlformats.org/drawingml/2006/table">
            <a:tbl>
              <a:tblPr firstRow="1"/>
              <a:tblGrid>
                <a:gridCol w="4595156">
                  <a:extLst>
                    <a:ext uri="{9D8B030D-6E8A-4147-A177-3AD203B41FA5}">
                      <a16:colId xmlns:a16="http://schemas.microsoft.com/office/drawing/2014/main" val="3549470483"/>
                    </a:ext>
                  </a:extLst>
                </a:gridCol>
                <a:gridCol w="789644">
                  <a:extLst>
                    <a:ext uri="{9D8B030D-6E8A-4147-A177-3AD203B41FA5}">
                      <a16:colId xmlns:a16="http://schemas.microsoft.com/office/drawing/2014/main" val="476430043"/>
                    </a:ext>
                  </a:extLst>
                </a:gridCol>
              </a:tblGrid>
              <a:tr h="190500">
                <a:tc>
                  <a:txBody>
                    <a:bodyPr/>
                    <a:lstStyle/>
                    <a:p>
                      <a:pPr algn="l" fontAlgn="b"/>
                      <a:r>
                        <a:rPr lang="en-GB" sz="1100" b="1" i="0" u="none" strike="noStrike" dirty="0">
                          <a:solidFill>
                            <a:schemeClr val="accent1"/>
                          </a:solidFill>
                          <a:effectLst/>
                          <a:latin typeface="Calibri"/>
                        </a:rPr>
                        <a:t>5.3 Medical Workforce</a:t>
                      </a:r>
                    </a:p>
                  </a:txBody>
                  <a:tcPr marL="85725" marR="9525" marT="9525" marB="0" anchor="b">
                    <a:lnL>
                      <a:noFill/>
                    </a:lnL>
                    <a:lnR>
                      <a:noFill/>
                    </a:lnR>
                    <a:lnT>
                      <a:noFill/>
                    </a:lnT>
                    <a:lnB>
                      <a:noFill/>
                    </a:lnB>
                  </a:tcPr>
                </a:tc>
                <a:tc>
                  <a:txBody>
                    <a:bodyPr/>
                    <a:lstStyle/>
                    <a:p>
                      <a:pPr algn="r" fontAlgn="b"/>
                      <a:endParaRPr lang="en-GB" sz="1100" b="1" i="0" u="none" strike="noStrike" dirty="0">
                        <a:solidFill>
                          <a:schemeClr val="accent1"/>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905407448"/>
                  </a:ext>
                </a:extLst>
              </a:tr>
              <a:tr h="190500">
                <a:tc>
                  <a:txBody>
                    <a:bodyPr/>
                    <a:lstStyle/>
                    <a:p>
                      <a:pPr algn="l" fontAlgn="b"/>
                      <a:r>
                        <a:rPr lang="en-GB" sz="1100" b="0" i="0" u="none" strike="noStrike" dirty="0">
                          <a:solidFill>
                            <a:schemeClr val="accent1"/>
                          </a:solidFill>
                          <a:effectLst/>
                          <a:latin typeface="Calibri"/>
                        </a:rPr>
                        <a:t>5.301: Medical attraction programme plan developed for fragile clinical services</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Jun-23</a:t>
                      </a:r>
                    </a:p>
                  </a:txBody>
                  <a:tcPr marL="9525" marR="9525" marT="9525" marB="0" anchor="b">
                    <a:lnL>
                      <a:noFill/>
                    </a:lnL>
                    <a:lnR>
                      <a:noFill/>
                    </a:lnR>
                    <a:lnT>
                      <a:noFill/>
                    </a:lnT>
                    <a:lnB>
                      <a:noFill/>
                    </a:lnB>
                  </a:tcPr>
                </a:tc>
                <a:extLst>
                  <a:ext uri="{0D108BD9-81ED-4DB2-BD59-A6C34878D82A}">
                    <a16:rowId xmlns:a16="http://schemas.microsoft.com/office/drawing/2014/main" val="1020237485"/>
                  </a:ext>
                </a:extLst>
              </a:tr>
              <a:tr h="190500">
                <a:tc>
                  <a:txBody>
                    <a:bodyPr/>
                    <a:lstStyle/>
                    <a:p>
                      <a:pPr algn="l" fontAlgn="b"/>
                      <a:r>
                        <a:rPr lang="en-GB" sz="1100" b="0" i="0" u="none" strike="noStrike" dirty="0">
                          <a:solidFill>
                            <a:schemeClr val="accent1"/>
                          </a:solidFill>
                          <a:effectLst/>
                          <a:latin typeface="Calibri"/>
                        </a:rPr>
                        <a:t>5.302: Digital and social media targeted recruitment</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Jun-23</a:t>
                      </a:r>
                    </a:p>
                  </a:txBody>
                  <a:tcPr marL="9525" marR="9525" marT="9525" marB="0" anchor="b">
                    <a:lnL>
                      <a:noFill/>
                    </a:lnL>
                    <a:lnR>
                      <a:noFill/>
                    </a:lnR>
                    <a:lnT>
                      <a:noFill/>
                    </a:lnT>
                    <a:lnB>
                      <a:noFill/>
                    </a:lnB>
                  </a:tcPr>
                </a:tc>
                <a:extLst>
                  <a:ext uri="{0D108BD9-81ED-4DB2-BD59-A6C34878D82A}">
                    <a16:rowId xmlns:a16="http://schemas.microsoft.com/office/drawing/2014/main" val="2924715048"/>
                  </a:ext>
                </a:extLst>
              </a:tr>
              <a:tr h="190500">
                <a:tc>
                  <a:txBody>
                    <a:bodyPr/>
                    <a:lstStyle/>
                    <a:p>
                      <a:pPr algn="l" fontAlgn="b"/>
                      <a:r>
                        <a:rPr lang="en-GB" sz="1100" b="0" i="0" u="none" strike="noStrike" dirty="0">
                          <a:solidFill>
                            <a:schemeClr val="accent1"/>
                          </a:solidFill>
                          <a:effectLst/>
                          <a:latin typeface="Calibri"/>
                        </a:rPr>
                        <a:t>5.303: Dashboard for medical attraction and trends built</a:t>
                      </a:r>
                      <a:endParaRPr lang="en-GB" sz="1100" b="0" i="0" u="none" strike="noStrike" noProof="0" dirty="0">
                        <a:solidFill>
                          <a:schemeClr val="accent1"/>
                        </a:solidFill>
                        <a:effectLst/>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Jun-23</a:t>
                      </a:r>
                    </a:p>
                  </a:txBody>
                  <a:tcPr marL="9525" marR="9525" marT="9525" marB="0" anchor="b">
                    <a:lnL>
                      <a:noFill/>
                    </a:lnL>
                    <a:lnR>
                      <a:noFill/>
                    </a:lnR>
                    <a:lnT>
                      <a:noFill/>
                    </a:lnT>
                    <a:lnB>
                      <a:noFill/>
                    </a:lnB>
                  </a:tcPr>
                </a:tc>
                <a:extLst>
                  <a:ext uri="{0D108BD9-81ED-4DB2-BD59-A6C34878D82A}">
                    <a16:rowId xmlns:a16="http://schemas.microsoft.com/office/drawing/2014/main" val="3253963064"/>
                  </a:ext>
                </a:extLst>
              </a:tr>
              <a:tr h="190500">
                <a:tc>
                  <a:txBody>
                    <a:bodyPr/>
                    <a:lstStyle/>
                    <a:p>
                      <a:pPr algn="l" fontAlgn="b"/>
                      <a:r>
                        <a:rPr lang="en-GB" sz="1100" b="0" i="0" u="none" strike="noStrike" dirty="0">
                          <a:solidFill>
                            <a:schemeClr val="accent1"/>
                          </a:solidFill>
                          <a:effectLst/>
                          <a:latin typeface="Calibri"/>
                        </a:rPr>
                        <a:t>5.304: Rostering trial</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Sep-23</a:t>
                      </a:r>
                    </a:p>
                  </a:txBody>
                  <a:tcPr marL="9525" marR="9525" marT="9525" marB="0" anchor="b">
                    <a:lnL>
                      <a:noFill/>
                    </a:lnL>
                    <a:lnR>
                      <a:noFill/>
                    </a:lnR>
                    <a:lnT>
                      <a:noFill/>
                    </a:lnT>
                    <a:lnB>
                      <a:noFill/>
                    </a:lnB>
                  </a:tcPr>
                </a:tc>
                <a:extLst>
                  <a:ext uri="{0D108BD9-81ED-4DB2-BD59-A6C34878D82A}">
                    <a16:rowId xmlns:a16="http://schemas.microsoft.com/office/drawing/2014/main" val="2409004322"/>
                  </a:ext>
                </a:extLst>
              </a:tr>
              <a:tr h="190500">
                <a:tc>
                  <a:txBody>
                    <a:bodyPr/>
                    <a:lstStyle/>
                    <a:p>
                      <a:pPr algn="l" fontAlgn="b"/>
                      <a:r>
                        <a:rPr lang="en-GB" sz="1100" b="0" i="0" u="none" strike="noStrike" dirty="0">
                          <a:solidFill>
                            <a:schemeClr val="accent1"/>
                          </a:solidFill>
                          <a:effectLst/>
                          <a:latin typeface="Calibri"/>
                        </a:rPr>
                        <a:t>5.305: Medical Job Planning assessment of levels of attainment and trajectory developed to reach level 4</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Sep-23</a:t>
                      </a:r>
                    </a:p>
                  </a:txBody>
                  <a:tcPr marL="9525" marR="9525" marT="9525" marB="0" anchor="b">
                    <a:lnL>
                      <a:noFill/>
                    </a:lnL>
                    <a:lnR>
                      <a:noFill/>
                    </a:lnR>
                    <a:lnT>
                      <a:noFill/>
                    </a:lnT>
                    <a:lnB>
                      <a:noFill/>
                    </a:lnB>
                  </a:tcPr>
                </a:tc>
                <a:extLst>
                  <a:ext uri="{0D108BD9-81ED-4DB2-BD59-A6C34878D82A}">
                    <a16:rowId xmlns:a16="http://schemas.microsoft.com/office/drawing/2014/main" val="536980887"/>
                  </a:ext>
                </a:extLst>
              </a:tr>
              <a:tr h="190500">
                <a:tc>
                  <a:txBody>
                    <a:bodyPr/>
                    <a:lstStyle/>
                    <a:p>
                      <a:pPr algn="l" fontAlgn="b"/>
                      <a:r>
                        <a:rPr lang="en-GB" sz="1100" b="0" i="0" u="none" strike="noStrike" dirty="0">
                          <a:solidFill>
                            <a:schemeClr val="accent1"/>
                          </a:solidFill>
                          <a:effectLst/>
                          <a:latin typeface="Calibri"/>
                        </a:rPr>
                        <a:t>5.306: Specialist Registration (CESR) programme development</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Sep-23</a:t>
                      </a:r>
                    </a:p>
                  </a:txBody>
                  <a:tcPr marL="9525" marR="9525" marT="9525" marB="0" anchor="b">
                    <a:lnL>
                      <a:noFill/>
                    </a:lnL>
                    <a:lnR>
                      <a:noFill/>
                    </a:lnR>
                    <a:lnT>
                      <a:noFill/>
                    </a:lnT>
                    <a:lnB>
                      <a:noFill/>
                    </a:lnB>
                  </a:tcPr>
                </a:tc>
                <a:extLst>
                  <a:ext uri="{0D108BD9-81ED-4DB2-BD59-A6C34878D82A}">
                    <a16:rowId xmlns:a16="http://schemas.microsoft.com/office/drawing/2014/main" val="2565790315"/>
                  </a:ext>
                </a:extLst>
              </a:tr>
              <a:tr h="190500">
                <a:tc>
                  <a:txBody>
                    <a:bodyPr/>
                    <a:lstStyle/>
                    <a:p>
                      <a:pPr algn="l" fontAlgn="b"/>
                      <a:r>
                        <a:rPr lang="en-GB" sz="1100" b="0" i="0" u="none" strike="noStrike" dirty="0">
                          <a:solidFill>
                            <a:schemeClr val="accent1"/>
                          </a:solidFill>
                          <a:effectLst/>
                          <a:latin typeface="Calibri"/>
                        </a:rPr>
                        <a:t>5.307: Pastoral Care for all international recruits</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Sep-23</a:t>
                      </a:r>
                    </a:p>
                  </a:txBody>
                  <a:tcPr marL="9525" marR="9525" marT="9525" marB="0" anchor="b">
                    <a:lnL>
                      <a:noFill/>
                    </a:lnL>
                    <a:lnR>
                      <a:noFill/>
                    </a:lnR>
                    <a:lnT>
                      <a:noFill/>
                    </a:lnT>
                    <a:lnB>
                      <a:noFill/>
                    </a:lnB>
                  </a:tcPr>
                </a:tc>
                <a:extLst>
                  <a:ext uri="{0D108BD9-81ED-4DB2-BD59-A6C34878D82A}">
                    <a16:rowId xmlns:a16="http://schemas.microsoft.com/office/drawing/2014/main" val="1716052042"/>
                  </a:ext>
                </a:extLst>
              </a:tr>
              <a:tr h="1905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b="0" i="0" u="none" strike="noStrike" dirty="0">
                          <a:solidFill>
                            <a:schemeClr val="accent1"/>
                          </a:solidFill>
                          <a:effectLst/>
                          <a:latin typeface="Calibri"/>
                        </a:rPr>
                        <a:t>5.308: Development of a medical workforce dashboard</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Sep-23</a:t>
                      </a:r>
                    </a:p>
                  </a:txBody>
                  <a:tcPr marL="9525" marR="9525" marT="9525" marB="0" anchor="b">
                    <a:lnL>
                      <a:noFill/>
                    </a:lnL>
                    <a:lnR>
                      <a:noFill/>
                    </a:lnR>
                    <a:lnT>
                      <a:noFill/>
                    </a:lnT>
                    <a:lnB>
                      <a:noFill/>
                    </a:lnB>
                  </a:tcPr>
                </a:tc>
                <a:extLst>
                  <a:ext uri="{0D108BD9-81ED-4DB2-BD59-A6C34878D82A}">
                    <a16:rowId xmlns:a16="http://schemas.microsoft.com/office/drawing/2014/main" val="2465048296"/>
                  </a:ext>
                </a:extLst>
              </a:tr>
              <a:tr h="190500">
                <a:tc>
                  <a:txBody>
                    <a:bodyPr/>
                    <a:lstStyle/>
                    <a:p>
                      <a:pPr marL="0" lvl="0" indent="0" algn="l">
                        <a:lnSpc>
                          <a:spcPct val="100000"/>
                        </a:lnSpc>
                        <a:spcBef>
                          <a:spcPts val="0"/>
                        </a:spcBef>
                        <a:spcAft>
                          <a:spcPts val="0"/>
                        </a:spcAft>
                        <a:buNone/>
                      </a:pPr>
                      <a:r>
                        <a:rPr lang="en-GB" sz="1100" b="0" i="0" u="none" strike="noStrike" dirty="0">
                          <a:solidFill>
                            <a:schemeClr val="accent1"/>
                          </a:solidFill>
                          <a:effectLst/>
                          <a:latin typeface="Calibri"/>
                        </a:rPr>
                        <a:t>5.3.09: Development of GMC survey dashboard</a:t>
                      </a:r>
                    </a:p>
                  </a:txBody>
                  <a:tcPr marL="171450" marR="9524" marT="9524" marB="0" anchor="b">
                    <a:lnL w="0">
                      <a:noFill/>
                    </a:lnL>
                    <a:lnR w="0">
                      <a:noFill/>
                    </a:lnR>
                    <a:lnT w="0">
                      <a:noFill/>
                    </a:lnT>
                    <a:lnB w="0">
                      <a:noFill/>
                    </a:lnB>
                  </a:tcPr>
                </a:tc>
                <a:tc>
                  <a:txBody>
                    <a:bodyPr/>
                    <a:lstStyle/>
                    <a:p>
                      <a:pPr lvl="0" algn="r">
                        <a:buNone/>
                      </a:pPr>
                      <a:r>
                        <a:rPr lang="en-GB" sz="1100" b="0" i="0" u="none" strike="noStrike" dirty="0">
                          <a:solidFill>
                            <a:schemeClr val="accent1"/>
                          </a:solidFill>
                          <a:effectLst/>
                          <a:latin typeface="Calibri"/>
                        </a:rPr>
                        <a:t>Sep-23</a:t>
                      </a:r>
                    </a:p>
                  </a:txBody>
                  <a:tcPr marL="9524" marR="9524" marT="9524" marB="0" anchor="b">
                    <a:lnL w="0">
                      <a:noFill/>
                    </a:lnL>
                    <a:lnR w="0">
                      <a:noFill/>
                    </a:lnR>
                    <a:lnT w="0">
                      <a:noFill/>
                    </a:lnT>
                    <a:lnB w="0">
                      <a:noFill/>
                    </a:lnB>
                  </a:tcPr>
                </a:tc>
                <a:extLst>
                  <a:ext uri="{0D108BD9-81ED-4DB2-BD59-A6C34878D82A}">
                    <a16:rowId xmlns:a16="http://schemas.microsoft.com/office/drawing/2014/main" val="1266966317"/>
                  </a:ext>
                </a:extLst>
              </a:tr>
              <a:tr h="190500">
                <a:tc>
                  <a:txBody>
                    <a:bodyPr/>
                    <a:lstStyle/>
                    <a:p>
                      <a:pPr marL="0" lvl="0" indent="0" algn="l">
                        <a:lnSpc>
                          <a:spcPct val="100000"/>
                        </a:lnSpc>
                        <a:spcBef>
                          <a:spcPts val="0"/>
                        </a:spcBef>
                        <a:spcAft>
                          <a:spcPts val="0"/>
                        </a:spcAft>
                        <a:buNone/>
                      </a:pPr>
                      <a:r>
                        <a:rPr lang="en-GB" sz="1100" b="0" i="0" u="none" strike="noStrike" dirty="0">
                          <a:solidFill>
                            <a:schemeClr val="accent1"/>
                          </a:solidFill>
                          <a:effectLst/>
                          <a:latin typeface="Calibri"/>
                        </a:rPr>
                        <a:t>5.3.10: Review of clinical digital induction </a:t>
                      </a:r>
                    </a:p>
                  </a:txBody>
                  <a:tcPr marL="171450" marR="9524" marT="9524" marB="0" anchor="b">
                    <a:lnL w="0">
                      <a:noFill/>
                    </a:lnL>
                    <a:lnR w="0">
                      <a:noFill/>
                    </a:lnR>
                    <a:lnT w="0">
                      <a:noFill/>
                    </a:lnT>
                    <a:lnB w="0">
                      <a:noFill/>
                    </a:lnB>
                  </a:tcPr>
                </a:tc>
                <a:tc>
                  <a:txBody>
                    <a:bodyPr/>
                    <a:lstStyle/>
                    <a:p>
                      <a:pPr lvl="0" algn="r">
                        <a:buNone/>
                      </a:pPr>
                      <a:r>
                        <a:rPr lang="en-GB" sz="1100" b="0" i="0" u="none" strike="noStrike" dirty="0">
                          <a:solidFill>
                            <a:schemeClr val="accent1"/>
                          </a:solidFill>
                          <a:effectLst/>
                          <a:latin typeface="Calibri"/>
                        </a:rPr>
                        <a:t>Sep-23</a:t>
                      </a:r>
                    </a:p>
                  </a:txBody>
                  <a:tcPr marL="9524" marR="9524" marT="9524" marB="0" anchor="b">
                    <a:lnL w="0">
                      <a:noFill/>
                    </a:lnL>
                    <a:lnR w="0">
                      <a:noFill/>
                    </a:lnR>
                    <a:lnT w="0">
                      <a:noFill/>
                    </a:lnT>
                    <a:lnB w="0">
                      <a:noFill/>
                    </a:lnB>
                  </a:tcPr>
                </a:tc>
                <a:extLst>
                  <a:ext uri="{0D108BD9-81ED-4DB2-BD59-A6C34878D82A}">
                    <a16:rowId xmlns:a16="http://schemas.microsoft.com/office/drawing/2014/main" val="555419155"/>
                  </a:ext>
                </a:extLst>
              </a:tr>
            </a:tbl>
          </a:graphicData>
        </a:graphic>
      </p:graphicFrame>
      <p:graphicFrame>
        <p:nvGraphicFramePr>
          <p:cNvPr id="12" name="Table 11">
            <a:extLst>
              <a:ext uri="{FF2B5EF4-FFF2-40B4-BE49-F238E27FC236}">
                <a16:creationId xmlns:a16="http://schemas.microsoft.com/office/drawing/2014/main" id="{DB4BC08A-41BF-4868-A3B8-6DBA8F0A6FAE}"/>
              </a:ext>
            </a:extLst>
          </p:cNvPr>
          <p:cNvGraphicFramePr>
            <a:graphicFrameLocks noGrp="1"/>
          </p:cNvGraphicFramePr>
          <p:nvPr>
            <p:extLst>
              <p:ext uri="{D42A27DB-BD31-4B8C-83A1-F6EECF244321}">
                <p14:modId xmlns:p14="http://schemas.microsoft.com/office/powerpoint/2010/main" val="3790432416"/>
              </p:ext>
            </p:extLst>
          </p:nvPr>
        </p:nvGraphicFramePr>
        <p:xfrm>
          <a:off x="773301" y="3777726"/>
          <a:ext cx="5384800" cy="2271256"/>
        </p:xfrm>
        <a:graphic>
          <a:graphicData uri="http://schemas.openxmlformats.org/drawingml/2006/table">
            <a:tbl>
              <a:tblPr firstRow="1"/>
              <a:tblGrid>
                <a:gridCol w="4595155">
                  <a:extLst>
                    <a:ext uri="{9D8B030D-6E8A-4147-A177-3AD203B41FA5}">
                      <a16:colId xmlns:a16="http://schemas.microsoft.com/office/drawing/2014/main" val="3268749067"/>
                    </a:ext>
                  </a:extLst>
                </a:gridCol>
                <a:gridCol w="789645">
                  <a:extLst>
                    <a:ext uri="{9D8B030D-6E8A-4147-A177-3AD203B41FA5}">
                      <a16:colId xmlns:a16="http://schemas.microsoft.com/office/drawing/2014/main" val="3410641296"/>
                    </a:ext>
                  </a:extLst>
                </a:gridCol>
              </a:tblGrid>
              <a:tr h="156423">
                <a:tc>
                  <a:txBody>
                    <a:bodyPr/>
                    <a:lstStyle/>
                    <a:p>
                      <a:pPr algn="l" fontAlgn="b"/>
                      <a:r>
                        <a:rPr lang="en-GB" sz="1100" b="1" i="0" u="none" strike="noStrike" dirty="0">
                          <a:solidFill>
                            <a:schemeClr val="accent1"/>
                          </a:solidFill>
                          <a:effectLst/>
                          <a:latin typeface="Calibri"/>
                        </a:rPr>
                        <a:t>5.2 Culture &amp; Leadership Development</a:t>
                      </a:r>
                    </a:p>
                  </a:txBody>
                  <a:tcPr marL="63646" marR="7072" marT="7072" marB="0" anchor="b">
                    <a:lnL>
                      <a:noFill/>
                    </a:lnL>
                    <a:lnR>
                      <a:noFill/>
                    </a:lnR>
                    <a:lnT>
                      <a:noFill/>
                    </a:lnT>
                    <a:lnB>
                      <a:noFill/>
                    </a:lnB>
                  </a:tcPr>
                </a:tc>
                <a:tc>
                  <a:txBody>
                    <a:bodyPr/>
                    <a:lstStyle/>
                    <a:p>
                      <a:pPr algn="r" fontAlgn="b"/>
                      <a:endParaRPr lang="en-GB" sz="1100" b="1" i="0" u="none" strike="noStrike" dirty="0">
                        <a:solidFill>
                          <a:schemeClr val="accent1"/>
                        </a:solidFill>
                        <a:effectLst/>
                        <a:latin typeface="Calibri" panose="020F0502020204030204" pitchFamily="34" charset="0"/>
                      </a:endParaRPr>
                    </a:p>
                  </a:txBody>
                  <a:tcPr marL="7072" marR="7072" marT="7072" marB="0" anchor="b">
                    <a:lnL>
                      <a:noFill/>
                    </a:lnL>
                    <a:lnR>
                      <a:noFill/>
                    </a:lnR>
                    <a:lnT>
                      <a:noFill/>
                    </a:lnT>
                    <a:lnB>
                      <a:noFill/>
                    </a:lnB>
                  </a:tcPr>
                </a:tc>
                <a:extLst>
                  <a:ext uri="{0D108BD9-81ED-4DB2-BD59-A6C34878D82A}">
                    <a16:rowId xmlns:a16="http://schemas.microsoft.com/office/drawing/2014/main" val="2665533039"/>
                  </a:ext>
                </a:extLst>
              </a:tr>
              <a:tr h="156423">
                <a:tc>
                  <a:txBody>
                    <a:bodyPr/>
                    <a:lstStyle/>
                    <a:p>
                      <a:pPr algn="l" fontAlgn="b"/>
                      <a:r>
                        <a:rPr lang="en-GB" sz="1100" b="0" i="0" u="none" strike="noStrike" dirty="0">
                          <a:solidFill>
                            <a:schemeClr val="accent1"/>
                          </a:solidFill>
                          <a:effectLst/>
                          <a:latin typeface="Calibri"/>
                        </a:rPr>
                        <a:t>5.201: </a:t>
                      </a:r>
                      <a:r>
                        <a:rPr lang="en-GB" sz="1100" b="0" i="0" u="none" strike="noStrike" kern="1200" dirty="0">
                          <a:solidFill>
                            <a:schemeClr val="accent1"/>
                          </a:solidFill>
                          <a:effectLst/>
                          <a:latin typeface="Calibri"/>
                          <a:ea typeface="+mn-ea"/>
                          <a:cs typeface="+mn-cs"/>
                        </a:rPr>
                        <a:t>Launch of New Starter Experience survey      </a:t>
                      </a:r>
                      <a:endParaRPr lang="en-GB" sz="1100" b="0" i="0" u="none" strike="noStrike" dirty="0">
                        <a:solidFill>
                          <a:schemeClr val="accent1"/>
                        </a:solidFill>
                        <a:effectLst/>
                        <a:latin typeface="Calibri"/>
                      </a:endParaRPr>
                    </a:p>
                  </a:txBody>
                  <a:tcPr marL="127293" marR="7072" marT="7072"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Jan-23</a:t>
                      </a:r>
                    </a:p>
                  </a:txBody>
                  <a:tcPr marL="7072" marR="7072" marT="7072" marB="0" anchor="b">
                    <a:lnL>
                      <a:noFill/>
                    </a:lnL>
                    <a:lnR>
                      <a:noFill/>
                    </a:lnR>
                    <a:lnT>
                      <a:noFill/>
                    </a:lnT>
                    <a:lnB>
                      <a:noFill/>
                    </a:lnB>
                  </a:tcPr>
                </a:tc>
                <a:extLst>
                  <a:ext uri="{0D108BD9-81ED-4DB2-BD59-A6C34878D82A}">
                    <a16:rowId xmlns:a16="http://schemas.microsoft.com/office/drawing/2014/main" val="2872596797"/>
                  </a:ext>
                </a:extLst>
              </a:tr>
              <a:tr h="156423">
                <a:tc>
                  <a:txBody>
                    <a:bodyPr/>
                    <a:lstStyle/>
                    <a:p>
                      <a:pPr algn="l" fontAlgn="b"/>
                      <a:r>
                        <a:rPr lang="en-GB" sz="1100" b="0" i="0" u="none" strike="noStrike" dirty="0">
                          <a:solidFill>
                            <a:schemeClr val="accent1"/>
                          </a:solidFill>
                          <a:effectLst/>
                          <a:latin typeface="Calibri"/>
                        </a:rPr>
                        <a:t>5.202: </a:t>
                      </a:r>
                      <a:r>
                        <a:rPr lang="en-GB" sz="1100" b="0" i="0" u="none" strike="noStrike" kern="1200" dirty="0">
                          <a:solidFill>
                            <a:schemeClr val="accent1"/>
                          </a:solidFill>
                          <a:effectLst/>
                          <a:latin typeface="Calibri"/>
                          <a:ea typeface="+mn-ea"/>
                          <a:cs typeface="+mn-cs"/>
                        </a:rPr>
                        <a:t>Development of enhanced NSS dashboard</a:t>
                      </a:r>
                      <a:endParaRPr lang="en-GB" sz="1100" b="0" i="0" u="none" strike="noStrike" dirty="0">
                        <a:solidFill>
                          <a:schemeClr val="accent1"/>
                        </a:solidFill>
                        <a:effectLst/>
                        <a:latin typeface="Calibri"/>
                      </a:endParaRPr>
                    </a:p>
                  </a:txBody>
                  <a:tcPr marL="127293" marR="7072" marT="7072"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Jan-23</a:t>
                      </a:r>
                    </a:p>
                  </a:txBody>
                  <a:tcPr marL="7072" marR="7072" marT="7072" marB="0" anchor="b">
                    <a:lnL>
                      <a:noFill/>
                    </a:lnL>
                    <a:lnR>
                      <a:noFill/>
                    </a:lnR>
                    <a:lnT>
                      <a:noFill/>
                    </a:lnT>
                    <a:lnB>
                      <a:noFill/>
                    </a:lnB>
                  </a:tcPr>
                </a:tc>
                <a:extLst>
                  <a:ext uri="{0D108BD9-81ED-4DB2-BD59-A6C34878D82A}">
                    <a16:rowId xmlns:a16="http://schemas.microsoft.com/office/drawing/2014/main" val="1174610650"/>
                  </a:ext>
                </a:extLst>
              </a:tr>
              <a:tr h="156423">
                <a:tc>
                  <a:txBody>
                    <a:bodyPr/>
                    <a:lstStyle/>
                    <a:p>
                      <a:pPr algn="l" fontAlgn="b"/>
                      <a:r>
                        <a:rPr lang="en-GB" sz="1100" b="0" i="0" u="none" strike="noStrike" dirty="0">
                          <a:solidFill>
                            <a:schemeClr val="accent1"/>
                          </a:solidFill>
                          <a:effectLst/>
                          <a:latin typeface="Calibri"/>
                        </a:rPr>
                        <a:t>5.203: </a:t>
                      </a:r>
                      <a:r>
                        <a:rPr lang="en-GB" sz="1100" b="0" i="0" u="none" strike="noStrike" kern="1200" dirty="0">
                          <a:solidFill>
                            <a:schemeClr val="accent1"/>
                          </a:solidFill>
                          <a:effectLst/>
                          <a:latin typeface="Calibri"/>
                          <a:ea typeface="+mn-ea"/>
                          <a:cs typeface="+mn-cs"/>
                        </a:rPr>
                        <a:t>Launch of new Benefits platform &amp; EAP</a:t>
                      </a:r>
                      <a:endParaRPr lang="en-GB" sz="1100" b="0" i="0" u="none" strike="noStrike" dirty="0">
                        <a:solidFill>
                          <a:schemeClr val="accent1"/>
                        </a:solidFill>
                        <a:effectLst/>
                        <a:latin typeface="Calibri"/>
                      </a:endParaRPr>
                    </a:p>
                  </a:txBody>
                  <a:tcPr marL="127293" marR="7072" marT="7072"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Feb-23</a:t>
                      </a:r>
                    </a:p>
                  </a:txBody>
                  <a:tcPr marL="7072" marR="7072" marT="7072" marB="0" anchor="b">
                    <a:lnL>
                      <a:noFill/>
                    </a:lnL>
                    <a:lnR>
                      <a:noFill/>
                    </a:lnR>
                    <a:lnT>
                      <a:noFill/>
                    </a:lnT>
                    <a:lnB>
                      <a:noFill/>
                    </a:lnB>
                  </a:tcPr>
                </a:tc>
                <a:extLst>
                  <a:ext uri="{0D108BD9-81ED-4DB2-BD59-A6C34878D82A}">
                    <a16:rowId xmlns:a16="http://schemas.microsoft.com/office/drawing/2014/main" val="952794465"/>
                  </a:ext>
                </a:extLst>
              </a:tr>
              <a:tr h="156423">
                <a:tc>
                  <a:txBody>
                    <a:bodyPr/>
                    <a:lstStyle/>
                    <a:p>
                      <a:pPr algn="l" fontAlgn="b"/>
                      <a:r>
                        <a:rPr lang="en-GB" sz="1100" b="0" i="0" u="none" strike="noStrike" dirty="0">
                          <a:solidFill>
                            <a:schemeClr val="accent1"/>
                          </a:solidFill>
                          <a:effectLst/>
                          <a:latin typeface="Calibri"/>
                        </a:rPr>
                        <a:t>5.204: </a:t>
                      </a:r>
                      <a:r>
                        <a:rPr lang="en-GB" sz="1100" b="0" i="0" u="none" strike="noStrike" kern="1200" dirty="0">
                          <a:solidFill>
                            <a:schemeClr val="accent1"/>
                          </a:solidFill>
                          <a:effectLst/>
                          <a:latin typeface="Calibri"/>
                          <a:ea typeface="+mn-ea"/>
                          <a:cs typeface="+mn-cs"/>
                        </a:rPr>
                        <a:t>Publication of enhanced NSS dashboard </a:t>
                      </a:r>
                      <a:endParaRPr lang="en-GB" sz="1100" b="0" i="0" u="none" strike="noStrike" dirty="0">
                        <a:solidFill>
                          <a:schemeClr val="accent1"/>
                        </a:solidFill>
                        <a:effectLst/>
                        <a:latin typeface="Calibri" panose="020F0502020204030204" pitchFamily="34" charset="0"/>
                      </a:endParaRPr>
                    </a:p>
                  </a:txBody>
                  <a:tcPr marL="127293" marR="7072" marT="7072"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Mar-23</a:t>
                      </a:r>
                    </a:p>
                  </a:txBody>
                  <a:tcPr marL="7072" marR="7072" marT="7072" marB="0" anchor="b">
                    <a:lnL>
                      <a:noFill/>
                    </a:lnL>
                    <a:lnR>
                      <a:noFill/>
                    </a:lnR>
                    <a:lnT>
                      <a:noFill/>
                    </a:lnT>
                    <a:lnB>
                      <a:noFill/>
                    </a:lnB>
                  </a:tcPr>
                </a:tc>
                <a:extLst>
                  <a:ext uri="{0D108BD9-81ED-4DB2-BD59-A6C34878D82A}">
                    <a16:rowId xmlns:a16="http://schemas.microsoft.com/office/drawing/2014/main" val="3509908088"/>
                  </a:ext>
                </a:extLst>
              </a:tr>
              <a:tr h="156423">
                <a:tc>
                  <a:txBody>
                    <a:bodyPr/>
                    <a:lstStyle/>
                    <a:p>
                      <a:pPr algn="l" fontAlgn="b"/>
                      <a:r>
                        <a:rPr lang="en-GB" sz="1100" b="0" i="0" u="none" strike="noStrike" dirty="0">
                          <a:solidFill>
                            <a:schemeClr val="accent1"/>
                          </a:solidFill>
                          <a:effectLst/>
                          <a:latin typeface="Calibri"/>
                        </a:rPr>
                        <a:t>5.205: Promote &amp; communicate</a:t>
                      </a:r>
                    </a:p>
                  </a:txBody>
                  <a:tcPr marL="127293" marR="7072" marT="7072"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Mar-23</a:t>
                      </a:r>
                    </a:p>
                  </a:txBody>
                  <a:tcPr marL="7072" marR="7072" marT="7072" marB="0" anchor="b">
                    <a:lnL>
                      <a:noFill/>
                    </a:lnL>
                    <a:lnR>
                      <a:noFill/>
                    </a:lnR>
                    <a:lnT>
                      <a:noFill/>
                    </a:lnT>
                    <a:lnB>
                      <a:noFill/>
                    </a:lnB>
                  </a:tcPr>
                </a:tc>
                <a:extLst>
                  <a:ext uri="{0D108BD9-81ED-4DB2-BD59-A6C34878D82A}">
                    <a16:rowId xmlns:a16="http://schemas.microsoft.com/office/drawing/2014/main" val="114836192"/>
                  </a:ext>
                </a:extLst>
              </a:tr>
              <a:tr h="156423">
                <a:tc>
                  <a:txBody>
                    <a:bodyPr/>
                    <a:lstStyle/>
                    <a:p>
                      <a:pPr algn="l" fontAlgn="b"/>
                      <a:r>
                        <a:rPr lang="en-GB" sz="1100" b="0" i="0" u="none" strike="noStrike" dirty="0">
                          <a:solidFill>
                            <a:schemeClr val="accent1"/>
                          </a:solidFill>
                          <a:effectLst/>
                          <a:latin typeface="Calibri"/>
                        </a:rPr>
                        <a:t>5.206: </a:t>
                      </a:r>
                      <a:r>
                        <a:rPr lang="en-GB" sz="1100" b="0" i="0" u="none" strike="noStrike" kern="1200" dirty="0">
                          <a:solidFill>
                            <a:schemeClr val="accent1"/>
                          </a:solidFill>
                          <a:effectLst/>
                          <a:latin typeface="Calibri"/>
                          <a:ea typeface="+mn-ea"/>
                          <a:cs typeface="+mn-cs"/>
                        </a:rPr>
                        <a:t>Thematic analysis of NSS free-text comments</a:t>
                      </a:r>
                      <a:endParaRPr lang="en-GB" sz="1100" b="0" i="0" u="none" strike="noStrike" dirty="0">
                        <a:solidFill>
                          <a:schemeClr val="accent1"/>
                        </a:solidFill>
                        <a:effectLst/>
                        <a:latin typeface="Calibri"/>
                      </a:endParaRPr>
                    </a:p>
                  </a:txBody>
                  <a:tcPr marL="127293" marR="7072" marT="7072"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Apr-23</a:t>
                      </a:r>
                    </a:p>
                  </a:txBody>
                  <a:tcPr marL="7072" marR="7072" marT="7072" marB="0" anchor="b">
                    <a:lnL>
                      <a:noFill/>
                    </a:lnL>
                    <a:lnR>
                      <a:noFill/>
                    </a:lnR>
                    <a:lnT>
                      <a:noFill/>
                    </a:lnT>
                    <a:lnB>
                      <a:noFill/>
                    </a:lnB>
                  </a:tcPr>
                </a:tc>
                <a:extLst>
                  <a:ext uri="{0D108BD9-81ED-4DB2-BD59-A6C34878D82A}">
                    <a16:rowId xmlns:a16="http://schemas.microsoft.com/office/drawing/2014/main" val="316331332"/>
                  </a:ext>
                </a:extLst>
              </a:tr>
              <a:tr h="156423">
                <a:tc>
                  <a:txBody>
                    <a:bodyPr/>
                    <a:lstStyle/>
                    <a:p>
                      <a:pPr algn="l" fontAlgn="b"/>
                      <a:r>
                        <a:rPr lang="en-GB" sz="1100" b="0" i="0" u="none" strike="noStrike" dirty="0">
                          <a:solidFill>
                            <a:schemeClr val="accent1"/>
                          </a:solidFill>
                          <a:effectLst/>
                          <a:latin typeface="Calibri"/>
                        </a:rPr>
                        <a:t>5.207: </a:t>
                      </a:r>
                      <a:r>
                        <a:rPr lang="en-GB" sz="1100" b="0" i="0" u="none" strike="noStrike" kern="1200" dirty="0">
                          <a:solidFill>
                            <a:schemeClr val="accent1"/>
                          </a:solidFill>
                          <a:effectLst/>
                          <a:latin typeface="Calibri"/>
                          <a:ea typeface="+mn-ea"/>
                          <a:cs typeface="+mn-cs"/>
                        </a:rPr>
                        <a:t>Review of We Care progress through NSS data</a:t>
                      </a:r>
                      <a:endParaRPr lang="en-GB" sz="1100" b="0" i="0" u="none" strike="noStrike" dirty="0">
                        <a:solidFill>
                          <a:schemeClr val="accent1"/>
                        </a:solidFill>
                        <a:effectLst/>
                        <a:latin typeface="Calibri"/>
                      </a:endParaRPr>
                    </a:p>
                  </a:txBody>
                  <a:tcPr marL="127293" marR="7072" marT="7072"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Apr-23</a:t>
                      </a:r>
                    </a:p>
                  </a:txBody>
                  <a:tcPr marL="7072" marR="7072" marT="7072" marB="0" anchor="b">
                    <a:lnL>
                      <a:noFill/>
                    </a:lnL>
                    <a:lnR>
                      <a:noFill/>
                    </a:lnR>
                    <a:lnT>
                      <a:noFill/>
                    </a:lnT>
                    <a:lnB>
                      <a:noFill/>
                    </a:lnB>
                  </a:tcPr>
                </a:tc>
                <a:extLst>
                  <a:ext uri="{0D108BD9-81ED-4DB2-BD59-A6C34878D82A}">
                    <a16:rowId xmlns:a16="http://schemas.microsoft.com/office/drawing/2014/main" val="2329499870"/>
                  </a:ext>
                </a:extLst>
              </a:tr>
              <a:tr h="156423">
                <a:tc>
                  <a:txBody>
                    <a:bodyPr/>
                    <a:lstStyle/>
                    <a:p>
                      <a:pPr algn="l" fontAlgn="b"/>
                      <a:r>
                        <a:rPr lang="en-GB" sz="1100" b="0" i="0" u="none" strike="noStrike" dirty="0">
                          <a:solidFill>
                            <a:schemeClr val="accent1"/>
                          </a:solidFill>
                          <a:effectLst/>
                          <a:latin typeface="Calibri"/>
                        </a:rPr>
                        <a:t>5.208: Behavioural framework created </a:t>
                      </a:r>
                      <a:endParaRPr lang="en-GB" sz="1100" b="0" i="0" u="none" strike="noStrike" dirty="0">
                        <a:solidFill>
                          <a:schemeClr val="accent1"/>
                        </a:solidFill>
                        <a:effectLst/>
                        <a:latin typeface="Calibri" panose="020F0502020204030204" pitchFamily="34" charset="0"/>
                      </a:endParaRPr>
                    </a:p>
                  </a:txBody>
                  <a:tcPr marL="127293" marR="7072" marT="7072"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Jun-23</a:t>
                      </a:r>
                    </a:p>
                  </a:txBody>
                  <a:tcPr marL="7072" marR="7072" marT="7072" marB="0" anchor="b">
                    <a:lnL>
                      <a:noFill/>
                    </a:lnL>
                    <a:lnR>
                      <a:noFill/>
                    </a:lnR>
                    <a:lnT>
                      <a:noFill/>
                    </a:lnT>
                    <a:lnB>
                      <a:noFill/>
                    </a:lnB>
                  </a:tcPr>
                </a:tc>
                <a:extLst>
                  <a:ext uri="{0D108BD9-81ED-4DB2-BD59-A6C34878D82A}">
                    <a16:rowId xmlns:a16="http://schemas.microsoft.com/office/drawing/2014/main" val="1275748479"/>
                  </a:ext>
                </a:extLst>
              </a:tr>
              <a:tr h="156423">
                <a:tc>
                  <a:txBody>
                    <a:bodyPr/>
                    <a:lstStyle/>
                    <a:p>
                      <a:pPr algn="l" fontAlgn="b"/>
                      <a:r>
                        <a:rPr lang="en-GB" sz="1100" b="0" i="0" u="none" strike="noStrike" dirty="0">
                          <a:solidFill>
                            <a:schemeClr val="accent1"/>
                          </a:solidFill>
                          <a:effectLst/>
                          <a:latin typeface="Calibri"/>
                        </a:rPr>
                        <a:t>5.209: Culture &amp; Leadership Development rolled out Trust wide</a:t>
                      </a:r>
                    </a:p>
                  </a:txBody>
                  <a:tcPr marL="127293" marR="7072" marT="7072"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 Jul-23</a:t>
                      </a:r>
                    </a:p>
                  </a:txBody>
                  <a:tcPr marL="7072" marR="7072" marT="7072" marB="0" anchor="b">
                    <a:lnL>
                      <a:noFill/>
                    </a:lnL>
                    <a:lnR>
                      <a:noFill/>
                    </a:lnR>
                    <a:lnT>
                      <a:noFill/>
                    </a:lnT>
                    <a:lnB>
                      <a:noFill/>
                    </a:lnB>
                  </a:tcPr>
                </a:tc>
                <a:extLst>
                  <a:ext uri="{0D108BD9-81ED-4DB2-BD59-A6C34878D82A}">
                    <a16:rowId xmlns:a16="http://schemas.microsoft.com/office/drawing/2014/main" val="2147254979"/>
                  </a:ext>
                </a:extLst>
              </a:tr>
              <a:tr h="156423">
                <a:tc>
                  <a:txBody>
                    <a:bodyPr/>
                    <a:lstStyle/>
                    <a:p>
                      <a:pPr algn="l" fontAlgn="b"/>
                      <a:r>
                        <a:rPr lang="it-IT" sz="1100" b="0" i="0" u="none" strike="noStrike">
                          <a:solidFill>
                            <a:schemeClr val="accent1"/>
                          </a:solidFill>
                          <a:effectLst/>
                          <a:latin typeface="Calibri"/>
                        </a:rPr>
                        <a:t>5.210: </a:t>
                      </a:r>
                      <a:r>
                        <a:rPr lang="it-IT" sz="1100" b="0" i="0" u="none" strike="noStrike" err="1">
                          <a:solidFill>
                            <a:schemeClr val="accent1"/>
                          </a:solidFill>
                          <a:effectLst/>
                          <a:latin typeface="Calibri"/>
                        </a:rPr>
                        <a:t>Define</a:t>
                      </a:r>
                      <a:r>
                        <a:rPr lang="it-IT" sz="1100" b="0" i="0" u="none" strike="noStrike">
                          <a:solidFill>
                            <a:schemeClr val="accent1"/>
                          </a:solidFill>
                          <a:effectLst/>
                          <a:latin typeface="Calibri"/>
                        </a:rPr>
                        <a:t> EDI Strategy &amp; Plan</a:t>
                      </a:r>
                    </a:p>
                  </a:txBody>
                  <a:tcPr marL="127293" marR="7072" marT="7072"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Jul-23</a:t>
                      </a:r>
                    </a:p>
                  </a:txBody>
                  <a:tcPr marL="7072" marR="7072" marT="7072" marB="0" anchor="b">
                    <a:lnL>
                      <a:noFill/>
                    </a:lnL>
                    <a:lnR>
                      <a:noFill/>
                    </a:lnR>
                    <a:lnT>
                      <a:noFill/>
                    </a:lnT>
                    <a:lnB>
                      <a:noFill/>
                    </a:lnB>
                  </a:tcPr>
                </a:tc>
                <a:extLst>
                  <a:ext uri="{0D108BD9-81ED-4DB2-BD59-A6C34878D82A}">
                    <a16:rowId xmlns:a16="http://schemas.microsoft.com/office/drawing/2014/main" val="1028621089"/>
                  </a:ext>
                </a:extLst>
              </a:tr>
              <a:tr h="156423">
                <a:tc>
                  <a:txBody>
                    <a:bodyPr/>
                    <a:lstStyle/>
                    <a:p>
                      <a:pPr algn="l" fontAlgn="b"/>
                      <a:r>
                        <a:rPr lang="en-GB" sz="1100" b="0" i="0" u="none" strike="noStrike" dirty="0">
                          <a:solidFill>
                            <a:schemeClr val="accent1"/>
                          </a:solidFill>
                          <a:effectLst/>
                          <a:latin typeface="Calibri"/>
                        </a:rPr>
                        <a:t>5.211: Effective succession planning and cycle established</a:t>
                      </a:r>
                    </a:p>
                  </a:txBody>
                  <a:tcPr marL="127293" marR="7072" marT="7072"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Jul-Dec-23</a:t>
                      </a:r>
                    </a:p>
                  </a:txBody>
                  <a:tcPr marL="7072" marR="7072" marT="7072" marB="0" anchor="b">
                    <a:lnL>
                      <a:noFill/>
                    </a:lnL>
                    <a:lnR>
                      <a:noFill/>
                    </a:lnR>
                    <a:lnT>
                      <a:noFill/>
                    </a:lnT>
                    <a:lnB>
                      <a:noFill/>
                    </a:lnB>
                  </a:tcPr>
                </a:tc>
                <a:extLst>
                  <a:ext uri="{0D108BD9-81ED-4DB2-BD59-A6C34878D82A}">
                    <a16:rowId xmlns:a16="http://schemas.microsoft.com/office/drawing/2014/main" val="1274693661"/>
                  </a:ext>
                </a:extLst>
              </a:tr>
              <a:tr h="156423">
                <a:tc>
                  <a:txBody>
                    <a:bodyPr/>
                    <a:lstStyle/>
                    <a:p>
                      <a:pPr algn="l" fontAlgn="b"/>
                      <a:endParaRPr lang="en-GB" sz="1100" b="0" i="0" u="none" strike="noStrike" dirty="0">
                        <a:solidFill>
                          <a:srgbClr val="4BACC6"/>
                        </a:solidFill>
                        <a:effectLst/>
                        <a:latin typeface="Calibri" panose="020F0502020204030204" pitchFamily="34" charset="0"/>
                      </a:endParaRPr>
                    </a:p>
                  </a:txBody>
                  <a:tcPr marL="127293" marR="7072" marT="7072" marB="0" anchor="b">
                    <a:lnL>
                      <a:noFill/>
                    </a:lnL>
                    <a:lnR>
                      <a:noFill/>
                    </a:lnR>
                    <a:lnT>
                      <a:noFill/>
                    </a:lnT>
                    <a:lnB>
                      <a:noFill/>
                    </a:lnB>
                  </a:tcPr>
                </a:tc>
                <a:tc>
                  <a:txBody>
                    <a:bodyPr/>
                    <a:lstStyle/>
                    <a:p>
                      <a:pPr algn="r" fontAlgn="b"/>
                      <a:endParaRPr lang="en-GB" sz="1100" b="0" i="0" u="none" strike="noStrike" dirty="0">
                        <a:solidFill>
                          <a:srgbClr val="4BACC6"/>
                        </a:solidFill>
                        <a:effectLst/>
                        <a:latin typeface="Calibri" panose="020F0502020204030204" pitchFamily="34" charset="0"/>
                      </a:endParaRPr>
                    </a:p>
                  </a:txBody>
                  <a:tcPr marL="7072" marR="7072" marT="7072" marB="0" anchor="b">
                    <a:lnL>
                      <a:noFill/>
                    </a:lnL>
                    <a:lnR>
                      <a:noFill/>
                    </a:lnR>
                    <a:lnT>
                      <a:noFill/>
                    </a:lnT>
                    <a:lnB>
                      <a:noFill/>
                    </a:lnB>
                  </a:tcPr>
                </a:tc>
                <a:extLst>
                  <a:ext uri="{0D108BD9-81ED-4DB2-BD59-A6C34878D82A}">
                    <a16:rowId xmlns:a16="http://schemas.microsoft.com/office/drawing/2014/main" val="2535783464"/>
                  </a:ext>
                </a:extLst>
              </a:tr>
            </a:tbl>
          </a:graphicData>
        </a:graphic>
      </p:graphicFrame>
      <p:graphicFrame>
        <p:nvGraphicFramePr>
          <p:cNvPr id="10" name="Table 9">
            <a:extLst>
              <a:ext uri="{FF2B5EF4-FFF2-40B4-BE49-F238E27FC236}">
                <a16:creationId xmlns:a16="http://schemas.microsoft.com/office/drawing/2014/main" id="{5BCBDECA-C59D-4BED-9E65-1CB038335C14}"/>
              </a:ext>
            </a:extLst>
          </p:cNvPr>
          <p:cNvGraphicFramePr>
            <a:graphicFrameLocks noGrp="1"/>
          </p:cNvGraphicFramePr>
          <p:nvPr>
            <p:extLst>
              <p:ext uri="{D42A27DB-BD31-4B8C-83A1-F6EECF244321}">
                <p14:modId xmlns:p14="http://schemas.microsoft.com/office/powerpoint/2010/main" val="982351546"/>
              </p:ext>
            </p:extLst>
          </p:nvPr>
        </p:nvGraphicFramePr>
        <p:xfrm>
          <a:off x="773300" y="1376364"/>
          <a:ext cx="5384800" cy="2016760"/>
        </p:xfrm>
        <a:graphic>
          <a:graphicData uri="http://schemas.openxmlformats.org/drawingml/2006/table">
            <a:tbl>
              <a:tblPr firstRow="1"/>
              <a:tblGrid>
                <a:gridCol w="4595156">
                  <a:extLst>
                    <a:ext uri="{9D8B030D-6E8A-4147-A177-3AD203B41FA5}">
                      <a16:colId xmlns:a16="http://schemas.microsoft.com/office/drawing/2014/main" val="3549470483"/>
                    </a:ext>
                  </a:extLst>
                </a:gridCol>
                <a:gridCol w="789644">
                  <a:extLst>
                    <a:ext uri="{9D8B030D-6E8A-4147-A177-3AD203B41FA5}">
                      <a16:colId xmlns:a16="http://schemas.microsoft.com/office/drawing/2014/main" val="476430043"/>
                    </a:ext>
                  </a:extLst>
                </a:gridCol>
              </a:tblGrid>
              <a:tr h="190500">
                <a:tc>
                  <a:txBody>
                    <a:bodyPr/>
                    <a:lstStyle/>
                    <a:p>
                      <a:pPr algn="l" rtl="0" fontAlgn="b"/>
                      <a:r>
                        <a:rPr lang="en-GB" sz="1100" b="1" i="0" u="none" strike="noStrike" dirty="0">
                          <a:solidFill>
                            <a:schemeClr val="accent1"/>
                          </a:solidFill>
                          <a:effectLst/>
                          <a:latin typeface="Calibri"/>
                        </a:rPr>
                        <a:t>5.1 Attract and Retain</a:t>
                      </a:r>
                    </a:p>
                  </a:txBody>
                  <a:tcPr marL="6350" marR="6350" marT="6350" marB="0" anchor="b">
                    <a:lnL>
                      <a:noFill/>
                    </a:lnL>
                    <a:lnR>
                      <a:noFill/>
                    </a:lnR>
                    <a:lnT>
                      <a:noFill/>
                    </a:lnT>
                    <a:lnB>
                      <a:noFill/>
                    </a:lnB>
                  </a:tcPr>
                </a:tc>
                <a:tc>
                  <a:txBody>
                    <a:bodyPr/>
                    <a:lstStyle/>
                    <a:p>
                      <a:pPr algn="r" rtl="0" fontAlgn="b"/>
                      <a:endParaRPr lang="en-GB" sz="1100" b="1" i="0" u="none" strike="noStrike" dirty="0">
                        <a:solidFill>
                          <a:schemeClr val="accent1"/>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2905407448"/>
                  </a:ext>
                </a:extLst>
              </a:tr>
              <a:tr h="190500">
                <a:tc>
                  <a:txBody>
                    <a:bodyPr/>
                    <a:lstStyle/>
                    <a:p>
                      <a:pPr marL="0" indent="92075" algn="l" rtl="0" eaLnBrk="1" fontAlgn="b" latinLnBrk="0" hangingPunct="1"/>
                      <a:r>
                        <a:rPr lang="en-GB" sz="1100" b="0" i="0" u="none" strike="noStrike" kern="1200" dirty="0">
                          <a:solidFill>
                            <a:schemeClr val="accent1"/>
                          </a:solidFill>
                          <a:effectLst/>
                          <a:latin typeface="Calibri"/>
                          <a:ea typeface="+mn-ea"/>
                          <a:cs typeface="+mn-cs"/>
                        </a:rPr>
                        <a:t>5.101: Recruitment trajectories produced and progress monitored for IENs and  HCSWs</a:t>
                      </a:r>
                      <a:endParaRPr lang="en-GB" sz="1100" b="0" i="0" u="none" strike="noStrike" kern="1200" dirty="0">
                        <a:solidFill>
                          <a:schemeClr val="accent1"/>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algn="r" rtl="0" fontAlgn="b"/>
                      <a:r>
                        <a:rPr lang="en-GB" sz="1100" b="0" i="0" u="none" strike="noStrike" dirty="0">
                          <a:solidFill>
                            <a:schemeClr val="accent1"/>
                          </a:solidFill>
                          <a:effectLst/>
                          <a:latin typeface="Calibri"/>
                        </a:rPr>
                        <a:t>May-23</a:t>
                      </a:r>
                    </a:p>
                  </a:txBody>
                  <a:tcPr marL="6350" marR="6350" marT="6350" marB="0" anchor="b">
                    <a:lnL>
                      <a:noFill/>
                    </a:lnL>
                    <a:lnR>
                      <a:noFill/>
                    </a:lnR>
                    <a:lnT>
                      <a:noFill/>
                    </a:lnT>
                    <a:lnB>
                      <a:noFill/>
                    </a:lnB>
                  </a:tcPr>
                </a:tc>
                <a:extLst>
                  <a:ext uri="{0D108BD9-81ED-4DB2-BD59-A6C34878D82A}">
                    <a16:rowId xmlns:a16="http://schemas.microsoft.com/office/drawing/2014/main" val="4063877617"/>
                  </a:ext>
                </a:extLst>
              </a:tr>
              <a:tr h="190500">
                <a:tc>
                  <a:txBody>
                    <a:bodyPr/>
                    <a:lstStyle/>
                    <a:p>
                      <a:pPr marL="0" indent="92075" algn="l" rtl="0" eaLnBrk="1" fontAlgn="b" latinLnBrk="0" hangingPunct="1"/>
                      <a:r>
                        <a:rPr lang="en-GB" sz="1100" b="0" i="0" u="none" strike="noStrike" kern="1200" dirty="0">
                          <a:solidFill>
                            <a:schemeClr val="accent1"/>
                          </a:solidFill>
                          <a:effectLst/>
                          <a:latin typeface="Calibri"/>
                          <a:ea typeface="+mn-ea"/>
                          <a:cs typeface="+mn-cs"/>
                        </a:rPr>
                        <a:t>5.102: Workforce specialty developed plans linked to clinical adjacencies </a:t>
                      </a:r>
                      <a:endParaRPr lang="en-GB" sz="1100" b="0" i="0" u="none" strike="noStrike" kern="1200" dirty="0">
                        <a:solidFill>
                          <a:schemeClr val="accent1"/>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algn="r" rtl="0" fontAlgn="b"/>
                      <a:r>
                        <a:rPr lang="en-GB" sz="1100" b="0" i="0" u="none" strike="noStrike" dirty="0">
                          <a:solidFill>
                            <a:schemeClr val="accent1"/>
                          </a:solidFill>
                          <a:effectLst/>
                          <a:latin typeface="Calibri"/>
                        </a:rPr>
                        <a:t>Jun-23</a:t>
                      </a:r>
                    </a:p>
                  </a:txBody>
                  <a:tcPr marL="6350" marR="6350" marT="6350" marB="0" anchor="b">
                    <a:lnL>
                      <a:noFill/>
                    </a:lnL>
                    <a:lnR>
                      <a:noFill/>
                    </a:lnR>
                    <a:lnT>
                      <a:noFill/>
                    </a:lnT>
                    <a:lnB>
                      <a:noFill/>
                    </a:lnB>
                  </a:tcPr>
                </a:tc>
                <a:extLst>
                  <a:ext uri="{0D108BD9-81ED-4DB2-BD59-A6C34878D82A}">
                    <a16:rowId xmlns:a16="http://schemas.microsoft.com/office/drawing/2014/main" val="1020237485"/>
                  </a:ext>
                </a:extLst>
              </a:tr>
              <a:tr h="190500">
                <a:tc>
                  <a:txBody>
                    <a:bodyPr/>
                    <a:lstStyle/>
                    <a:p>
                      <a:pPr marL="0" indent="92075" algn="l" rtl="0" eaLnBrk="1" fontAlgn="b" latinLnBrk="0" hangingPunct="1"/>
                      <a:r>
                        <a:rPr lang="en-GB" sz="1100" b="0" i="0" u="none" strike="noStrike" kern="1200" dirty="0">
                          <a:solidFill>
                            <a:schemeClr val="accent1"/>
                          </a:solidFill>
                          <a:effectLst/>
                          <a:latin typeface="Calibri"/>
                          <a:ea typeface="+mn-ea"/>
                          <a:cs typeface="+mn-cs"/>
                        </a:rPr>
                        <a:t>5.103: Workforce strategy inclusive of recruitment strategy developed and communicated</a:t>
                      </a:r>
                    </a:p>
                  </a:txBody>
                  <a:tcPr marL="6350" marR="6350" marT="6350" marB="0" anchor="b">
                    <a:lnL>
                      <a:noFill/>
                    </a:lnL>
                    <a:lnR>
                      <a:noFill/>
                    </a:lnR>
                    <a:lnT>
                      <a:noFill/>
                    </a:lnT>
                    <a:lnB>
                      <a:noFill/>
                    </a:lnB>
                  </a:tcPr>
                </a:tc>
                <a:tc>
                  <a:txBody>
                    <a:bodyPr/>
                    <a:lstStyle/>
                    <a:p>
                      <a:pPr algn="r" rtl="0" fontAlgn="b"/>
                      <a:r>
                        <a:rPr lang="en-GB" sz="1100" b="0" i="0" u="none" strike="noStrike" dirty="0">
                          <a:solidFill>
                            <a:schemeClr val="accent1"/>
                          </a:solidFill>
                          <a:effectLst/>
                          <a:latin typeface="Calibri"/>
                        </a:rPr>
                        <a:t>Jun-23</a:t>
                      </a:r>
                    </a:p>
                  </a:txBody>
                  <a:tcPr marL="6350" marR="6350" marT="6350" marB="0" anchor="b">
                    <a:lnL>
                      <a:noFill/>
                    </a:lnL>
                    <a:lnR>
                      <a:noFill/>
                    </a:lnR>
                    <a:lnT>
                      <a:noFill/>
                    </a:lnT>
                    <a:lnB>
                      <a:noFill/>
                    </a:lnB>
                  </a:tcPr>
                </a:tc>
                <a:extLst>
                  <a:ext uri="{0D108BD9-81ED-4DB2-BD59-A6C34878D82A}">
                    <a16:rowId xmlns:a16="http://schemas.microsoft.com/office/drawing/2014/main" val="2924715048"/>
                  </a:ext>
                </a:extLst>
              </a:tr>
              <a:tr h="190500">
                <a:tc>
                  <a:txBody>
                    <a:bodyPr/>
                    <a:lstStyle/>
                    <a:p>
                      <a:pPr marL="0" indent="92075" algn="l" rtl="0" eaLnBrk="1" fontAlgn="b" latinLnBrk="0" hangingPunct="1"/>
                      <a:r>
                        <a:rPr lang="en-GB" sz="1100" b="0" i="0" u="none" strike="noStrike" kern="1200" dirty="0">
                          <a:solidFill>
                            <a:schemeClr val="accent1"/>
                          </a:solidFill>
                          <a:effectLst/>
                          <a:latin typeface="Calibri"/>
                          <a:ea typeface="+mn-ea"/>
                          <a:cs typeface="+mn-cs"/>
                        </a:rPr>
                        <a:t>5.104: Absence audit  completed with analysis of outcomes</a:t>
                      </a:r>
                    </a:p>
                  </a:txBody>
                  <a:tcPr marL="6350" marR="6350" marT="6350" marB="0" anchor="b">
                    <a:lnL>
                      <a:noFill/>
                    </a:lnL>
                    <a:lnR>
                      <a:noFill/>
                    </a:lnR>
                    <a:lnT>
                      <a:noFill/>
                    </a:lnT>
                    <a:lnB>
                      <a:noFill/>
                    </a:lnB>
                  </a:tcPr>
                </a:tc>
                <a:tc>
                  <a:txBody>
                    <a:bodyPr/>
                    <a:lstStyle/>
                    <a:p>
                      <a:pPr algn="r" rtl="0" fontAlgn="b"/>
                      <a:r>
                        <a:rPr lang="en-GB" sz="1100" b="0" i="0" u="none" strike="noStrike" dirty="0">
                          <a:solidFill>
                            <a:schemeClr val="accent1"/>
                          </a:solidFill>
                          <a:effectLst/>
                          <a:latin typeface="Calibri"/>
                        </a:rPr>
                        <a:t>Jun-23</a:t>
                      </a:r>
                    </a:p>
                  </a:txBody>
                  <a:tcPr marL="6350" marR="6350" marT="6350" marB="0" anchor="b">
                    <a:lnL>
                      <a:noFill/>
                    </a:lnL>
                    <a:lnR>
                      <a:noFill/>
                    </a:lnR>
                    <a:lnT>
                      <a:noFill/>
                    </a:lnT>
                    <a:lnB>
                      <a:noFill/>
                    </a:lnB>
                  </a:tcPr>
                </a:tc>
                <a:extLst>
                  <a:ext uri="{0D108BD9-81ED-4DB2-BD59-A6C34878D82A}">
                    <a16:rowId xmlns:a16="http://schemas.microsoft.com/office/drawing/2014/main" val="2409004322"/>
                  </a:ext>
                </a:extLst>
              </a:tr>
              <a:tr h="190500">
                <a:tc>
                  <a:txBody>
                    <a:bodyPr/>
                    <a:lstStyle/>
                    <a:p>
                      <a:pPr marL="0" indent="92075" algn="l" defTabSz="914400" rtl="0" eaLnBrk="1" fontAlgn="b" latinLnBrk="0" hangingPunct="1"/>
                      <a:r>
                        <a:rPr lang="en-GB" sz="1100" b="0" i="0" u="none" strike="noStrike" kern="1200" dirty="0">
                          <a:solidFill>
                            <a:schemeClr val="accent1"/>
                          </a:solidFill>
                          <a:effectLst/>
                          <a:latin typeface="Calibri"/>
                          <a:ea typeface="+mn-ea"/>
                          <a:cs typeface="+mn-cs"/>
                        </a:rPr>
                        <a:t>5.105: Pastoral Care award</a:t>
                      </a:r>
                    </a:p>
                  </a:txBody>
                  <a:tcPr marL="6350" marR="6350" marT="6350" marB="0" anchor="b">
                    <a:lnL>
                      <a:noFill/>
                    </a:lnL>
                    <a:lnR>
                      <a:noFill/>
                    </a:lnR>
                    <a:lnT>
                      <a:noFill/>
                    </a:lnT>
                    <a:lnB>
                      <a:noFill/>
                    </a:lnB>
                  </a:tcPr>
                </a:tc>
                <a:tc>
                  <a:txBody>
                    <a:bodyPr/>
                    <a:lstStyle/>
                    <a:p>
                      <a:pPr algn="r" rtl="0" fontAlgn="b"/>
                      <a:r>
                        <a:rPr lang="en-GB" sz="1100" b="0" i="0" u="none" strike="noStrike" dirty="0">
                          <a:solidFill>
                            <a:schemeClr val="accent1"/>
                          </a:solidFill>
                          <a:effectLst/>
                          <a:latin typeface="Calibri"/>
                        </a:rPr>
                        <a:t>Jun-23</a:t>
                      </a:r>
                    </a:p>
                  </a:txBody>
                  <a:tcPr marL="6350" marR="6350" marT="6350" marB="0" anchor="b">
                    <a:lnL>
                      <a:noFill/>
                    </a:lnL>
                    <a:lnR>
                      <a:noFill/>
                    </a:lnR>
                    <a:lnT>
                      <a:noFill/>
                    </a:lnT>
                    <a:lnB>
                      <a:noFill/>
                    </a:lnB>
                  </a:tcPr>
                </a:tc>
                <a:extLst>
                  <a:ext uri="{0D108BD9-81ED-4DB2-BD59-A6C34878D82A}">
                    <a16:rowId xmlns:a16="http://schemas.microsoft.com/office/drawing/2014/main" val="536980887"/>
                  </a:ext>
                </a:extLst>
              </a:tr>
              <a:tr h="190500">
                <a:tc>
                  <a:txBody>
                    <a:bodyPr/>
                    <a:lstStyle/>
                    <a:p>
                      <a:pPr marL="0" indent="92075" algn="l" defTabSz="914400" rtl="0" eaLnBrk="1" fontAlgn="b" latinLnBrk="0" hangingPunct="1"/>
                      <a:r>
                        <a:rPr lang="en-GB" sz="1100" b="0" i="0" u="none" strike="noStrike" kern="1200" dirty="0">
                          <a:solidFill>
                            <a:schemeClr val="accent1"/>
                          </a:solidFill>
                          <a:effectLst/>
                          <a:latin typeface="Calibri"/>
                          <a:ea typeface="+mn-ea"/>
                          <a:cs typeface="+mn-cs"/>
                        </a:rPr>
                        <a:t>5.106: Nursing pipeline plan developed 3-5 years</a:t>
                      </a:r>
                    </a:p>
                  </a:txBody>
                  <a:tcPr marL="6350" marR="6350" marT="6350" marB="0" anchor="b">
                    <a:lnL>
                      <a:noFill/>
                    </a:lnL>
                    <a:lnR>
                      <a:noFill/>
                    </a:lnR>
                    <a:lnT>
                      <a:noFill/>
                    </a:lnT>
                    <a:lnB>
                      <a:noFill/>
                    </a:lnB>
                  </a:tcPr>
                </a:tc>
                <a:tc>
                  <a:txBody>
                    <a:bodyPr/>
                    <a:lstStyle/>
                    <a:p>
                      <a:pPr algn="r" rtl="0" fontAlgn="b"/>
                      <a:r>
                        <a:rPr lang="en-GB" sz="1100" b="0" i="0" u="none" strike="noStrike" dirty="0">
                          <a:solidFill>
                            <a:schemeClr val="accent1"/>
                          </a:solidFill>
                          <a:effectLst/>
                          <a:latin typeface="Calibri"/>
                        </a:rPr>
                        <a:t>Jul-23</a:t>
                      </a:r>
                    </a:p>
                  </a:txBody>
                  <a:tcPr marL="6350" marR="6350" marT="6350" marB="0" anchor="b">
                    <a:lnL>
                      <a:noFill/>
                    </a:lnL>
                    <a:lnR>
                      <a:noFill/>
                    </a:lnR>
                    <a:lnT>
                      <a:noFill/>
                    </a:lnT>
                    <a:lnB>
                      <a:noFill/>
                    </a:lnB>
                  </a:tcPr>
                </a:tc>
                <a:extLst>
                  <a:ext uri="{0D108BD9-81ED-4DB2-BD59-A6C34878D82A}">
                    <a16:rowId xmlns:a16="http://schemas.microsoft.com/office/drawing/2014/main" val="1998363196"/>
                  </a:ext>
                </a:extLst>
              </a:tr>
              <a:tr h="190500">
                <a:tc>
                  <a:txBody>
                    <a:bodyPr/>
                    <a:lstStyle/>
                    <a:p>
                      <a:pPr marL="0" indent="92075" algn="l" defTabSz="914400" rtl="0" eaLnBrk="1" fontAlgn="b" latinLnBrk="0" hangingPunct="1"/>
                      <a:r>
                        <a:rPr lang="en-GB" sz="1100" b="0" i="0" u="none" strike="noStrike" kern="1200" dirty="0">
                          <a:solidFill>
                            <a:schemeClr val="accent1"/>
                          </a:solidFill>
                          <a:effectLst/>
                          <a:latin typeface="Calibri"/>
                          <a:ea typeface="+mn-ea"/>
                          <a:cs typeface="+mn-cs"/>
                        </a:rPr>
                        <a:t>5.107: NHSE absence tool</a:t>
                      </a:r>
                    </a:p>
                  </a:txBody>
                  <a:tcPr marL="6350" marR="6350" marT="6350" marB="0" anchor="b">
                    <a:lnL>
                      <a:noFill/>
                    </a:lnL>
                    <a:lnR>
                      <a:noFill/>
                    </a:lnR>
                    <a:lnT>
                      <a:noFill/>
                    </a:lnT>
                    <a:lnB>
                      <a:noFill/>
                    </a:lnB>
                  </a:tcPr>
                </a:tc>
                <a:tc>
                  <a:txBody>
                    <a:bodyPr/>
                    <a:lstStyle/>
                    <a:p>
                      <a:pPr algn="r" rtl="0" fontAlgn="b"/>
                      <a:r>
                        <a:rPr lang="en-GB" sz="1100" b="0" i="0" u="none" strike="noStrike" dirty="0">
                          <a:solidFill>
                            <a:schemeClr val="accent1"/>
                          </a:solidFill>
                          <a:effectLst/>
                          <a:latin typeface="Calibri"/>
                        </a:rPr>
                        <a:t>Jul-23</a:t>
                      </a:r>
                    </a:p>
                  </a:txBody>
                  <a:tcPr marL="6350" marR="6350" marT="6350" marB="0" anchor="b">
                    <a:lnL>
                      <a:noFill/>
                    </a:lnL>
                    <a:lnR>
                      <a:noFill/>
                    </a:lnR>
                    <a:lnT>
                      <a:noFill/>
                    </a:lnT>
                    <a:lnB>
                      <a:noFill/>
                    </a:lnB>
                  </a:tcPr>
                </a:tc>
                <a:extLst>
                  <a:ext uri="{0D108BD9-81ED-4DB2-BD59-A6C34878D82A}">
                    <a16:rowId xmlns:a16="http://schemas.microsoft.com/office/drawing/2014/main" val="2565790315"/>
                  </a:ext>
                </a:extLst>
              </a:tr>
              <a:tr h="190500">
                <a:tc>
                  <a:txBody>
                    <a:bodyPr/>
                    <a:lstStyle/>
                    <a:p>
                      <a:pPr marL="0" indent="92075" algn="l" rtl="0" eaLnBrk="1" fontAlgn="b" latinLnBrk="0" hangingPunct="1"/>
                      <a:r>
                        <a:rPr lang="en-GB" sz="1100" b="0" i="0" u="none" strike="noStrike" kern="1200" dirty="0">
                          <a:solidFill>
                            <a:schemeClr val="accent1"/>
                          </a:solidFill>
                          <a:effectLst/>
                          <a:latin typeface="Calibri"/>
                          <a:ea typeface="+mn-ea"/>
                          <a:cs typeface="+mn-cs"/>
                        </a:rPr>
                        <a:t>5.108: Appraisal quality reviews </a:t>
                      </a:r>
                      <a:endParaRPr lang="en-GB" sz="1100" b="0" i="0" u="none" strike="noStrike" kern="1200" dirty="0">
                        <a:solidFill>
                          <a:schemeClr val="accent1"/>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algn="r" rtl="0" fontAlgn="b"/>
                      <a:r>
                        <a:rPr lang="en-GB" sz="1100" b="0" i="0" u="none" strike="noStrike" dirty="0">
                          <a:solidFill>
                            <a:schemeClr val="accent1"/>
                          </a:solidFill>
                          <a:effectLst/>
                          <a:latin typeface="Calibri"/>
                        </a:rPr>
                        <a:t>Jul-23</a:t>
                      </a:r>
                    </a:p>
                  </a:txBody>
                  <a:tcPr marL="6350" marR="6350" marT="6350" marB="0" anchor="b">
                    <a:lnL>
                      <a:noFill/>
                    </a:lnL>
                    <a:lnR>
                      <a:noFill/>
                    </a:lnR>
                    <a:lnT>
                      <a:noFill/>
                    </a:lnT>
                    <a:lnB>
                      <a:noFill/>
                    </a:lnB>
                  </a:tcPr>
                </a:tc>
                <a:extLst>
                  <a:ext uri="{0D108BD9-81ED-4DB2-BD59-A6C34878D82A}">
                    <a16:rowId xmlns:a16="http://schemas.microsoft.com/office/drawing/2014/main" val="1716052042"/>
                  </a:ext>
                </a:extLst>
              </a:tr>
            </a:tbl>
          </a:graphicData>
        </a:graphic>
      </p:graphicFrame>
      <p:sp>
        <p:nvSpPr>
          <p:cNvPr id="5" name="Rectangle 4">
            <a:extLst>
              <a:ext uri="{FF2B5EF4-FFF2-40B4-BE49-F238E27FC236}">
                <a16:creationId xmlns:a16="http://schemas.microsoft.com/office/drawing/2014/main" id="{87E0BB3F-AA02-44B2-AD6A-0628D0031C5E}"/>
              </a:ext>
              <a:ext uri="{C183D7F6-B498-43B3-948B-1728B52AA6E4}">
                <adec:decorative xmlns:adec="http://schemas.microsoft.com/office/drawing/2017/decorative" val="1"/>
              </a:ext>
            </a:extLst>
          </p:cNvPr>
          <p:cNvSpPr/>
          <p:nvPr/>
        </p:nvSpPr>
        <p:spPr>
          <a:xfrm>
            <a:off x="371476" y="1309138"/>
            <a:ext cx="11401424" cy="4937175"/>
          </a:xfrm>
          <a:prstGeom prst="rect">
            <a:avLst/>
          </a:prstGeom>
          <a:noFill/>
          <a:ln w="12700">
            <a:solidFill>
              <a:srgbClr val="90CC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pic>
        <p:nvPicPr>
          <p:cNvPr id="3" name="Picture 2" descr="Text">
            <a:extLst>
              <a:ext uri="{FF2B5EF4-FFF2-40B4-BE49-F238E27FC236}">
                <a16:creationId xmlns:a16="http://schemas.microsoft.com/office/drawing/2014/main" id="{B0083BB6-395D-D8E2-C890-CD26194631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48949" y="238546"/>
            <a:ext cx="1285875" cy="603734"/>
          </a:xfrm>
          <a:prstGeom prst="rect">
            <a:avLst/>
          </a:prstGeom>
        </p:spPr>
      </p:pic>
      <p:sp>
        <p:nvSpPr>
          <p:cNvPr id="4" name="Title 3">
            <a:extLst>
              <a:ext uri="{FF2B5EF4-FFF2-40B4-BE49-F238E27FC236}">
                <a16:creationId xmlns:a16="http://schemas.microsoft.com/office/drawing/2014/main" id="{7198C6E3-5A81-4DD6-A2EE-81DD644C70D0}"/>
              </a:ext>
            </a:extLst>
          </p:cNvPr>
          <p:cNvSpPr>
            <a:spLocks noGrp="1"/>
          </p:cNvSpPr>
          <p:nvPr>
            <p:ph type="title"/>
          </p:nvPr>
        </p:nvSpPr>
        <p:spPr>
          <a:xfrm>
            <a:off x="371476" y="404570"/>
            <a:ext cx="10515600" cy="587192"/>
          </a:xfrm>
        </p:spPr>
        <p:txBody>
          <a:bodyPr>
            <a:normAutofit/>
          </a:bodyPr>
          <a:lstStyle/>
          <a:p>
            <a:r>
              <a:rPr lang="en-GB" sz="2400" dirty="0">
                <a:solidFill>
                  <a:schemeClr val="accent1"/>
                </a:solidFill>
                <a:latin typeface="+mn-lt"/>
              </a:rPr>
              <a:t>5. People &amp; Culture Programme – Product Milestones</a:t>
            </a:r>
            <a:endParaRPr lang="en-GB" sz="2400" dirty="0">
              <a:latin typeface="+mn-lt"/>
            </a:endParaRPr>
          </a:p>
        </p:txBody>
      </p:sp>
    </p:spTree>
    <p:extLst>
      <p:ext uri="{BB962C8B-B14F-4D97-AF65-F5344CB8AC3E}">
        <p14:creationId xmlns:p14="http://schemas.microsoft.com/office/powerpoint/2010/main" val="2191472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6">
            <a:extLst>
              <a:ext uri="{FF2B5EF4-FFF2-40B4-BE49-F238E27FC236}">
                <a16:creationId xmlns:a16="http://schemas.microsoft.com/office/drawing/2014/main" id="{A93F86E8-0478-88D3-8328-331F6781AEF7}"/>
              </a:ext>
            </a:extLst>
          </p:cNvPr>
          <p:cNvSpPr>
            <a:spLocks noGrp="1"/>
          </p:cNvSpPr>
          <p:nvPr>
            <p:ph type="sldNum" sz="quarter" idx="12"/>
          </p:nvPr>
        </p:nvSpPr>
        <p:spPr/>
        <p:txBody>
          <a:bodyPr/>
          <a:lstStyle/>
          <a:p>
            <a:fld id="{26F089D8-0D5E-4414-9C29-20F18FF8EEE2}" type="slidenum">
              <a:rPr lang="en-GB" altLang="en-US" sz="1000" dirty="0" smtClean="0">
                <a:solidFill>
                  <a:schemeClr val="accent1"/>
                </a:solidFill>
              </a:rPr>
              <a:pPr/>
              <a:t>12</a:t>
            </a:fld>
            <a:endParaRPr lang="en-GB" altLang="en-US" sz="1000" dirty="0">
              <a:solidFill>
                <a:schemeClr val="accent1"/>
              </a:solidFill>
            </a:endParaRPr>
          </a:p>
        </p:txBody>
      </p:sp>
      <p:sp>
        <p:nvSpPr>
          <p:cNvPr id="23" name="Rectangle 22">
            <a:extLst>
              <a:ext uri="{FF2B5EF4-FFF2-40B4-BE49-F238E27FC236}">
                <a16:creationId xmlns:a16="http://schemas.microsoft.com/office/drawing/2014/main" id="{5173634D-254F-14CA-6290-B70CB3B21D57}"/>
              </a:ext>
            </a:extLst>
          </p:cNvPr>
          <p:cNvSpPr/>
          <p:nvPr/>
        </p:nvSpPr>
        <p:spPr>
          <a:xfrm>
            <a:off x="6951872" y="5049192"/>
            <a:ext cx="4601961" cy="15341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chorCtr="0">
            <a:noAutofit/>
          </a:bodyPr>
          <a:lstStyle/>
          <a:p>
            <a:pPr marL="171450" indent="-171450">
              <a:buFont typeface="Arial" panose="020B0604020202020204" pitchFamily="34" charset="0"/>
              <a:buChar char="•"/>
            </a:pPr>
            <a:endParaRPr lang="en-GB" sz="1050" dirty="0">
              <a:solidFill>
                <a:schemeClr val="accent1"/>
              </a:solidFill>
              <a:highlight>
                <a:srgbClr val="FFFF00"/>
              </a:highlight>
            </a:endParaRPr>
          </a:p>
          <a:p>
            <a:pPr marL="171450" indent="-171450">
              <a:buFont typeface="Arial" panose="020B0604020202020204" pitchFamily="34" charset="0"/>
              <a:buChar char="•"/>
            </a:pPr>
            <a:r>
              <a:rPr lang="en-GB" sz="1050" dirty="0">
                <a:solidFill>
                  <a:schemeClr val="accent1"/>
                </a:solidFill>
              </a:rPr>
              <a:t>Agreed Financial Recovery Plan in place supported by clear evidence base, approved by the board and compliant with agreed trajectories</a:t>
            </a:r>
            <a:endParaRPr lang="en-GB" sz="1050" dirty="0">
              <a:solidFill>
                <a:schemeClr val="accent1"/>
              </a:solidFill>
              <a:cs typeface="Calibri"/>
            </a:endParaRPr>
          </a:p>
          <a:p>
            <a:pPr marL="171450" indent="-171450">
              <a:buFont typeface="Arial" panose="020B0604020202020204" pitchFamily="34" charset="0"/>
              <a:buChar char="•"/>
            </a:pPr>
            <a:r>
              <a:rPr lang="en-GB" sz="1050" dirty="0">
                <a:solidFill>
                  <a:schemeClr val="accent1"/>
                </a:solidFill>
              </a:rPr>
              <a:t>Evidence of improved delivery against plans, trajectories and envelopes</a:t>
            </a:r>
            <a:endParaRPr lang="en-GB" sz="1050" dirty="0">
              <a:solidFill>
                <a:schemeClr val="accent1"/>
              </a:solidFill>
              <a:cs typeface="Calibri"/>
            </a:endParaRPr>
          </a:p>
          <a:p>
            <a:pPr marL="171450" indent="-171450">
              <a:buFont typeface="Arial" panose="020B0604020202020204" pitchFamily="34" charset="0"/>
              <a:buChar char="•"/>
            </a:pPr>
            <a:r>
              <a:rPr lang="en-GB" sz="1050" dirty="0">
                <a:solidFill>
                  <a:schemeClr val="accent1"/>
                </a:solidFill>
                <a:cs typeface="Calibri"/>
              </a:rPr>
              <a:t>The Trust fulfils its statutory duties with regard to financial management</a:t>
            </a:r>
            <a:endParaRPr lang="en-GB" sz="1050" dirty="0">
              <a:solidFill>
                <a:schemeClr val="accent1"/>
              </a:solidFill>
            </a:endParaRPr>
          </a:p>
          <a:p>
            <a:pPr marL="171450" indent="-171450">
              <a:buFont typeface="Arial" panose="020B0604020202020204" pitchFamily="34" charset="0"/>
              <a:buChar char="•"/>
            </a:pPr>
            <a:r>
              <a:rPr lang="en-GB" sz="1050" dirty="0">
                <a:solidFill>
                  <a:schemeClr val="accent1"/>
                </a:solidFill>
              </a:rPr>
              <a:t>Robust oversight, financial controls and processes are in place and overseen through appropriate financial governance procedures</a:t>
            </a:r>
            <a:endParaRPr lang="en-GB" sz="1050" dirty="0">
              <a:solidFill>
                <a:schemeClr val="accent1"/>
              </a:solidFill>
              <a:cs typeface="Calibri"/>
            </a:endParaRPr>
          </a:p>
          <a:p>
            <a:pPr marL="171450" indent="-171450">
              <a:buFont typeface="Arial" panose="020B0604020202020204" pitchFamily="34" charset="0"/>
              <a:buChar char="•"/>
            </a:pPr>
            <a:r>
              <a:rPr lang="en-GB" sz="1050" dirty="0">
                <a:solidFill>
                  <a:schemeClr val="accent1"/>
                </a:solidFill>
              </a:rPr>
              <a:t>Benchmarks well against model hospital efficiencies or has agreed trajectory.</a:t>
            </a:r>
            <a:endParaRPr lang="en-GB" sz="1050" dirty="0">
              <a:solidFill>
                <a:schemeClr val="accent1"/>
              </a:solidFill>
              <a:cs typeface="Calibri"/>
            </a:endParaRPr>
          </a:p>
          <a:p>
            <a:pPr marL="171450" indent="-171450">
              <a:buFont typeface="Arial" panose="020B0604020202020204" pitchFamily="34" charset="0"/>
              <a:buChar char="•"/>
            </a:pPr>
            <a:r>
              <a:rPr lang="en-GB" sz="1050" dirty="0">
                <a:solidFill>
                  <a:schemeClr val="accent1"/>
                </a:solidFill>
              </a:rPr>
              <a:t>The trust and system have a shared understanding of risks to the financial plan and have agreed mitigations in place</a:t>
            </a:r>
            <a:endParaRPr lang="en-GB" sz="1050" dirty="0">
              <a:solidFill>
                <a:schemeClr val="accent1"/>
              </a:solidFill>
              <a:cs typeface="Calibri"/>
            </a:endParaRPr>
          </a:p>
          <a:p>
            <a:pPr marL="171450" indent="-171450">
              <a:buFont typeface="Arial" panose="020B0604020202020204" pitchFamily="34" charset="0"/>
              <a:buChar char="•"/>
            </a:pPr>
            <a:r>
              <a:rPr lang="en-GB" sz="1050" dirty="0">
                <a:solidFill>
                  <a:schemeClr val="accent1"/>
                </a:solidFill>
              </a:rPr>
              <a:t>Control the costs of overseas recruitment against plan</a:t>
            </a:r>
            <a:endParaRPr lang="en-GB" sz="1050" dirty="0">
              <a:solidFill>
                <a:schemeClr val="accent1"/>
              </a:solidFill>
              <a:cs typeface="Calibri"/>
            </a:endParaRPr>
          </a:p>
          <a:p>
            <a:endParaRPr lang="en-GB" sz="1000" dirty="0">
              <a:solidFill>
                <a:schemeClr val="accent1"/>
              </a:solidFill>
              <a:cs typeface="Calibri"/>
            </a:endParaRPr>
          </a:p>
        </p:txBody>
      </p:sp>
      <p:sp>
        <p:nvSpPr>
          <p:cNvPr id="24" name="Oval 23">
            <a:extLst>
              <a:ext uri="{FF2B5EF4-FFF2-40B4-BE49-F238E27FC236}">
                <a16:creationId xmlns:a16="http://schemas.microsoft.com/office/drawing/2014/main" id="{CF3EC8AE-0180-E183-6566-E6B0319E9237}"/>
              </a:ext>
            </a:extLst>
          </p:cNvPr>
          <p:cNvSpPr/>
          <p:nvPr/>
        </p:nvSpPr>
        <p:spPr>
          <a:xfrm>
            <a:off x="6559974" y="5455630"/>
            <a:ext cx="270000" cy="270000"/>
          </a:xfrm>
          <a:prstGeom prst="ellipse">
            <a:avLst/>
          </a:prstGeom>
          <a:solidFill>
            <a:srgbClr val="005EB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6</a:t>
            </a:r>
          </a:p>
        </p:txBody>
      </p:sp>
      <p:sp>
        <p:nvSpPr>
          <p:cNvPr id="55" name="Rectangle 54">
            <a:extLst>
              <a:ext uri="{FF2B5EF4-FFF2-40B4-BE49-F238E27FC236}">
                <a16:creationId xmlns:a16="http://schemas.microsoft.com/office/drawing/2014/main" id="{1A146C81-83A9-28D2-CD6D-A352B0898D7B}"/>
              </a:ext>
              <a:ext uri="{C183D7F6-B498-43B3-948B-1728B52AA6E4}">
                <adec:decorative xmlns:adec="http://schemas.microsoft.com/office/drawing/2017/decorative" val="1"/>
              </a:ext>
            </a:extLst>
          </p:cNvPr>
          <p:cNvSpPr/>
          <p:nvPr/>
        </p:nvSpPr>
        <p:spPr>
          <a:xfrm>
            <a:off x="6460540" y="5028080"/>
            <a:ext cx="5138357" cy="1555278"/>
          </a:xfrm>
          <a:prstGeom prst="rect">
            <a:avLst/>
          </a:prstGeom>
          <a:noFill/>
          <a:ln w="12700">
            <a:solidFill>
              <a:srgbClr val="A5A5A5"/>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sp>
        <p:nvSpPr>
          <p:cNvPr id="53" name="Flowchart: Process 52">
            <a:extLst>
              <a:ext uri="{FF2B5EF4-FFF2-40B4-BE49-F238E27FC236}">
                <a16:creationId xmlns:a16="http://schemas.microsoft.com/office/drawing/2014/main" id="{CB9439C2-6ED1-FA7C-DD14-B7E68E973CB4}"/>
              </a:ext>
            </a:extLst>
          </p:cNvPr>
          <p:cNvSpPr/>
          <p:nvPr/>
        </p:nvSpPr>
        <p:spPr>
          <a:xfrm>
            <a:off x="6458894" y="4787987"/>
            <a:ext cx="5167408" cy="230163"/>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NOF4 Exit Criteria Contribution</a:t>
            </a:r>
          </a:p>
        </p:txBody>
      </p:sp>
      <p:sp>
        <p:nvSpPr>
          <p:cNvPr id="54" name="Oval 53">
            <a:extLst>
              <a:ext uri="{FF2B5EF4-FFF2-40B4-BE49-F238E27FC236}">
                <a16:creationId xmlns:a16="http://schemas.microsoft.com/office/drawing/2014/main" id="{FBA444D8-E484-0E88-93E1-7B81FB2D83F8}"/>
              </a:ext>
            </a:extLst>
          </p:cNvPr>
          <p:cNvSpPr/>
          <p:nvPr/>
        </p:nvSpPr>
        <p:spPr>
          <a:xfrm>
            <a:off x="11093387" y="4713611"/>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E</a:t>
            </a:r>
          </a:p>
        </p:txBody>
      </p:sp>
      <p:sp>
        <p:nvSpPr>
          <p:cNvPr id="41" name="TextBox 40">
            <a:extLst>
              <a:ext uri="{FF2B5EF4-FFF2-40B4-BE49-F238E27FC236}">
                <a16:creationId xmlns:a16="http://schemas.microsoft.com/office/drawing/2014/main" id="{30EC689C-FF21-59F0-120E-E49E53BDAECE}"/>
              </a:ext>
            </a:extLst>
          </p:cNvPr>
          <p:cNvSpPr txBox="1"/>
          <p:nvPr/>
        </p:nvSpPr>
        <p:spPr>
          <a:xfrm>
            <a:off x="6416667" y="4051886"/>
            <a:ext cx="5137166" cy="549047"/>
          </a:xfrm>
          <a:prstGeom prst="rect">
            <a:avLst/>
          </a:prstGeom>
        </p:spPr>
        <p:txBody>
          <a:bodyPr vert="horz" lIns="91440" tIns="45720" rIns="91440" bIns="45720" rtlCol="0">
            <a:noAutofit/>
          </a:bodyPr>
          <a:lstStyle>
            <a:defPPr>
              <a:defRPr lang="en-US"/>
            </a:defPPr>
            <a:lvl1pPr marL="265113" indent="-265113" defTabSz="914400">
              <a:spcBef>
                <a:spcPct val="20000"/>
              </a:spcBef>
              <a:buFont typeface="Arial" panose="020B0604020202020204" pitchFamily="34" charset="0"/>
              <a:buChar char="•"/>
              <a:defRPr sz="1200"/>
            </a:lvl1pPr>
            <a:lvl2pPr marL="742950" indent="-285750" defTabSz="914400">
              <a:spcBef>
                <a:spcPct val="20000"/>
              </a:spcBef>
              <a:buFont typeface="Arial" panose="020B0604020202020204" pitchFamily="34" charset="0"/>
              <a:buChar char="–"/>
              <a:defRPr sz="2800"/>
            </a:lvl2pPr>
            <a:lvl3pPr marL="1143000" indent="-228600" defTabSz="914400">
              <a:spcBef>
                <a:spcPct val="20000"/>
              </a:spcBef>
              <a:buFont typeface="Arial" panose="020B0604020202020204" pitchFamily="34" charset="0"/>
              <a:buChar char="•"/>
              <a:defRPr sz="2400"/>
            </a:lvl3pPr>
            <a:lvl4pPr marL="1600200" indent="-228600" defTabSz="914400">
              <a:spcBef>
                <a:spcPct val="20000"/>
              </a:spcBef>
              <a:buFont typeface="Arial" panose="020B0604020202020204" pitchFamily="34" charset="0"/>
              <a:buChar char="–"/>
              <a:defRPr sz="2000"/>
            </a:lvl4pPr>
            <a:lvl5pPr marL="2057400" indent="-228600" defTabSz="914400">
              <a:spcBef>
                <a:spcPct val="20000"/>
              </a:spcBef>
              <a:buFont typeface="Arial" panose="020B0604020202020204" pitchFamily="34" charset="0"/>
              <a:buChar char="»"/>
              <a:defRPr sz="2000"/>
            </a:lvl5pPr>
            <a:lvl6pPr marL="2514600" indent="-228600" defTabSz="914400">
              <a:spcBef>
                <a:spcPct val="20000"/>
              </a:spcBef>
              <a:buFont typeface="Arial" panose="020B0604020202020204" pitchFamily="34" charset="0"/>
              <a:buChar char="•"/>
              <a:defRPr sz="2000"/>
            </a:lvl6pPr>
            <a:lvl7pPr marL="2971800" indent="-228600" defTabSz="914400">
              <a:spcBef>
                <a:spcPct val="20000"/>
              </a:spcBef>
              <a:buFont typeface="Arial" panose="020B0604020202020204" pitchFamily="34" charset="0"/>
              <a:buChar char="•"/>
              <a:defRPr sz="2000"/>
            </a:lvl7pPr>
            <a:lvl8pPr marL="3429000" indent="-228600" defTabSz="914400">
              <a:spcBef>
                <a:spcPct val="20000"/>
              </a:spcBef>
              <a:buFont typeface="Arial" panose="020B0604020202020204" pitchFamily="34" charset="0"/>
              <a:buChar char="•"/>
              <a:defRPr sz="2000"/>
            </a:lvl8pPr>
            <a:lvl9pPr marL="3886200" indent="-228600" defTabSz="914400">
              <a:spcBef>
                <a:spcPct val="20000"/>
              </a:spcBef>
              <a:buFont typeface="Arial" panose="020B0604020202020204" pitchFamily="34" charset="0"/>
              <a:buChar char="•"/>
              <a:defRPr sz="2000"/>
            </a:lvl9pPr>
          </a:lstStyle>
          <a:p>
            <a:pPr marL="180975" indent="-180975"/>
            <a:r>
              <a:rPr lang="en-US" sz="1100" dirty="0">
                <a:solidFill>
                  <a:schemeClr val="accent1"/>
                </a:solidFill>
              </a:rPr>
              <a:t>Michelle Stevens – Interim Chief Financial Officer</a:t>
            </a:r>
          </a:p>
          <a:p>
            <a:pPr marL="180975" indent="-180975"/>
            <a:r>
              <a:rPr lang="en-US" sz="1100" dirty="0">
                <a:solidFill>
                  <a:schemeClr val="accent1"/>
                </a:solidFill>
              </a:rPr>
              <a:t>Ann Johnson – Financial Improvement Director</a:t>
            </a:r>
            <a:endParaRPr lang="en-GB" sz="1100" dirty="0">
              <a:solidFill>
                <a:schemeClr val="accent1"/>
              </a:solidFill>
            </a:endParaRPr>
          </a:p>
        </p:txBody>
      </p:sp>
      <p:sp>
        <p:nvSpPr>
          <p:cNvPr id="31" name="Rectangle 30">
            <a:extLst>
              <a:ext uri="{FF2B5EF4-FFF2-40B4-BE49-F238E27FC236}">
                <a16:creationId xmlns:a16="http://schemas.microsoft.com/office/drawing/2014/main" id="{970A0549-C535-AF1D-3486-A72ADABB3A62}"/>
              </a:ext>
              <a:ext uri="{C183D7F6-B498-43B3-948B-1728B52AA6E4}">
                <adec:decorative xmlns:adec="http://schemas.microsoft.com/office/drawing/2017/decorative" val="1"/>
              </a:ext>
            </a:extLst>
          </p:cNvPr>
          <p:cNvSpPr/>
          <p:nvPr/>
        </p:nvSpPr>
        <p:spPr>
          <a:xfrm>
            <a:off x="6458894" y="4007392"/>
            <a:ext cx="5138357" cy="525534"/>
          </a:xfrm>
          <a:prstGeom prst="rect">
            <a:avLst/>
          </a:prstGeom>
          <a:noFill/>
          <a:ln w="12700">
            <a:solidFill>
              <a:srgbClr val="A5A5A5"/>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sp>
        <p:nvSpPr>
          <p:cNvPr id="30" name="Flowchart: Process 29">
            <a:extLst>
              <a:ext uri="{FF2B5EF4-FFF2-40B4-BE49-F238E27FC236}">
                <a16:creationId xmlns:a16="http://schemas.microsoft.com/office/drawing/2014/main" id="{760818D2-9C8D-FBF8-C558-D74234515ADD}"/>
              </a:ext>
            </a:extLst>
          </p:cNvPr>
          <p:cNvSpPr/>
          <p:nvPr/>
        </p:nvSpPr>
        <p:spPr>
          <a:xfrm>
            <a:off x="6458894" y="3791815"/>
            <a:ext cx="5138357" cy="208882"/>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Project Leads</a:t>
            </a:r>
          </a:p>
        </p:txBody>
      </p:sp>
      <p:sp>
        <p:nvSpPr>
          <p:cNvPr id="32" name="Oval 31">
            <a:extLst>
              <a:ext uri="{FF2B5EF4-FFF2-40B4-BE49-F238E27FC236}">
                <a16:creationId xmlns:a16="http://schemas.microsoft.com/office/drawing/2014/main" id="{6C6221CE-0EF0-5152-F996-4C66C2AD6A37}"/>
              </a:ext>
            </a:extLst>
          </p:cNvPr>
          <p:cNvSpPr/>
          <p:nvPr/>
        </p:nvSpPr>
        <p:spPr>
          <a:xfrm>
            <a:off x="11093387" y="3671634"/>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D</a:t>
            </a:r>
          </a:p>
        </p:txBody>
      </p:sp>
      <p:sp>
        <p:nvSpPr>
          <p:cNvPr id="29" name="TextBox 28">
            <a:extLst>
              <a:ext uri="{FF2B5EF4-FFF2-40B4-BE49-F238E27FC236}">
                <a16:creationId xmlns:a16="http://schemas.microsoft.com/office/drawing/2014/main" id="{0359E464-54D6-41BB-23D3-742D1F8C71BA}"/>
              </a:ext>
            </a:extLst>
          </p:cNvPr>
          <p:cNvSpPr txBox="1"/>
          <p:nvPr/>
        </p:nvSpPr>
        <p:spPr>
          <a:xfrm>
            <a:off x="6445242" y="1199739"/>
            <a:ext cx="5137166" cy="2403888"/>
          </a:xfrm>
          <a:prstGeom prst="rect">
            <a:avLst/>
          </a:prstGeom>
        </p:spPr>
        <p:txBody>
          <a:bodyPr vert="horz" lIns="91440" tIns="45720" rIns="91440" bIns="45720" rtlCol="0" anchor="t">
            <a:noAutofit/>
          </a:bodyPr>
          <a:lstStyle>
            <a:defPPr>
              <a:defRPr lang="en-US"/>
            </a:defPPr>
            <a:lvl1pPr marL="265113" indent="-265113" defTabSz="914400">
              <a:spcBef>
                <a:spcPct val="20000"/>
              </a:spcBef>
              <a:buFont typeface="Arial" panose="020B0604020202020204" pitchFamily="34" charset="0"/>
              <a:buChar char="•"/>
              <a:defRPr sz="1200"/>
            </a:lvl1pPr>
            <a:lvl2pPr marL="742950" indent="-285750" defTabSz="914400">
              <a:spcBef>
                <a:spcPct val="20000"/>
              </a:spcBef>
              <a:buFont typeface="Arial" panose="020B0604020202020204" pitchFamily="34" charset="0"/>
              <a:buChar char="–"/>
              <a:defRPr sz="2800"/>
            </a:lvl2pPr>
            <a:lvl3pPr marL="1143000" indent="-228600" defTabSz="914400">
              <a:spcBef>
                <a:spcPct val="20000"/>
              </a:spcBef>
              <a:buFont typeface="Arial" panose="020B0604020202020204" pitchFamily="34" charset="0"/>
              <a:buChar char="•"/>
              <a:defRPr sz="2400"/>
            </a:lvl3pPr>
            <a:lvl4pPr marL="1600200" indent="-228600" defTabSz="914400">
              <a:spcBef>
                <a:spcPct val="20000"/>
              </a:spcBef>
              <a:buFont typeface="Arial" panose="020B0604020202020204" pitchFamily="34" charset="0"/>
              <a:buChar char="–"/>
              <a:defRPr sz="2000"/>
            </a:lvl4pPr>
            <a:lvl5pPr marL="2057400" indent="-228600" defTabSz="914400">
              <a:spcBef>
                <a:spcPct val="20000"/>
              </a:spcBef>
              <a:buFont typeface="Arial" panose="020B0604020202020204" pitchFamily="34" charset="0"/>
              <a:buChar char="»"/>
              <a:defRPr sz="2000"/>
            </a:lvl5pPr>
            <a:lvl6pPr marL="2514600" indent="-228600" defTabSz="914400">
              <a:spcBef>
                <a:spcPct val="20000"/>
              </a:spcBef>
              <a:buFont typeface="Arial" panose="020B0604020202020204" pitchFamily="34" charset="0"/>
              <a:buChar char="•"/>
              <a:defRPr sz="2000"/>
            </a:lvl6pPr>
            <a:lvl7pPr marL="2971800" indent="-228600" defTabSz="914400">
              <a:spcBef>
                <a:spcPct val="20000"/>
              </a:spcBef>
              <a:buFont typeface="Arial" panose="020B0604020202020204" pitchFamily="34" charset="0"/>
              <a:buChar char="•"/>
              <a:defRPr sz="2000"/>
            </a:lvl7pPr>
            <a:lvl8pPr marL="3429000" indent="-228600" defTabSz="914400">
              <a:spcBef>
                <a:spcPct val="20000"/>
              </a:spcBef>
              <a:buFont typeface="Arial" panose="020B0604020202020204" pitchFamily="34" charset="0"/>
              <a:buChar char="•"/>
              <a:defRPr sz="2000"/>
            </a:lvl8pPr>
            <a:lvl9pPr marL="3886200" indent="-228600" defTabSz="914400">
              <a:spcBef>
                <a:spcPct val="20000"/>
              </a:spcBef>
              <a:buFont typeface="Arial" panose="020B0604020202020204" pitchFamily="34" charset="0"/>
              <a:buChar char="•"/>
              <a:defRPr sz="2000"/>
            </a:lvl9pPr>
          </a:lstStyle>
          <a:p>
            <a:pPr marL="179070" indent="-179070">
              <a:spcBef>
                <a:spcPts val="0"/>
              </a:spcBef>
            </a:pPr>
            <a:r>
              <a:rPr lang="en-GB" sz="1100" dirty="0">
                <a:solidFill>
                  <a:schemeClr val="accent1"/>
                </a:solidFill>
              </a:rPr>
              <a:t>Review of the whole financial governance aligned to organisational restructure including appropriate agreed oversight, assurance and performance management to support budget holders to deliver</a:t>
            </a:r>
            <a:endParaRPr lang="en-GB" sz="1100" dirty="0">
              <a:solidFill>
                <a:schemeClr val="accent1"/>
              </a:solidFill>
              <a:cs typeface="Calibri"/>
            </a:endParaRPr>
          </a:p>
          <a:p>
            <a:pPr marL="179070" indent="-179070">
              <a:spcBef>
                <a:spcPts val="0"/>
              </a:spcBef>
            </a:pPr>
            <a:r>
              <a:rPr lang="en-GB" sz="1100" dirty="0">
                <a:solidFill>
                  <a:schemeClr val="accent1"/>
                </a:solidFill>
              </a:rPr>
              <a:t>Financial Improvement Oversight Group (FIOG) well attended and discussing and progressing full range of productivity and efficiency improvements.</a:t>
            </a:r>
            <a:endParaRPr lang="en-GB" sz="1100" dirty="0">
              <a:solidFill>
                <a:schemeClr val="accent1"/>
              </a:solidFill>
              <a:cs typeface="Calibri"/>
            </a:endParaRPr>
          </a:p>
          <a:p>
            <a:pPr marL="179070" indent="-179070">
              <a:spcBef>
                <a:spcPts val="0"/>
              </a:spcBef>
            </a:pPr>
            <a:r>
              <a:rPr lang="en-GB" sz="1100" dirty="0">
                <a:solidFill>
                  <a:schemeClr val="accent1"/>
                </a:solidFill>
              </a:rPr>
              <a:t>Regular review of key financial oversight mechanisms to ensure efficacy.</a:t>
            </a:r>
            <a:endParaRPr lang="en-GB" sz="1100" dirty="0">
              <a:solidFill>
                <a:schemeClr val="accent1"/>
              </a:solidFill>
              <a:cs typeface="Calibri"/>
            </a:endParaRPr>
          </a:p>
          <a:p>
            <a:pPr marL="180975" indent="-180975">
              <a:spcBef>
                <a:spcPts val="0"/>
              </a:spcBef>
            </a:pPr>
            <a:r>
              <a:rPr lang="en-GB" sz="1100" dirty="0">
                <a:solidFill>
                  <a:schemeClr val="accent1"/>
                </a:solidFill>
              </a:rPr>
              <a:t>Three-year FRP developed reflecting engagement with key stakeholders and agreed as credible.</a:t>
            </a:r>
            <a:endParaRPr lang="en-GB" sz="1100" dirty="0">
              <a:solidFill>
                <a:schemeClr val="accent1"/>
              </a:solidFill>
              <a:cs typeface="Calibri"/>
            </a:endParaRPr>
          </a:p>
          <a:p>
            <a:pPr marL="180975" indent="-180975">
              <a:spcBef>
                <a:spcPts val="0"/>
              </a:spcBef>
            </a:pPr>
            <a:r>
              <a:rPr lang="en-GB" sz="1100" dirty="0">
                <a:solidFill>
                  <a:schemeClr val="accent1"/>
                </a:solidFill>
              </a:rPr>
              <a:t>Two consecutive quarters of Year 1 3YP run-rate delivered</a:t>
            </a:r>
            <a:endParaRPr lang="en-GB" sz="1100" dirty="0">
              <a:solidFill>
                <a:schemeClr val="accent1"/>
              </a:solidFill>
              <a:cs typeface="Calibri"/>
            </a:endParaRPr>
          </a:p>
          <a:p>
            <a:pPr marL="180975" indent="-180975">
              <a:spcBef>
                <a:spcPts val="0"/>
              </a:spcBef>
            </a:pPr>
            <a:r>
              <a:rPr lang="en-GB" sz="1100" dirty="0">
                <a:solidFill>
                  <a:schemeClr val="accent1"/>
                </a:solidFill>
              </a:rPr>
              <a:t>Improvement over the year in underlying financial run rate.</a:t>
            </a:r>
            <a:endParaRPr lang="en-GB" sz="1100" dirty="0">
              <a:solidFill>
                <a:schemeClr val="accent1"/>
              </a:solidFill>
              <a:cs typeface="Calibri"/>
            </a:endParaRPr>
          </a:p>
          <a:p>
            <a:pPr marL="180975" indent="-180975">
              <a:spcBef>
                <a:spcPts val="0"/>
              </a:spcBef>
            </a:pPr>
            <a:r>
              <a:rPr lang="da-DK" sz="1100" dirty="0">
                <a:solidFill>
                  <a:schemeClr val="accent1"/>
                </a:solidFill>
              </a:rPr>
              <a:t>Programme of regular communications and engagement underway with Trust staff relating to finance, productivity, and efficiency.</a:t>
            </a:r>
            <a:endParaRPr lang="da-DK" sz="1100" dirty="0">
              <a:solidFill>
                <a:schemeClr val="accent1"/>
              </a:solidFill>
              <a:cs typeface="Calibri"/>
            </a:endParaRPr>
          </a:p>
        </p:txBody>
      </p:sp>
      <p:sp>
        <p:nvSpPr>
          <p:cNvPr id="28" name="Rectangle 27">
            <a:extLst>
              <a:ext uri="{FF2B5EF4-FFF2-40B4-BE49-F238E27FC236}">
                <a16:creationId xmlns:a16="http://schemas.microsoft.com/office/drawing/2014/main" id="{B563EDD7-BE6E-041E-C1F8-57C7AE7087F9}"/>
              </a:ext>
              <a:ext uri="{C183D7F6-B498-43B3-948B-1728B52AA6E4}">
                <adec:decorative xmlns:adec="http://schemas.microsoft.com/office/drawing/2017/decorative" val="1"/>
              </a:ext>
            </a:extLst>
          </p:cNvPr>
          <p:cNvSpPr/>
          <p:nvPr/>
        </p:nvSpPr>
        <p:spPr>
          <a:xfrm>
            <a:off x="6460085" y="1143824"/>
            <a:ext cx="5137166" cy="2444199"/>
          </a:xfrm>
          <a:prstGeom prst="rect">
            <a:avLst/>
          </a:prstGeom>
          <a:noFill/>
          <a:ln w="12700">
            <a:solidFill>
              <a:srgbClr val="A5A5A5"/>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sp>
        <p:nvSpPr>
          <p:cNvPr id="25" name="Flowchart: Process 24">
            <a:extLst>
              <a:ext uri="{FF2B5EF4-FFF2-40B4-BE49-F238E27FC236}">
                <a16:creationId xmlns:a16="http://schemas.microsoft.com/office/drawing/2014/main" id="{EE08FEA2-FC32-7C31-E873-7FCAA8555F56}"/>
              </a:ext>
            </a:extLst>
          </p:cNvPr>
          <p:cNvSpPr/>
          <p:nvPr/>
        </p:nvSpPr>
        <p:spPr>
          <a:xfrm>
            <a:off x="6460084" y="934238"/>
            <a:ext cx="5137200" cy="223200"/>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Success Measures</a:t>
            </a:r>
          </a:p>
        </p:txBody>
      </p:sp>
      <p:sp>
        <p:nvSpPr>
          <p:cNvPr id="43" name="Oval 42">
            <a:extLst>
              <a:ext uri="{FF2B5EF4-FFF2-40B4-BE49-F238E27FC236}">
                <a16:creationId xmlns:a16="http://schemas.microsoft.com/office/drawing/2014/main" id="{89BA7E59-10B8-214B-44CF-1FB8A9476B73}"/>
              </a:ext>
            </a:extLst>
          </p:cNvPr>
          <p:cNvSpPr/>
          <p:nvPr/>
        </p:nvSpPr>
        <p:spPr>
          <a:xfrm>
            <a:off x="11093387" y="789462"/>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C</a:t>
            </a:r>
          </a:p>
        </p:txBody>
      </p:sp>
      <p:sp>
        <p:nvSpPr>
          <p:cNvPr id="6" name="Rectangle 5">
            <a:extLst>
              <a:ext uri="{FF2B5EF4-FFF2-40B4-BE49-F238E27FC236}">
                <a16:creationId xmlns:a16="http://schemas.microsoft.com/office/drawing/2014/main" id="{697D0922-1013-3A25-2C0E-DF795058C76D}"/>
              </a:ext>
            </a:extLst>
          </p:cNvPr>
          <p:cNvSpPr/>
          <p:nvPr/>
        </p:nvSpPr>
        <p:spPr>
          <a:xfrm>
            <a:off x="1968813" y="4921733"/>
            <a:ext cx="4134508" cy="732600"/>
          </a:xfrm>
          <a:prstGeom prst="rect">
            <a:avLst/>
          </a:prstGeom>
          <a:noFill/>
          <a:ln>
            <a:solidFill>
              <a:srgbClr val="A5A5A5"/>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000" dirty="0">
                <a:solidFill>
                  <a:schemeClr val="accent1"/>
                </a:solidFill>
              </a:rPr>
              <a:t>Project to engage staff on the financial challenge the Trust faces and the productivity and efficiency opportunity available to the Trust through making the most of our money for patients.</a:t>
            </a:r>
            <a:r>
              <a:rPr lang="en-GB" sz="1000" dirty="0">
                <a:solidFill>
                  <a:schemeClr val="accent1"/>
                </a:solidFill>
              </a:rPr>
              <a:t> </a:t>
            </a:r>
          </a:p>
        </p:txBody>
      </p:sp>
      <p:sp>
        <p:nvSpPr>
          <p:cNvPr id="5" name="Rectangle 4">
            <a:extLst>
              <a:ext uri="{FF2B5EF4-FFF2-40B4-BE49-F238E27FC236}">
                <a16:creationId xmlns:a16="http://schemas.microsoft.com/office/drawing/2014/main" id="{060F11F8-9B03-9CC5-323A-1C3557D0A5E1}"/>
              </a:ext>
            </a:extLst>
          </p:cNvPr>
          <p:cNvSpPr/>
          <p:nvPr/>
        </p:nvSpPr>
        <p:spPr>
          <a:xfrm>
            <a:off x="533289" y="4938657"/>
            <a:ext cx="1367097" cy="698394"/>
          </a:xfrm>
          <a:prstGeom prst="rect">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6.3 Financial Consciousness</a:t>
            </a:r>
          </a:p>
        </p:txBody>
      </p:sp>
      <p:sp>
        <p:nvSpPr>
          <p:cNvPr id="27" name="Rectangle 26">
            <a:extLst>
              <a:ext uri="{FF2B5EF4-FFF2-40B4-BE49-F238E27FC236}">
                <a16:creationId xmlns:a16="http://schemas.microsoft.com/office/drawing/2014/main" id="{DFD6DF0A-DE3C-4B37-8F5E-DAE7E35AC0E8}"/>
              </a:ext>
            </a:extLst>
          </p:cNvPr>
          <p:cNvSpPr/>
          <p:nvPr/>
        </p:nvSpPr>
        <p:spPr>
          <a:xfrm>
            <a:off x="1960795" y="4131658"/>
            <a:ext cx="4134508" cy="732600"/>
          </a:xfrm>
          <a:prstGeom prst="rect">
            <a:avLst/>
          </a:prstGeom>
          <a:noFill/>
          <a:ln>
            <a:solidFill>
              <a:srgbClr val="A5A5A5"/>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nchorCtr="0"/>
          <a:lstStyle/>
          <a:p>
            <a:r>
              <a:rPr lang="en-GB" sz="1000" dirty="0">
                <a:solidFill>
                  <a:schemeClr val="accent1"/>
                </a:solidFill>
              </a:rPr>
              <a:t>Develop a Three-Year Plan to move EKHUFT to a sustainable financial position. Establish a Financial Improvement and PMO infrastructure to increase the amount of recurring CIP delivered. Articulate the ask and potential EKHUFT opportunity from the East Kent £.</a:t>
            </a:r>
          </a:p>
        </p:txBody>
      </p:sp>
      <p:sp>
        <p:nvSpPr>
          <p:cNvPr id="11" name="Rectangle 10">
            <a:extLst>
              <a:ext uri="{FF2B5EF4-FFF2-40B4-BE49-F238E27FC236}">
                <a16:creationId xmlns:a16="http://schemas.microsoft.com/office/drawing/2014/main" id="{6084DD15-25F0-4E47-9AC7-67BFFDA0F7BB}"/>
              </a:ext>
            </a:extLst>
          </p:cNvPr>
          <p:cNvSpPr/>
          <p:nvPr/>
        </p:nvSpPr>
        <p:spPr>
          <a:xfrm>
            <a:off x="533289" y="4158843"/>
            <a:ext cx="1367097" cy="698394"/>
          </a:xfrm>
          <a:prstGeom prst="rect">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6.2 Financial Improvement</a:t>
            </a:r>
          </a:p>
        </p:txBody>
      </p:sp>
      <p:sp>
        <p:nvSpPr>
          <p:cNvPr id="26" name="Rectangle 25">
            <a:extLst>
              <a:ext uri="{FF2B5EF4-FFF2-40B4-BE49-F238E27FC236}">
                <a16:creationId xmlns:a16="http://schemas.microsoft.com/office/drawing/2014/main" id="{B8046227-3109-4A62-B25D-553B6882581E}"/>
              </a:ext>
            </a:extLst>
          </p:cNvPr>
          <p:cNvSpPr/>
          <p:nvPr/>
        </p:nvSpPr>
        <p:spPr>
          <a:xfrm>
            <a:off x="1956115" y="3348946"/>
            <a:ext cx="4143868" cy="729867"/>
          </a:xfrm>
          <a:prstGeom prst="rect">
            <a:avLst/>
          </a:prstGeom>
          <a:noFill/>
          <a:ln>
            <a:solidFill>
              <a:srgbClr val="A5A5A5"/>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000" dirty="0">
                <a:solidFill>
                  <a:schemeClr val="accent1"/>
                </a:solidFill>
              </a:rPr>
              <a:t>Project to embed strong financial governance, productivity and efficiency delivery governance across the organisation.  </a:t>
            </a:r>
          </a:p>
          <a:p>
            <a:r>
              <a:rPr lang="en-GB" sz="1000" dirty="0">
                <a:solidFill>
                  <a:schemeClr val="accent1"/>
                </a:solidFill>
              </a:rPr>
              <a:t>Reinstate and embed financial training </a:t>
            </a:r>
          </a:p>
        </p:txBody>
      </p:sp>
      <p:sp>
        <p:nvSpPr>
          <p:cNvPr id="10" name="Rectangle 9">
            <a:extLst>
              <a:ext uri="{FF2B5EF4-FFF2-40B4-BE49-F238E27FC236}">
                <a16:creationId xmlns:a16="http://schemas.microsoft.com/office/drawing/2014/main" id="{5432B41D-9802-4D50-93EA-330E8E8CA51B}"/>
              </a:ext>
            </a:extLst>
          </p:cNvPr>
          <p:cNvSpPr/>
          <p:nvPr/>
        </p:nvSpPr>
        <p:spPr>
          <a:xfrm>
            <a:off x="533289" y="3347556"/>
            <a:ext cx="1367097" cy="729867"/>
          </a:xfrm>
          <a:prstGeom prst="rect">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6.1 Financial Governance</a:t>
            </a:r>
          </a:p>
        </p:txBody>
      </p:sp>
      <p:sp>
        <p:nvSpPr>
          <p:cNvPr id="7" name="Flowchart: Process 6">
            <a:extLst>
              <a:ext uri="{FF2B5EF4-FFF2-40B4-BE49-F238E27FC236}">
                <a16:creationId xmlns:a16="http://schemas.microsoft.com/office/drawing/2014/main" id="{1E1C49B4-A706-4959-8AF1-DE99CABB98AC}"/>
              </a:ext>
            </a:extLst>
          </p:cNvPr>
          <p:cNvSpPr/>
          <p:nvPr/>
        </p:nvSpPr>
        <p:spPr>
          <a:xfrm>
            <a:off x="533289" y="3069968"/>
            <a:ext cx="5562014" cy="239676"/>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Projects</a:t>
            </a:r>
          </a:p>
        </p:txBody>
      </p:sp>
      <p:sp>
        <p:nvSpPr>
          <p:cNvPr id="48" name="Oval 47">
            <a:extLst>
              <a:ext uri="{FF2B5EF4-FFF2-40B4-BE49-F238E27FC236}">
                <a16:creationId xmlns:a16="http://schemas.microsoft.com/office/drawing/2014/main" id="{81B60732-817F-4924-BDED-9DAA8EC9307A}"/>
              </a:ext>
            </a:extLst>
          </p:cNvPr>
          <p:cNvSpPr/>
          <p:nvPr/>
        </p:nvSpPr>
        <p:spPr>
          <a:xfrm>
            <a:off x="5722651" y="2930169"/>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B</a:t>
            </a:r>
          </a:p>
        </p:txBody>
      </p:sp>
      <p:sp>
        <p:nvSpPr>
          <p:cNvPr id="12" name="Content Placeholder 1">
            <a:extLst>
              <a:ext uri="{FF2B5EF4-FFF2-40B4-BE49-F238E27FC236}">
                <a16:creationId xmlns:a16="http://schemas.microsoft.com/office/drawing/2014/main" id="{6FC8C2D2-FF13-49F2-A006-0946CABDC782}"/>
              </a:ext>
            </a:extLst>
          </p:cNvPr>
          <p:cNvSpPr txBox="1">
            <a:spLocks/>
          </p:cNvSpPr>
          <p:nvPr/>
        </p:nvSpPr>
        <p:spPr>
          <a:xfrm>
            <a:off x="522834" y="1203667"/>
            <a:ext cx="5486315" cy="160014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80975" indent="-180975"/>
            <a:r>
              <a:rPr lang="en-GB" altLang="en-US" sz="1100" dirty="0">
                <a:solidFill>
                  <a:schemeClr val="accent1"/>
                </a:solidFill>
              </a:rPr>
              <a:t>Achieve financial sustainability within the ICS financial envelope through the design and delivery of a Three-Year Financial Plan</a:t>
            </a:r>
            <a:endParaRPr lang="en-GB" altLang="en-US" sz="1100" dirty="0">
              <a:solidFill>
                <a:schemeClr val="accent1"/>
              </a:solidFill>
              <a:cs typeface="Calibri"/>
            </a:endParaRPr>
          </a:p>
          <a:p>
            <a:pPr marL="180975" indent="-180975"/>
            <a:r>
              <a:rPr lang="en-GB" altLang="en-US" sz="1100" dirty="0">
                <a:solidFill>
                  <a:schemeClr val="accent1"/>
                </a:solidFill>
              </a:rPr>
              <a:t>Enable and embed sound financial `governance and practice from ward to board.</a:t>
            </a:r>
            <a:endParaRPr lang="en-GB" altLang="en-US" sz="1100" dirty="0">
              <a:solidFill>
                <a:schemeClr val="accent1"/>
              </a:solidFill>
              <a:cs typeface="Calibri"/>
            </a:endParaRPr>
          </a:p>
          <a:p>
            <a:pPr marL="180975" indent="-180975"/>
            <a:r>
              <a:rPr lang="en-GB" altLang="en-US" sz="1100" dirty="0">
                <a:solidFill>
                  <a:schemeClr val="accent1"/>
                </a:solidFill>
              </a:rPr>
              <a:t>Create a multi-year productivity and efficiency programme across care group and pathways.</a:t>
            </a:r>
            <a:endParaRPr lang="en-GB" altLang="en-US" sz="1100" dirty="0">
              <a:solidFill>
                <a:schemeClr val="accent1"/>
              </a:solidFill>
              <a:cs typeface="Calibri"/>
            </a:endParaRPr>
          </a:p>
          <a:p>
            <a:pPr marL="180975" indent="-180975"/>
            <a:r>
              <a:rPr lang="en-GB" altLang="en-US" sz="1100" dirty="0">
                <a:solidFill>
                  <a:schemeClr val="accent1"/>
                </a:solidFill>
              </a:rPr>
              <a:t>Improve financial consciousness across the organisation through the development and roll out of a financial and efficiency communications strategy.</a:t>
            </a:r>
            <a:endParaRPr lang="en-GB" altLang="en-US" sz="1100" dirty="0">
              <a:solidFill>
                <a:schemeClr val="accent1"/>
              </a:solidFill>
              <a:cs typeface="Calibri"/>
            </a:endParaRPr>
          </a:p>
          <a:p>
            <a:pPr marL="180975" indent="-180975"/>
            <a:r>
              <a:rPr lang="en-GB" altLang="en-US" sz="1100" dirty="0">
                <a:solidFill>
                  <a:schemeClr val="accent1"/>
                </a:solidFill>
              </a:rPr>
              <a:t>Drive financial sustainability alongside planned trajectory to reduce carbon footprint.</a:t>
            </a:r>
            <a:endParaRPr lang="en-GB" altLang="en-US" sz="1100" dirty="0">
              <a:solidFill>
                <a:schemeClr val="accent1"/>
              </a:solidFill>
              <a:cs typeface="Calibri"/>
            </a:endParaRPr>
          </a:p>
          <a:p>
            <a:pPr marL="180975" indent="-180975"/>
            <a:endParaRPr lang="en-GB" sz="1200" dirty="0">
              <a:solidFill>
                <a:schemeClr val="accent1"/>
              </a:solidFill>
            </a:endParaRPr>
          </a:p>
        </p:txBody>
      </p:sp>
      <p:sp>
        <p:nvSpPr>
          <p:cNvPr id="39" name="Rectangle 38">
            <a:extLst>
              <a:ext uri="{FF2B5EF4-FFF2-40B4-BE49-F238E27FC236}">
                <a16:creationId xmlns:a16="http://schemas.microsoft.com/office/drawing/2014/main" id="{D69D03B8-28C2-492A-BE07-E43DA3709166}"/>
              </a:ext>
              <a:ext uri="{C183D7F6-B498-43B3-948B-1728B52AA6E4}">
                <adec:decorative xmlns:adec="http://schemas.microsoft.com/office/drawing/2017/decorative" val="1"/>
              </a:ext>
            </a:extLst>
          </p:cNvPr>
          <p:cNvSpPr/>
          <p:nvPr/>
        </p:nvSpPr>
        <p:spPr>
          <a:xfrm>
            <a:off x="527971" y="1152896"/>
            <a:ext cx="5588020" cy="1650920"/>
          </a:xfrm>
          <a:prstGeom prst="rect">
            <a:avLst/>
          </a:prstGeom>
          <a:noFill/>
          <a:ln w="12700">
            <a:solidFill>
              <a:srgbClr val="A5A5A5"/>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sp>
        <p:nvSpPr>
          <p:cNvPr id="3" name="Flowchart: Process 2">
            <a:extLst>
              <a:ext uri="{FF2B5EF4-FFF2-40B4-BE49-F238E27FC236}">
                <a16:creationId xmlns:a16="http://schemas.microsoft.com/office/drawing/2014/main" id="{F4290AAB-D00B-4F3A-BFC9-DCC1494D1717}"/>
              </a:ext>
            </a:extLst>
          </p:cNvPr>
          <p:cNvSpPr/>
          <p:nvPr/>
        </p:nvSpPr>
        <p:spPr>
          <a:xfrm>
            <a:off x="527971" y="940446"/>
            <a:ext cx="5579976" cy="223200"/>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Programme Objectives</a:t>
            </a:r>
          </a:p>
        </p:txBody>
      </p:sp>
      <p:sp>
        <p:nvSpPr>
          <p:cNvPr id="47" name="Oval 46">
            <a:extLst>
              <a:ext uri="{FF2B5EF4-FFF2-40B4-BE49-F238E27FC236}">
                <a16:creationId xmlns:a16="http://schemas.microsoft.com/office/drawing/2014/main" id="{D88D47BB-E889-46FC-86A2-16E4FEA57432}"/>
              </a:ext>
            </a:extLst>
          </p:cNvPr>
          <p:cNvSpPr/>
          <p:nvPr/>
        </p:nvSpPr>
        <p:spPr>
          <a:xfrm>
            <a:off x="5723348" y="822015"/>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A</a:t>
            </a:r>
          </a:p>
        </p:txBody>
      </p:sp>
      <p:sp>
        <p:nvSpPr>
          <p:cNvPr id="19" name="TextBox 18">
            <a:extLst>
              <a:ext uri="{FF2B5EF4-FFF2-40B4-BE49-F238E27FC236}">
                <a16:creationId xmlns:a16="http://schemas.microsoft.com/office/drawing/2014/main" id="{C9DB8EB1-B201-46F9-906B-74D06695333A}"/>
              </a:ext>
            </a:extLst>
          </p:cNvPr>
          <p:cNvSpPr txBox="1"/>
          <p:nvPr/>
        </p:nvSpPr>
        <p:spPr>
          <a:xfrm>
            <a:off x="10953177" y="137467"/>
            <a:ext cx="1071675" cy="276999"/>
          </a:xfrm>
          <a:prstGeom prst="rect">
            <a:avLst/>
          </a:prstGeom>
          <a:noFill/>
        </p:spPr>
        <p:txBody>
          <a:bodyPr wrap="square" lIns="91440" tIns="45720" rIns="91440" bIns="45720" rtlCol="0" anchor="t">
            <a:spAutoFit/>
          </a:bodyPr>
          <a:lstStyle/>
          <a:p>
            <a:pPr algn="ctr"/>
            <a:r>
              <a:rPr lang="en-GB" sz="1200" b="1" dirty="0">
                <a:solidFill>
                  <a:schemeClr val="accent1"/>
                </a:solidFill>
              </a:rPr>
              <a:t>SRO:  CFO</a:t>
            </a:r>
            <a:endParaRPr lang="en-GB" sz="1200" b="1" dirty="0">
              <a:solidFill>
                <a:schemeClr val="accent1"/>
              </a:solidFill>
              <a:cs typeface="Calibri"/>
            </a:endParaRPr>
          </a:p>
        </p:txBody>
      </p:sp>
      <p:sp>
        <p:nvSpPr>
          <p:cNvPr id="20" name="Oval 19">
            <a:extLst>
              <a:ext uri="{FF2B5EF4-FFF2-40B4-BE49-F238E27FC236}">
                <a16:creationId xmlns:a16="http://schemas.microsoft.com/office/drawing/2014/main" id="{DBB4207C-C30E-4E32-A94F-8E5E68750361}"/>
              </a:ext>
              <a:ext uri="{C183D7F6-B498-43B3-948B-1728B52AA6E4}">
                <adec:decorative xmlns:adec="http://schemas.microsoft.com/office/drawing/2017/decorative" val="1"/>
              </a:ext>
            </a:extLst>
          </p:cNvPr>
          <p:cNvSpPr/>
          <p:nvPr/>
        </p:nvSpPr>
        <p:spPr>
          <a:xfrm>
            <a:off x="10667081" y="188280"/>
            <a:ext cx="367802" cy="36004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dirty="0">
              <a:solidFill>
                <a:schemeClr val="accent1"/>
              </a:solidFill>
            </a:endParaRPr>
          </a:p>
        </p:txBody>
      </p:sp>
      <p:pic>
        <p:nvPicPr>
          <p:cNvPr id="21" name="Picture 20">
            <a:extLst>
              <a:ext uri="{FF2B5EF4-FFF2-40B4-BE49-F238E27FC236}">
                <a16:creationId xmlns:a16="http://schemas.microsoft.com/office/drawing/2014/main" id="{7C4119B3-B11D-4831-A145-4C47652B1523}"/>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36570" y="213817"/>
            <a:ext cx="235112" cy="268224"/>
          </a:xfrm>
          <a:prstGeom prst="rect">
            <a:avLst/>
          </a:prstGeom>
          <a:noFill/>
        </p:spPr>
      </p:pic>
      <p:sp>
        <p:nvSpPr>
          <p:cNvPr id="13" name="Title 12">
            <a:extLst>
              <a:ext uri="{FF2B5EF4-FFF2-40B4-BE49-F238E27FC236}">
                <a16:creationId xmlns:a16="http://schemas.microsoft.com/office/drawing/2014/main" id="{BBF3A4EB-BADE-407F-93F0-12803F7E63D1}"/>
              </a:ext>
            </a:extLst>
          </p:cNvPr>
          <p:cNvSpPr>
            <a:spLocks noGrp="1"/>
          </p:cNvSpPr>
          <p:nvPr>
            <p:ph type="title"/>
          </p:nvPr>
        </p:nvSpPr>
        <p:spPr>
          <a:xfrm>
            <a:off x="519283" y="313053"/>
            <a:ext cx="10515600" cy="430849"/>
          </a:xfrm>
        </p:spPr>
        <p:txBody>
          <a:bodyPr>
            <a:normAutofit/>
          </a:bodyPr>
          <a:lstStyle/>
          <a:p>
            <a:r>
              <a:rPr lang="en-GB" sz="2400" dirty="0">
                <a:solidFill>
                  <a:schemeClr val="accent1"/>
                </a:solidFill>
                <a:latin typeface="+mn-lt"/>
              </a:rPr>
              <a:t>6. Programme Overview: Financially Sustainable</a:t>
            </a:r>
            <a:endParaRPr lang="en-GB" sz="2400" dirty="0">
              <a:latin typeface="+mn-lt"/>
            </a:endParaRPr>
          </a:p>
        </p:txBody>
      </p:sp>
    </p:spTree>
    <p:extLst>
      <p:ext uri="{BB962C8B-B14F-4D97-AF65-F5344CB8AC3E}">
        <p14:creationId xmlns:p14="http://schemas.microsoft.com/office/powerpoint/2010/main" val="3611474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DF5D5C73-09A9-4F3E-B569-C2850795A969}"/>
              </a:ext>
            </a:extLst>
          </p:cNvPr>
          <p:cNvGraphicFramePr>
            <a:graphicFrameLocks noGrp="1"/>
          </p:cNvGraphicFramePr>
          <p:nvPr>
            <p:extLst>
              <p:ext uri="{D42A27DB-BD31-4B8C-83A1-F6EECF244321}">
                <p14:modId xmlns:p14="http://schemas.microsoft.com/office/powerpoint/2010/main" val="1442638212"/>
              </p:ext>
            </p:extLst>
          </p:nvPr>
        </p:nvGraphicFramePr>
        <p:xfrm>
          <a:off x="6446011" y="1383088"/>
          <a:ext cx="5384800" cy="2000250"/>
        </p:xfrm>
        <a:graphic>
          <a:graphicData uri="http://schemas.openxmlformats.org/drawingml/2006/table">
            <a:tbl>
              <a:tblPr firstRow="1"/>
              <a:tblGrid>
                <a:gridCol w="4595156">
                  <a:extLst>
                    <a:ext uri="{9D8B030D-6E8A-4147-A177-3AD203B41FA5}">
                      <a16:colId xmlns:a16="http://schemas.microsoft.com/office/drawing/2014/main" val="3549470483"/>
                    </a:ext>
                  </a:extLst>
                </a:gridCol>
                <a:gridCol w="789644">
                  <a:extLst>
                    <a:ext uri="{9D8B030D-6E8A-4147-A177-3AD203B41FA5}">
                      <a16:colId xmlns:a16="http://schemas.microsoft.com/office/drawing/2014/main" val="476430043"/>
                    </a:ext>
                  </a:extLst>
                </a:gridCol>
              </a:tblGrid>
              <a:tr h="190500">
                <a:tc>
                  <a:txBody>
                    <a:bodyPr/>
                    <a:lstStyle/>
                    <a:p>
                      <a:pPr algn="l" fontAlgn="b"/>
                      <a:r>
                        <a:rPr lang="en-GB" sz="1100" b="1" i="0" u="none" strike="noStrike" dirty="0">
                          <a:solidFill>
                            <a:schemeClr val="accent1"/>
                          </a:solidFill>
                          <a:effectLst/>
                          <a:latin typeface="Calibri" panose="020F0502020204030204" pitchFamily="34" charset="0"/>
                        </a:rPr>
                        <a:t>6.3 Financial Consciousness</a:t>
                      </a:r>
                    </a:p>
                  </a:txBody>
                  <a:tcPr marL="85725" marR="9525" marT="9525" marB="0" anchor="b">
                    <a:lnL>
                      <a:noFill/>
                    </a:lnL>
                    <a:lnR>
                      <a:noFill/>
                    </a:lnR>
                    <a:lnT>
                      <a:noFill/>
                    </a:lnT>
                    <a:lnB>
                      <a:noFill/>
                    </a:lnB>
                  </a:tcPr>
                </a:tc>
                <a:tc>
                  <a:txBody>
                    <a:bodyPr/>
                    <a:lstStyle/>
                    <a:p>
                      <a:pPr algn="r" fontAlgn="b"/>
                      <a:endParaRPr lang="en-GB" sz="1100" b="1" i="0" u="none" strike="noStrike" dirty="0">
                        <a:solidFill>
                          <a:schemeClr val="accent1"/>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905407448"/>
                  </a:ext>
                </a:extLst>
              </a:tr>
              <a:tr h="190500">
                <a:tc>
                  <a:txBody>
                    <a:bodyPr/>
                    <a:lstStyle/>
                    <a:p>
                      <a:pPr marL="361950" indent="-361950" algn="l" fontAlgn="b"/>
                      <a:r>
                        <a:rPr lang="en-GB" sz="1100" b="0" i="0" u="none" strike="noStrike" dirty="0">
                          <a:solidFill>
                            <a:schemeClr val="accent1"/>
                          </a:solidFill>
                          <a:effectLst/>
                          <a:latin typeface="Calibri" panose="020F0502020204030204" pitchFamily="34" charset="0"/>
                        </a:rPr>
                        <a:t>6.301: Implement Clinical Leaders Efficiency Group (CLEG) to engage clinicians in productivity and efficiency, followed by a review of the approach</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panose="020F0502020204030204" pitchFamily="34" charset="0"/>
                        </a:rPr>
                        <a:t>Mar-23</a:t>
                      </a:r>
                    </a:p>
                  </a:txBody>
                  <a:tcPr marL="9525" marR="9525" marT="9525" marB="0" anchor="b">
                    <a:lnL>
                      <a:noFill/>
                    </a:lnL>
                    <a:lnR>
                      <a:noFill/>
                    </a:lnR>
                    <a:lnT>
                      <a:noFill/>
                    </a:lnT>
                    <a:lnB>
                      <a:noFill/>
                    </a:lnB>
                  </a:tcPr>
                </a:tc>
                <a:extLst>
                  <a:ext uri="{0D108BD9-81ED-4DB2-BD59-A6C34878D82A}">
                    <a16:rowId xmlns:a16="http://schemas.microsoft.com/office/drawing/2014/main" val="1020237485"/>
                  </a:ext>
                </a:extLst>
              </a:tr>
              <a:tr h="190500">
                <a:tc>
                  <a:txBody>
                    <a:bodyPr/>
                    <a:lstStyle/>
                    <a:p>
                      <a:pPr algn="l" fontAlgn="b"/>
                      <a:r>
                        <a:rPr lang="en-GB" sz="1100" b="0" i="0" u="none" strike="noStrike" dirty="0">
                          <a:solidFill>
                            <a:schemeClr val="accent1"/>
                          </a:solidFill>
                          <a:effectLst/>
                          <a:latin typeface="Calibri" panose="020F0502020204030204" pitchFamily="34" charset="0"/>
                        </a:rPr>
                        <a:t>6.302: Update financial and efficiency communications strategy</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panose="020F0502020204030204" pitchFamily="34" charset="0"/>
                        </a:rPr>
                        <a:t>Mar-23</a:t>
                      </a:r>
                    </a:p>
                  </a:txBody>
                  <a:tcPr marL="9525" marR="9525" marT="9525" marB="0" anchor="b">
                    <a:lnL>
                      <a:noFill/>
                    </a:lnL>
                    <a:lnR>
                      <a:noFill/>
                    </a:lnR>
                    <a:lnT>
                      <a:noFill/>
                    </a:lnT>
                    <a:lnB>
                      <a:noFill/>
                    </a:lnB>
                  </a:tcPr>
                </a:tc>
                <a:extLst>
                  <a:ext uri="{0D108BD9-81ED-4DB2-BD59-A6C34878D82A}">
                    <a16:rowId xmlns:a16="http://schemas.microsoft.com/office/drawing/2014/main" val="2924715048"/>
                  </a:ext>
                </a:extLst>
              </a:tr>
              <a:tr h="190500">
                <a:tc>
                  <a:txBody>
                    <a:bodyPr/>
                    <a:lstStyle/>
                    <a:p>
                      <a:pPr algn="l" fontAlgn="b"/>
                      <a:r>
                        <a:rPr lang="en-GB" sz="1100" b="0" i="0" u="none" strike="noStrike" dirty="0">
                          <a:solidFill>
                            <a:schemeClr val="accent1"/>
                          </a:solidFill>
                          <a:effectLst/>
                          <a:latin typeface="Calibri" panose="020F0502020204030204" pitchFamily="34" charset="0"/>
                        </a:rPr>
                        <a:t>6.303: Regular communications on finance and efficiency</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panose="020F0502020204030204" pitchFamily="34" charset="0"/>
                        </a:rPr>
                        <a:t>Ongoing</a:t>
                      </a:r>
                    </a:p>
                  </a:txBody>
                  <a:tcPr marL="9525" marR="9525" marT="9525" marB="0" anchor="b">
                    <a:lnL>
                      <a:noFill/>
                    </a:lnL>
                    <a:lnR>
                      <a:noFill/>
                    </a:lnR>
                    <a:lnT>
                      <a:noFill/>
                    </a:lnT>
                    <a:lnB>
                      <a:noFill/>
                    </a:lnB>
                  </a:tcPr>
                </a:tc>
                <a:extLst>
                  <a:ext uri="{0D108BD9-81ED-4DB2-BD59-A6C34878D82A}">
                    <a16:rowId xmlns:a16="http://schemas.microsoft.com/office/drawing/2014/main" val="2409004322"/>
                  </a:ext>
                </a:extLst>
              </a:tr>
              <a:tr h="190500">
                <a:tc>
                  <a:txBody>
                    <a:bodyPr/>
                    <a:lstStyle/>
                    <a:p>
                      <a:pPr algn="l" fontAlgn="b"/>
                      <a:r>
                        <a:rPr lang="en-GB" sz="1100" b="0" i="0" u="none" strike="noStrike" dirty="0">
                          <a:solidFill>
                            <a:schemeClr val="accent1"/>
                          </a:solidFill>
                          <a:effectLst/>
                          <a:latin typeface="Calibri" panose="020F0502020204030204" pitchFamily="34" charset="0"/>
                        </a:rPr>
                        <a:t>6.304: Regular updates to and oversight by FPC &amp; FIOG</a:t>
                      </a:r>
                    </a:p>
                    <a:p>
                      <a:pPr algn="l" fontAlgn="b"/>
                      <a:endParaRPr lang="en-GB" sz="1100" b="0" i="0" u="none" strike="noStrike" dirty="0">
                        <a:solidFill>
                          <a:schemeClr val="accent1"/>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panose="020F0502020204030204" pitchFamily="34" charset="0"/>
                        </a:rPr>
                        <a:t>Ongoing</a:t>
                      </a:r>
                    </a:p>
                  </a:txBody>
                  <a:tcPr marL="9525" marR="9525" marT="9525" marB="0" anchor="b">
                    <a:lnL>
                      <a:noFill/>
                    </a:lnL>
                    <a:lnR>
                      <a:noFill/>
                    </a:lnR>
                    <a:lnT>
                      <a:noFill/>
                    </a:lnT>
                    <a:lnB>
                      <a:noFill/>
                    </a:lnB>
                  </a:tcPr>
                </a:tc>
                <a:extLst>
                  <a:ext uri="{0D108BD9-81ED-4DB2-BD59-A6C34878D82A}">
                    <a16:rowId xmlns:a16="http://schemas.microsoft.com/office/drawing/2014/main" val="536980887"/>
                  </a:ext>
                </a:extLst>
              </a:tr>
              <a:tr h="190500">
                <a:tc>
                  <a:txBody>
                    <a:bodyPr/>
                    <a:lstStyle/>
                    <a:p>
                      <a:pPr algn="l" fontAlgn="b"/>
                      <a:r>
                        <a:rPr lang="en-GB" sz="1100" b="0" i="0" u="none" strike="noStrike" dirty="0">
                          <a:solidFill>
                            <a:schemeClr val="accent1"/>
                          </a:solidFill>
                          <a:effectLst/>
                          <a:latin typeface="Calibri" panose="020F0502020204030204" pitchFamily="34" charset="0"/>
                        </a:rPr>
                        <a:t>                                                                                                                                                                 </a:t>
                      </a:r>
                    </a:p>
                  </a:txBody>
                  <a:tcPr marL="171450" marR="9525" marT="9525" marB="0" anchor="b">
                    <a:lnL>
                      <a:noFill/>
                    </a:lnL>
                    <a:lnR>
                      <a:noFill/>
                    </a:lnR>
                    <a:lnT>
                      <a:noFill/>
                    </a:lnT>
                    <a:lnB>
                      <a:noFill/>
                    </a:lnB>
                  </a:tcPr>
                </a:tc>
                <a:tc>
                  <a:txBody>
                    <a:bodyPr/>
                    <a:lstStyle/>
                    <a:p>
                      <a:pPr algn="r" fontAlgn="b"/>
                      <a:endParaRPr lang="en-GB" sz="1100" b="0" i="0" u="none" strike="noStrike" dirty="0">
                        <a:solidFill>
                          <a:schemeClr val="accent1"/>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998363196"/>
                  </a:ext>
                </a:extLst>
              </a:tr>
              <a:tr h="190500">
                <a:tc>
                  <a:txBody>
                    <a:bodyPr/>
                    <a:lstStyle/>
                    <a:p>
                      <a:pPr algn="l" fontAlgn="b"/>
                      <a:r>
                        <a:rPr lang="en-GB" sz="1100" b="0" i="0" u="none" strike="noStrike" dirty="0">
                          <a:solidFill>
                            <a:schemeClr val="accent1"/>
                          </a:solidFill>
                          <a:effectLst/>
                          <a:latin typeface="Calibri" panose="020F0502020204030204" pitchFamily="34" charset="0"/>
                        </a:rPr>
                        <a:t> </a:t>
                      </a:r>
                    </a:p>
                  </a:txBody>
                  <a:tcPr marL="171450" marR="9525" marT="9525" marB="0" anchor="b">
                    <a:lnL>
                      <a:noFill/>
                    </a:lnL>
                    <a:lnR>
                      <a:noFill/>
                    </a:lnR>
                    <a:lnT>
                      <a:noFill/>
                    </a:lnT>
                    <a:lnB>
                      <a:noFill/>
                    </a:lnB>
                  </a:tcPr>
                </a:tc>
                <a:tc>
                  <a:txBody>
                    <a:bodyPr/>
                    <a:lstStyle/>
                    <a:p>
                      <a:pPr algn="r" fontAlgn="b"/>
                      <a:endParaRPr lang="en-GB" sz="1100" b="0" i="0" u="none" strike="noStrike" dirty="0">
                        <a:solidFill>
                          <a:schemeClr val="accent1"/>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565790315"/>
                  </a:ext>
                </a:extLst>
              </a:tr>
              <a:tr h="190500">
                <a:tc>
                  <a:txBody>
                    <a:bodyPr/>
                    <a:lstStyle/>
                    <a:p>
                      <a:pPr algn="l" fontAlgn="b"/>
                      <a:endParaRPr lang="en-GB" sz="1100" b="0" i="0" u="none" strike="noStrike" dirty="0">
                        <a:solidFill>
                          <a:schemeClr val="accent1"/>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endParaRPr lang="en-GB" sz="1100" b="0" i="0" u="none" strike="noStrike" dirty="0">
                        <a:solidFill>
                          <a:schemeClr val="accent1"/>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716052042"/>
                  </a:ext>
                </a:extLst>
              </a:tr>
            </a:tbl>
          </a:graphicData>
        </a:graphic>
      </p:graphicFrame>
      <p:graphicFrame>
        <p:nvGraphicFramePr>
          <p:cNvPr id="12" name="Table 11">
            <a:extLst>
              <a:ext uri="{FF2B5EF4-FFF2-40B4-BE49-F238E27FC236}">
                <a16:creationId xmlns:a16="http://schemas.microsoft.com/office/drawing/2014/main" id="{DB4BC08A-41BF-4868-A3B8-6DBA8F0A6FAE}"/>
              </a:ext>
            </a:extLst>
          </p:cNvPr>
          <p:cNvGraphicFramePr>
            <a:graphicFrameLocks noGrp="1"/>
          </p:cNvGraphicFramePr>
          <p:nvPr>
            <p:extLst>
              <p:ext uri="{D42A27DB-BD31-4B8C-83A1-F6EECF244321}">
                <p14:modId xmlns:p14="http://schemas.microsoft.com/office/powerpoint/2010/main" val="648343276"/>
              </p:ext>
            </p:extLst>
          </p:nvPr>
        </p:nvGraphicFramePr>
        <p:xfrm>
          <a:off x="723111" y="3705029"/>
          <a:ext cx="5384800" cy="2476045"/>
        </p:xfrm>
        <a:graphic>
          <a:graphicData uri="http://schemas.openxmlformats.org/drawingml/2006/table">
            <a:tbl>
              <a:tblPr firstRow="1"/>
              <a:tblGrid>
                <a:gridCol w="4595155">
                  <a:extLst>
                    <a:ext uri="{9D8B030D-6E8A-4147-A177-3AD203B41FA5}">
                      <a16:colId xmlns:a16="http://schemas.microsoft.com/office/drawing/2014/main" val="3268749067"/>
                    </a:ext>
                  </a:extLst>
                </a:gridCol>
                <a:gridCol w="789645">
                  <a:extLst>
                    <a:ext uri="{9D8B030D-6E8A-4147-A177-3AD203B41FA5}">
                      <a16:colId xmlns:a16="http://schemas.microsoft.com/office/drawing/2014/main" val="3410641296"/>
                    </a:ext>
                  </a:extLst>
                </a:gridCol>
              </a:tblGrid>
              <a:tr h="156423">
                <a:tc>
                  <a:txBody>
                    <a:bodyPr/>
                    <a:lstStyle/>
                    <a:p>
                      <a:pPr algn="l" fontAlgn="b"/>
                      <a:r>
                        <a:rPr lang="en-GB" sz="1100" b="1" i="0" u="none" strike="noStrike" dirty="0">
                          <a:solidFill>
                            <a:schemeClr val="accent1"/>
                          </a:solidFill>
                          <a:effectLst/>
                          <a:latin typeface="Calibri"/>
                        </a:rPr>
                        <a:t>6.2 Financial Improvement</a:t>
                      </a:r>
                    </a:p>
                  </a:txBody>
                  <a:tcPr marL="63646" marR="7072" marT="7072" marB="0">
                    <a:lnL>
                      <a:noFill/>
                    </a:lnL>
                    <a:lnR>
                      <a:noFill/>
                    </a:lnR>
                    <a:lnT>
                      <a:noFill/>
                    </a:lnT>
                    <a:lnB>
                      <a:noFill/>
                    </a:lnB>
                  </a:tcPr>
                </a:tc>
                <a:tc>
                  <a:txBody>
                    <a:bodyPr/>
                    <a:lstStyle/>
                    <a:p>
                      <a:pPr algn="r" fontAlgn="b"/>
                      <a:endParaRPr lang="en-GB" sz="1100" b="1" i="0" u="none" strike="noStrike" dirty="0">
                        <a:solidFill>
                          <a:schemeClr val="accent1"/>
                        </a:solidFill>
                        <a:effectLst/>
                        <a:latin typeface="Calibri" panose="020F0502020204030204" pitchFamily="34" charset="0"/>
                      </a:endParaRPr>
                    </a:p>
                  </a:txBody>
                  <a:tcPr marL="7072" marR="7072" marT="7072" marB="0">
                    <a:lnL>
                      <a:noFill/>
                    </a:lnL>
                    <a:lnR>
                      <a:noFill/>
                    </a:lnR>
                    <a:lnT>
                      <a:noFill/>
                    </a:lnT>
                    <a:lnB>
                      <a:noFill/>
                    </a:lnB>
                  </a:tcPr>
                </a:tc>
                <a:extLst>
                  <a:ext uri="{0D108BD9-81ED-4DB2-BD59-A6C34878D82A}">
                    <a16:rowId xmlns:a16="http://schemas.microsoft.com/office/drawing/2014/main" val="2665533039"/>
                  </a:ext>
                </a:extLst>
              </a:tr>
              <a:tr h="156423">
                <a:tc>
                  <a:txBody>
                    <a:bodyPr/>
                    <a:lstStyle/>
                    <a:p>
                      <a:pPr algn="l" fontAlgn="b"/>
                      <a:r>
                        <a:rPr lang="en-GB" sz="1100" b="0" i="0" u="none" strike="noStrike" kern="1200" noProof="0" dirty="0">
                          <a:solidFill>
                            <a:schemeClr val="accent1"/>
                          </a:solidFill>
                          <a:effectLst/>
                        </a:rPr>
                        <a:t>6.201: Develop and agree FRP core base year  (FY24)  </a:t>
                      </a:r>
                      <a:r>
                        <a:rPr lang="en-GB" sz="1100" b="0" i="0" u="none" strike="noStrike" kern="1200" noProof="0" dirty="0">
                          <a:effectLst/>
                        </a:rPr>
                        <a:t>     </a:t>
                      </a:r>
                      <a:endParaRPr lang="en-GB" sz="1100" b="0" i="0" u="none" strike="noStrike" dirty="0">
                        <a:solidFill>
                          <a:schemeClr val="accent1"/>
                        </a:solidFill>
                        <a:effectLst/>
                        <a:latin typeface="Calibri"/>
                      </a:endParaRPr>
                    </a:p>
                  </a:txBody>
                  <a:tcPr marL="127293" marR="7072" marT="7072"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Mar 23</a:t>
                      </a:r>
                    </a:p>
                  </a:txBody>
                  <a:tcPr marL="7072" marR="7072" marT="7072" marB="0" anchor="b">
                    <a:lnL>
                      <a:noFill/>
                    </a:lnL>
                    <a:lnR>
                      <a:noFill/>
                    </a:lnR>
                    <a:lnT>
                      <a:noFill/>
                    </a:lnT>
                    <a:lnB>
                      <a:noFill/>
                    </a:lnB>
                  </a:tcPr>
                </a:tc>
                <a:extLst>
                  <a:ext uri="{0D108BD9-81ED-4DB2-BD59-A6C34878D82A}">
                    <a16:rowId xmlns:a16="http://schemas.microsoft.com/office/drawing/2014/main" val="2872596797"/>
                  </a:ext>
                </a:extLst>
              </a:tr>
              <a:tr h="156423">
                <a:tc>
                  <a:txBody>
                    <a:bodyPr/>
                    <a:lstStyle/>
                    <a:p>
                      <a:pPr algn="l" fontAlgn="b"/>
                      <a:r>
                        <a:rPr lang="en-GB" sz="1100" b="0" i="0" u="none" strike="noStrike" dirty="0">
                          <a:solidFill>
                            <a:schemeClr val="accent1"/>
                          </a:solidFill>
                          <a:effectLst/>
                          <a:latin typeface="Calibri"/>
                        </a:rPr>
                        <a:t>6.202: Update deficit drivers analysis</a:t>
                      </a:r>
                    </a:p>
                  </a:txBody>
                  <a:tcPr marL="127293" marR="7072" marT="7072"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May-23</a:t>
                      </a:r>
                      <a:endParaRPr lang="en-GB" sz="1100" b="0" i="0" u="none" strike="noStrike" dirty="0">
                        <a:solidFill>
                          <a:schemeClr val="accent1"/>
                        </a:solidFill>
                        <a:effectLst/>
                        <a:latin typeface="Calibri" panose="020F0502020204030204" pitchFamily="34" charset="0"/>
                      </a:endParaRPr>
                    </a:p>
                  </a:txBody>
                  <a:tcPr marL="7072" marR="7072" marT="7072" marB="0" anchor="b">
                    <a:lnL>
                      <a:noFill/>
                    </a:lnL>
                    <a:lnR>
                      <a:noFill/>
                    </a:lnR>
                    <a:lnT>
                      <a:noFill/>
                    </a:lnT>
                    <a:lnB>
                      <a:noFill/>
                    </a:lnB>
                  </a:tcPr>
                </a:tc>
                <a:extLst>
                  <a:ext uri="{0D108BD9-81ED-4DB2-BD59-A6C34878D82A}">
                    <a16:rowId xmlns:a16="http://schemas.microsoft.com/office/drawing/2014/main" val="1271507573"/>
                  </a:ext>
                </a:extLst>
              </a:tr>
              <a:tr h="191810">
                <a:tc>
                  <a:txBody>
                    <a:bodyPr/>
                    <a:lstStyle/>
                    <a:p>
                      <a:pPr algn="l" fontAlgn="b"/>
                      <a:r>
                        <a:rPr lang="en-GB" sz="1100" b="0" i="0" u="none" strike="noStrike" dirty="0">
                          <a:solidFill>
                            <a:schemeClr val="accent1"/>
                          </a:solidFill>
                          <a:effectLst/>
                          <a:latin typeface="Calibri"/>
                        </a:rPr>
                        <a:t>6.203: Model years one and two of FRP</a:t>
                      </a:r>
                    </a:p>
                  </a:txBody>
                  <a:tcPr marL="127293" marR="7072" marT="7072"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Jun-23</a:t>
                      </a:r>
                    </a:p>
                  </a:txBody>
                  <a:tcPr marL="7072" marR="7072" marT="7072" marB="0" anchor="b">
                    <a:lnL>
                      <a:noFill/>
                    </a:lnL>
                    <a:lnR>
                      <a:noFill/>
                    </a:lnR>
                    <a:lnT>
                      <a:noFill/>
                    </a:lnT>
                    <a:lnB>
                      <a:noFill/>
                    </a:lnB>
                  </a:tcPr>
                </a:tc>
                <a:extLst>
                  <a:ext uri="{0D108BD9-81ED-4DB2-BD59-A6C34878D82A}">
                    <a16:rowId xmlns:a16="http://schemas.microsoft.com/office/drawing/2014/main" val="1783007535"/>
                  </a:ext>
                </a:extLst>
              </a:tr>
              <a:tr h="191810">
                <a:tc>
                  <a:txBody>
                    <a:bodyPr/>
                    <a:lstStyle/>
                    <a:p>
                      <a:pPr algn="l" fontAlgn="b"/>
                      <a:r>
                        <a:rPr lang="en-GB" sz="1100" b="0" i="0" u="none" strike="noStrike" dirty="0">
                          <a:solidFill>
                            <a:schemeClr val="accent1"/>
                          </a:solidFill>
                          <a:effectLst/>
                          <a:latin typeface="Calibri"/>
                        </a:rPr>
                        <a:t>6.204: Update FRP document </a:t>
                      </a:r>
                    </a:p>
                  </a:txBody>
                  <a:tcPr marL="127293" marR="7072" marT="7072"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Jun-23</a:t>
                      </a:r>
                    </a:p>
                  </a:txBody>
                  <a:tcPr marL="7072" marR="7072" marT="7072" marB="0" anchor="b">
                    <a:lnL>
                      <a:noFill/>
                    </a:lnL>
                    <a:lnR>
                      <a:noFill/>
                    </a:lnR>
                    <a:lnT>
                      <a:noFill/>
                    </a:lnT>
                    <a:lnB>
                      <a:noFill/>
                    </a:lnB>
                  </a:tcPr>
                </a:tc>
                <a:extLst>
                  <a:ext uri="{0D108BD9-81ED-4DB2-BD59-A6C34878D82A}">
                    <a16:rowId xmlns:a16="http://schemas.microsoft.com/office/drawing/2014/main" val="1746521835"/>
                  </a:ext>
                </a:extLst>
              </a:tr>
              <a:tr h="191809">
                <a:tc>
                  <a:txBody>
                    <a:bodyPr/>
                    <a:lstStyle/>
                    <a:p>
                      <a:pPr lvl="0" algn="l">
                        <a:buNone/>
                      </a:pPr>
                      <a:r>
                        <a:rPr lang="en-GB" sz="1100" b="0" i="0" u="none" strike="noStrike" dirty="0">
                          <a:solidFill>
                            <a:schemeClr val="accent1"/>
                          </a:solidFill>
                          <a:effectLst/>
                          <a:latin typeface="Calibri"/>
                        </a:rPr>
                        <a:t>6.205: Fully develop FY24 efficiencies</a:t>
                      </a:r>
                      <a:endParaRPr lang="en-US" dirty="0"/>
                    </a:p>
                  </a:txBody>
                  <a:tcPr marL="127293" marR="7071" marT="7071" marB="0">
                    <a:lnL w="0">
                      <a:noFill/>
                    </a:lnL>
                    <a:lnR w="0">
                      <a:noFill/>
                    </a:lnR>
                    <a:lnT w="0">
                      <a:noFill/>
                    </a:lnT>
                    <a:lnB w="0">
                      <a:noFill/>
                    </a:lnB>
                  </a:tcPr>
                </a:tc>
                <a:tc>
                  <a:txBody>
                    <a:bodyPr/>
                    <a:lstStyle/>
                    <a:p>
                      <a:pPr lvl="0" algn="r">
                        <a:buNone/>
                      </a:pPr>
                      <a:r>
                        <a:rPr lang="en-GB" sz="1100" b="0" i="0" u="none" strike="noStrike" dirty="0">
                          <a:solidFill>
                            <a:schemeClr val="accent1"/>
                          </a:solidFill>
                          <a:effectLst/>
                          <a:latin typeface="Calibri"/>
                        </a:rPr>
                        <a:t>Jul- 23</a:t>
                      </a:r>
                      <a:endParaRPr lang="en-US" dirty="0"/>
                    </a:p>
                  </a:txBody>
                  <a:tcPr marL="7071" marR="7071" marT="7071" marB="0" anchor="b">
                    <a:lnL w="0">
                      <a:noFill/>
                    </a:lnL>
                    <a:lnR w="0">
                      <a:noFill/>
                    </a:lnR>
                    <a:lnT w="0">
                      <a:noFill/>
                    </a:lnT>
                    <a:lnB w="0">
                      <a:noFill/>
                    </a:lnB>
                  </a:tcPr>
                </a:tc>
                <a:extLst>
                  <a:ext uri="{0D108BD9-81ED-4DB2-BD59-A6C34878D82A}">
                    <a16:rowId xmlns:a16="http://schemas.microsoft.com/office/drawing/2014/main" val="2776772817"/>
                  </a:ext>
                </a:extLst>
              </a:tr>
              <a:tr h="191810">
                <a:tc>
                  <a:txBody>
                    <a:bodyPr/>
                    <a:lstStyle/>
                    <a:p>
                      <a:pPr marL="361950" indent="-361950" algn="l" fontAlgn="b"/>
                      <a:r>
                        <a:rPr lang="en-GB" sz="1100" b="0" i="0" u="none" strike="noStrike" dirty="0">
                          <a:solidFill>
                            <a:schemeClr val="accent1"/>
                          </a:solidFill>
                          <a:effectLst/>
                          <a:latin typeface="Calibri"/>
                        </a:rPr>
                        <a:t>6.206: Identify and prioritize development of “harder to achieve” improvements </a:t>
                      </a:r>
                      <a:endParaRPr lang="en-GB" sz="1100" b="0" i="0" u="none" strike="noStrike" dirty="0">
                        <a:solidFill>
                          <a:schemeClr val="accent1"/>
                        </a:solidFill>
                        <a:effectLst/>
                        <a:latin typeface="Calibri" panose="020F0502020204030204" pitchFamily="34" charset="0"/>
                      </a:endParaRPr>
                    </a:p>
                  </a:txBody>
                  <a:tcPr marL="127293" marR="7072" marT="7072"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Jul-23</a:t>
                      </a:r>
                    </a:p>
                  </a:txBody>
                  <a:tcPr marL="7072" marR="7072" marT="7072" marB="0" anchor="b">
                    <a:lnL>
                      <a:noFill/>
                    </a:lnL>
                    <a:lnR>
                      <a:noFill/>
                    </a:lnR>
                    <a:lnT>
                      <a:noFill/>
                    </a:lnT>
                    <a:lnB>
                      <a:noFill/>
                    </a:lnB>
                  </a:tcPr>
                </a:tc>
                <a:extLst>
                  <a:ext uri="{0D108BD9-81ED-4DB2-BD59-A6C34878D82A}">
                    <a16:rowId xmlns:a16="http://schemas.microsoft.com/office/drawing/2014/main" val="952794465"/>
                  </a:ext>
                </a:extLst>
              </a:tr>
              <a:tr h="156423">
                <a:tc>
                  <a:txBody>
                    <a:bodyPr/>
                    <a:lstStyle/>
                    <a:p>
                      <a:pPr algn="l" fontAlgn="b"/>
                      <a:r>
                        <a:rPr lang="en-GB" sz="1100" b="0" i="0" u="none" strike="noStrike" dirty="0">
                          <a:solidFill>
                            <a:schemeClr val="accent1"/>
                          </a:solidFill>
                          <a:effectLst/>
                          <a:latin typeface="Calibri"/>
                        </a:rPr>
                        <a:t>6.207: Develop multi-year productivity and efficiencies approach covering pathway improvement and GIRFT</a:t>
                      </a:r>
                      <a:r>
                        <a:rPr lang="en-GB" sz="1100" b="0" i="0" u="none" strike="noStrike" kern="1200" dirty="0">
                          <a:solidFill>
                            <a:schemeClr val="accent1"/>
                          </a:solidFill>
                          <a:effectLst/>
                          <a:latin typeface="Calibri"/>
                          <a:ea typeface="+mn-ea"/>
                          <a:cs typeface="+mn-cs"/>
                        </a:rPr>
                        <a:t> </a:t>
                      </a:r>
                      <a:endParaRPr lang="en-GB" sz="1100" b="0" i="0" u="none" strike="noStrike" dirty="0">
                        <a:solidFill>
                          <a:schemeClr val="accent1"/>
                        </a:solidFill>
                        <a:effectLst/>
                        <a:latin typeface="Calibri" panose="020F0502020204030204" pitchFamily="34" charset="0"/>
                      </a:endParaRPr>
                    </a:p>
                  </a:txBody>
                  <a:tcPr marL="127293" marR="7072" marT="7072"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Jul-23</a:t>
                      </a:r>
                    </a:p>
                  </a:txBody>
                  <a:tcPr marL="7072" marR="7072" marT="7072" marB="0" anchor="b">
                    <a:lnL>
                      <a:noFill/>
                    </a:lnL>
                    <a:lnR>
                      <a:noFill/>
                    </a:lnR>
                    <a:lnT>
                      <a:noFill/>
                    </a:lnT>
                    <a:lnB>
                      <a:noFill/>
                    </a:lnB>
                  </a:tcPr>
                </a:tc>
                <a:extLst>
                  <a:ext uri="{0D108BD9-81ED-4DB2-BD59-A6C34878D82A}">
                    <a16:rowId xmlns:a16="http://schemas.microsoft.com/office/drawing/2014/main" val="3509908088"/>
                  </a:ext>
                </a:extLst>
              </a:tr>
              <a:tr h="156423">
                <a:tc>
                  <a:txBody>
                    <a:bodyPr/>
                    <a:lstStyle/>
                    <a:p>
                      <a:pPr algn="l" fontAlgn="b"/>
                      <a:r>
                        <a:rPr lang="en-GB" sz="1100" b="0" i="0" u="none" strike="noStrike" dirty="0">
                          <a:solidFill>
                            <a:schemeClr val="accent1"/>
                          </a:solidFill>
                          <a:effectLst/>
                          <a:latin typeface="Calibri"/>
                        </a:rPr>
                        <a:t>6.208: Review and sign off including FRP base year Q1, Q2 and Q3 reviews</a:t>
                      </a:r>
                    </a:p>
                  </a:txBody>
                  <a:tcPr marL="127293" marR="7072" marT="7072"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 Jan-24</a:t>
                      </a:r>
                    </a:p>
                  </a:txBody>
                  <a:tcPr marL="7072" marR="7072" marT="7072" marB="0" anchor="b">
                    <a:lnL>
                      <a:noFill/>
                    </a:lnL>
                    <a:lnR>
                      <a:noFill/>
                    </a:lnR>
                    <a:lnT>
                      <a:noFill/>
                    </a:lnT>
                    <a:lnB>
                      <a:noFill/>
                    </a:lnB>
                  </a:tcPr>
                </a:tc>
                <a:extLst>
                  <a:ext uri="{0D108BD9-81ED-4DB2-BD59-A6C34878D82A}">
                    <a16:rowId xmlns:a16="http://schemas.microsoft.com/office/drawing/2014/main" val="2147254979"/>
                  </a:ext>
                </a:extLst>
              </a:tr>
              <a:tr h="156423">
                <a:tc>
                  <a:txBody>
                    <a:bodyPr/>
                    <a:lstStyle/>
                    <a:p>
                      <a:pPr marL="361950" indent="-361950" algn="l" fontAlgn="b"/>
                      <a:r>
                        <a:rPr lang="it-IT" sz="1100" b="0" i="0" u="none" strike="noStrike">
                          <a:solidFill>
                            <a:schemeClr val="accent1"/>
                          </a:solidFill>
                          <a:effectLst/>
                          <a:latin typeface="Calibri"/>
                        </a:rPr>
                        <a:t>6.209: Review and </a:t>
                      </a:r>
                      <a:r>
                        <a:rPr lang="it-IT" sz="1100" b="0" i="0" u="none" strike="noStrike" err="1">
                          <a:solidFill>
                            <a:schemeClr val="accent1"/>
                          </a:solidFill>
                          <a:effectLst/>
                          <a:latin typeface="Calibri"/>
                        </a:rPr>
                        <a:t>sign</a:t>
                      </a:r>
                      <a:r>
                        <a:rPr lang="it-IT" sz="1100" b="0" i="0" u="none" strike="noStrike">
                          <a:solidFill>
                            <a:schemeClr val="accent1"/>
                          </a:solidFill>
                          <a:effectLst/>
                          <a:latin typeface="Calibri"/>
                        </a:rPr>
                        <a:t>-off FRP </a:t>
                      </a:r>
                      <a:r>
                        <a:rPr lang="it-IT" sz="1100" b="0" i="0" u="none" strike="noStrike" err="1">
                          <a:solidFill>
                            <a:schemeClr val="accent1"/>
                          </a:solidFill>
                          <a:effectLst/>
                          <a:latin typeface="Calibri"/>
                        </a:rPr>
                        <a:t>including</a:t>
                      </a:r>
                      <a:r>
                        <a:rPr lang="it-IT" sz="1100" b="0" i="0" u="none" strike="noStrike">
                          <a:solidFill>
                            <a:schemeClr val="accent1"/>
                          </a:solidFill>
                          <a:effectLst/>
                          <a:latin typeface="Calibri"/>
                        </a:rPr>
                        <a:t>: Trust and ICB </a:t>
                      </a:r>
                      <a:r>
                        <a:rPr lang="it-IT" sz="1100" b="0" i="0" u="none" strike="noStrike" err="1">
                          <a:solidFill>
                            <a:schemeClr val="accent1"/>
                          </a:solidFill>
                          <a:effectLst/>
                          <a:latin typeface="Calibri"/>
                        </a:rPr>
                        <a:t>sign</a:t>
                      </a:r>
                      <a:r>
                        <a:rPr lang="it-IT" sz="1100" b="0" i="0" u="none" strike="noStrike">
                          <a:solidFill>
                            <a:schemeClr val="accent1"/>
                          </a:solidFill>
                          <a:effectLst/>
                          <a:latin typeface="Calibri"/>
                        </a:rPr>
                        <a:t> off and FRP progress </a:t>
                      </a:r>
                      <a:r>
                        <a:rPr lang="it-IT" sz="1100" b="0" i="0" u="none" strike="noStrike" err="1">
                          <a:solidFill>
                            <a:schemeClr val="accent1"/>
                          </a:solidFill>
                          <a:effectLst/>
                          <a:latin typeface="Calibri"/>
                        </a:rPr>
                        <a:t>quarterly</a:t>
                      </a:r>
                      <a:r>
                        <a:rPr lang="it-IT" sz="1100" b="0" i="0" u="none" strike="noStrike">
                          <a:solidFill>
                            <a:schemeClr val="accent1"/>
                          </a:solidFill>
                          <a:effectLst/>
                          <a:latin typeface="Calibri"/>
                        </a:rPr>
                        <a:t> reviews </a:t>
                      </a:r>
                      <a:endParaRPr lang="it-IT" sz="1100" b="0" i="0" u="none" strike="noStrike">
                        <a:solidFill>
                          <a:schemeClr val="accent1"/>
                        </a:solidFill>
                        <a:effectLst/>
                        <a:latin typeface="Calibri" panose="020F0502020204030204" pitchFamily="34" charset="0"/>
                      </a:endParaRPr>
                    </a:p>
                  </a:txBody>
                  <a:tcPr marL="127293" marR="7072" marT="7072"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Jan-24</a:t>
                      </a:r>
                    </a:p>
                  </a:txBody>
                  <a:tcPr marL="7072" marR="7072" marT="7072" marB="0" anchor="b">
                    <a:lnL>
                      <a:noFill/>
                    </a:lnL>
                    <a:lnR>
                      <a:noFill/>
                    </a:lnR>
                    <a:lnT>
                      <a:noFill/>
                    </a:lnT>
                    <a:lnB>
                      <a:noFill/>
                    </a:lnB>
                  </a:tcPr>
                </a:tc>
                <a:extLst>
                  <a:ext uri="{0D108BD9-81ED-4DB2-BD59-A6C34878D82A}">
                    <a16:rowId xmlns:a16="http://schemas.microsoft.com/office/drawing/2014/main" val="1028621089"/>
                  </a:ext>
                </a:extLst>
              </a:tr>
              <a:tr h="156423">
                <a:tc>
                  <a:txBody>
                    <a:bodyPr/>
                    <a:lstStyle/>
                    <a:p>
                      <a:pPr algn="l" fontAlgn="b"/>
                      <a:r>
                        <a:rPr lang="en-GB" sz="1100" b="0" i="0" u="none" strike="noStrike" dirty="0">
                          <a:solidFill>
                            <a:schemeClr val="accent1"/>
                          </a:solidFill>
                          <a:effectLst/>
                          <a:latin typeface="Calibri"/>
                        </a:rPr>
                        <a:t>6.210: Input to Kent and Medway System Finance Work</a:t>
                      </a:r>
                    </a:p>
                  </a:txBody>
                  <a:tcPr marL="127293" marR="7072" marT="7072"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Ongoing</a:t>
                      </a:r>
                    </a:p>
                  </a:txBody>
                  <a:tcPr marL="7072" marR="7072" marT="7072" marB="0" anchor="b">
                    <a:lnL>
                      <a:noFill/>
                    </a:lnL>
                    <a:lnR>
                      <a:noFill/>
                    </a:lnR>
                    <a:lnT>
                      <a:noFill/>
                    </a:lnT>
                    <a:lnB>
                      <a:noFill/>
                    </a:lnB>
                  </a:tcPr>
                </a:tc>
                <a:extLst>
                  <a:ext uri="{0D108BD9-81ED-4DB2-BD59-A6C34878D82A}">
                    <a16:rowId xmlns:a16="http://schemas.microsoft.com/office/drawing/2014/main" val="2894379725"/>
                  </a:ext>
                </a:extLst>
              </a:tr>
            </a:tbl>
          </a:graphicData>
        </a:graphic>
      </p:graphicFrame>
      <p:graphicFrame>
        <p:nvGraphicFramePr>
          <p:cNvPr id="10" name="Table 9">
            <a:extLst>
              <a:ext uri="{FF2B5EF4-FFF2-40B4-BE49-F238E27FC236}">
                <a16:creationId xmlns:a16="http://schemas.microsoft.com/office/drawing/2014/main" id="{5BCBDECA-C59D-4BED-9E65-1CB038335C14}"/>
              </a:ext>
            </a:extLst>
          </p:cNvPr>
          <p:cNvGraphicFramePr>
            <a:graphicFrameLocks noGrp="1"/>
          </p:cNvGraphicFramePr>
          <p:nvPr>
            <p:extLst>
              <p:ext uri="{D42A27DB-BD31-4B8C-83A1-F6EECF244321}">
                <p14:modId xmlns:p14="http://schemas.microsoft.com/office/powerpoint/2010/main" val="1072098333"/>
              </p:ext>
            </p:extLst>
          </p:nvPr>
        </p:nvGraphicFramePr>
        <p:xfrm>
          <a:off x="723111" y="1383088"/>
          <a:ext cx="5338324" cy="2059305"/>
        </p:xfrm>
        <a:graphic>
          <a:graphicData uri="http://schemas.openxmlformats.org/drawingml/2006/table">
            <a:tbl>
              <a:tblPr firstRow="1"/>
              <a:tblGrid>
                <a:gridCol w="4595156">
                  <a:extLst>
                    <a:ext uri="{9D8B030D-6E8A-4147-A177-3AD203B41FA5}">
                      <a16:colId xmlns:a16="http://schemas.microsoft.com/office/drawing/2014/main" val="3549470483"/>
                    </a:ext>
                  </a:extLst>
                </a:gridCol>
                <a:gridCol w="743168">
                  <a:extLst>
                    <a:ext uri="{9D8B030D-6E8A-4147-A177-3AD203B41FA5}">
                      <a16:colId xmlns:a16="http://schemas.microsoft.com/office/drawing/2014/main" val="476430043"/>
                    </a:ext>
                  </a:extLst>
                </a:gridCol>
              </a:tblGrid>
              <a:tr h="190500">
                <a:tc>
                  <a:txBody>
                    <a:bodyPr/>
                    <a:lstStyle/>
                    <a:p>
                      <a:pPr algn="l" fontAlgn="b"/>
                      <a:r>
                        <a:rPr lang="en-GB" sz="1100" b="1" i="0" u="none" strike="noStrike" dirty="0">
                          <a:solidFill>
                            <a:schemeClr val="accent1"/>
                          </a:solidFill>
                          <a:effectLst/>
                          <a:latin typeface="Calibri"/>
                        </a:rPr>
                        <a:t>6.1 Financial Governance</a:t>
                      </a:r>
                    </a:p>
                  </a:txBody>
                  <a:tcPr marL="85725" marR="9525" marT="9525" marB="0" anchor="b">
                    <a:lnL>
                      <a:noFill/>
                    </a:lnL>
                    <a:lnR>
                      <a:noFill/>
                    </a:lnR>
                    <a:lnT>
                      <a:noFill/>
                    </a:lnT>
                    <a:lnB>
                      <a:noFill/>
                    </a:lnB>
                  </a:tcPr>
                </a:tc>
                <a:tc>
                  <a:txBody>
                    <a:bodyPr/>
                    <a:lstStyle/>
                    <a:p>
                      <a:pPr algn="r" fontAlgn="b"/>
                      <a:endParaRPr lang="en-GB" sz="1100" b="1" i="0" u="none" strike="noStrike" dirty="0">
                        <a:solidFill>
                          <a:schemeClr val="accent1"/>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905407448"/>
                  </a:ext>
                </a:extLst>
              </a:tr>
              <a:tr h="190500">
                <a:tc>
                  <a:txBody>
                    <a:bodyPr/>
                    <a:lstStyle/>
                    <a:p>
                      <a:pPr algn="l" fontAlgn="b"/>
                      <a:r>
                        <a:rPr lang="en-GB" sz="1100" b="0" i="0" u="none" strike="noStrike" dirty="0">
                          <a:solidFill>
                            <a:schemeClr val="accent1"/>
                          </a:solidFill>
                          <a:effectLst/>
                          <a:latin typeface="Calibri"/>
                        </a:rPr>
                        <a:t>6.101: Implement Financial Improvement Oversight Group </a:t>
                      </a:r>
                      <a:endParaRPr lang="en-GB" sz="1100" b="0" i="0" u="none" strike="noStrike" dirty="0">
                        <a:solidFill>
                          <a:schemeClr val="accent1"/>
                        </a:solidFill>
                        <a:effectLst/>
                        <a:highlight>
                          <a:srgbClr val="FFFF00"/>
                        </a:highlight>
                        <a:latin typeface="Calibri"/>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Mar-23</a:t>
                      </a:r>
                    </a:p>
                  </a:txBody>
                  <a:tcPr marL="9525" marR="9525" marT="9525" marB="0">
                    <a:lnL>
                      <a:noFill/>
                    </a:lnL>
                    <a:lnR>
                      <a:noFill/>
                    </a:lnR>
                    <a:lnT>
                      <a:noFill/>
                    </a:lnT>
                    <a:lnB>
                      <a:noFill/>
                    </a:lnB>
                  </a:tcPr>
                </a:tc>
                <a:extLst>
                  <a:ext uri="{0D108BD9-81ED-4DB2-BD59-A6C34878D82A}">
                    <a16:rowId xmlns:a16="http://schemas.microsoft.com/office/drawing/2014/main" val="1507124608"/>
                  </a:ext>
                </a:extLst>
              </a:tr>
              <a:tr h="190500">
                <a:tc>
                  <a:txBody>
                    <a:bodyPr/>
                    <a:lstStyle/>
                    <a:p>
                      <a:pPr algn="l" fontAlgn="b"/>
                      <a:r>
                        <a:rPr lang="en-GB" sz="1100" b="0" i="0" u="none" strike="noStrike" dirty="0">
                          <a:solidFill>
                            <a:schemeClr val="accent1"/>
                          </a:solidFill>
                          <a:effectLst/>
                          <a:latin typeface="Calibri"/>
                        </a:rPr>
                        <a:t>6.102: Effective Care Group oversight approach in place</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Jun-23</a:t>
                      </a:r>
                    </a:p>
                  </a:txBody>
                  <a:tcPr marL="9525" marR="9525" marT="9525" marB="0">
                    <a:lnL>
                      <a:noFill/>
                    </a:lnL>
                    <a:lnR>
                      <a:noFill/>
                    </a:lnR>
                    <a:lnT>
                      <a:noFill/>
                    </a:lnT>
                    <a:lnB>
                      <a:noFill/>
                    </a:lnB>
                  </a:tcPr>
                </a:tc>
                <a:extLst>
                  <a:ext uri="{0D108BD9-81ED-4DB2-BD59-A6C34878D82A}">
                    <a16:rowId xmlns:a16="http://schemas.microsoft.com/office/drawing/2014/main" val="4037575388"/>
                  </a:ext>
                </a:extLst>
              </a:tr>
              <a:tr h="190500">
                <a:tc>
                  <a:txBody>
                    <a:bodyPr/>
                    <a:lstStyle/>
                    <a:p>
                      <a:pPr algn="l" fontAlgn="b"/>
                      <a:r>
                        <a:rPr lang="en-GB" sz="1100" b="0" i="0" u="none" strike="noStrike" dirty="0">
                          <a:solidFill>
                            <a:schemeClr val="accent1"/>
                          </a:solidFill>
                          <a:effectLst/>
                          <a:latin typeface="Calibri"/>
                        </a:rPr>
                        <a:t>6.103: Embed monthly finance reviews with Care Groups</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Jun-23</a:t>
                      </a:r>
                    </a:p>
                  </a:txBody>
                  <a:tcPr marL="9525" marR="9525" marT="9525" marB="0">
                    <a:lnL>
                      <a:noFill/>
                    </a:lnL>
                    <a:lnR>
                      <a:noFill/>
                    </a:lnR>
                    <a:lnT>
                      <a:noFill/>
                    </a:lnT>
                    <a:lnB>
                      <a:noFill/>
                    </a:lnB>
                  </a:tcPr>
                </a:tc>
                <a:extLst>
                  <a:ext uri="{0D108BD9-81ED-4DB2-BD59-A6C34878D82A}">
                    <a16:rowId xmlns:a16="http://schemas.microsoft.com/office/drawing/2014/main" val="1549788410"/>
                  </a:ext>
                </a:extLst>
              </a:tr>
              <a:tr h="190500">
                <a:tc>
                  <a:txBody>
                    <a:bodyPr/>
                    <a:lstStyle/>
                    <a:p>
                      <a:pPr algn="l" fontAlgn="b"/>
                      <a:r>
                        <a:rPr lang="en-GB" sz="1100" b="0" i="0" u="none" strike="noStrike" dirty="0">
                          <a:solidFill>
                            <a:schemeClr val="accent1"/>
                          </a:solidFill>
                          <a:effectLst/>
                          <a:latin typeface="Calibri"/>
                        </a:rPr>
                        <a:t>6.104: SFIs definition &amp; refresh</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Jul-23</a:t>
                      </a:r>
                    </a:p>
                  </a:txBody>
                  <a:tcPr marL="9525" marR="9525" marT="9525" marB="0">
                    <a:lnL>
                      <a:noFill/>
                    </a:lnL>
                    <a:lnR>
                      <a:noFill/>
                    </a:lnR>
                    <a:lnT>
                      <a:noFill/>
                    </a:lnT>
                    <a:lnB>
                      <a:noFill/>
                    </a:lnB>
                  </a:tcPr>
                </a:tc>
                <a:extLst>
                  <a:ext uri="{0D108BD9-81ED-4DB2-BD59-A6C34878D82A}">
                    <a16:rowId xmlns:a16="http://schemas.microsoft.com/office/drawing/2014/main" val="1020237485"/>
                  </a:ext>
                </a:extLst>
              </a:tr>
              <a:tr h="190500">
                <a:tc>
                  <a:txBody>
                    <a:bodyPr/>
                    <a:lstStyle/>
                    <a:p>
                      <a:pPr algn="l" fontAlgn="b"/>
                      <a:r>
                        <a:rPr lang="en-GB" sz="1100" b="0" i="0" u="none" strike="noStrike" dirty="0">
                          <a:solidFill>
                            <a:schemeClr val="accent1"/>
                          </a:solidFill>
                          <a:effectLst/>
                          <a:latin typeface="Calibri"/>
                        </a:rPr>
                        <a:t>6.105: Meeting structure and review of TOR </a:t>
                      </a:r>
                      <a:endParaRPr lang="en-GB" sz="1100" b="0" i="0" u="none" strike="noStrike" dirty="0">
                        <a:solidFill>
                          <a:schemeClr val="accent1"/>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Jul-23</a:t>
                      </a:r>
                    </a:p>
                  </a:txBody>
                  <a:tcPr marL="9525" marR="9525" marT="9525" marB="0">
                    <a:lnL>
                      <a:noFill/>
                    </a:lnL>
                    <a:lnR>
                      <a:noFill/>
                    </a:lnR>
                    <a:lnT>
                      <a:noFill/>
                    </a:lnT>
                    <a:lnB>
                      <a:noFill/>
                    </a:lnB>
                  </a:tcPr>
                </a:tc>
                <a:extLst>
                  <a:ext uri="{0D108BD9-81ED-4DB2-BD59-A6C34878D82A}">
                    <a16:rowId xmlns:a16="http://schemas.microsoft.com/office/drawing/2014/main" val="536980887"/>
                  </a:ext>
                </a:extLst>
              </a:tr>
              <a:tr h="190500">
                <a:tc>
                  <a:txBody>
                    <a:bodyPr/>
                    <a:lstStyle/>
                    <a:p>
                      <a:pPr lvl="0" algn="l">
                        <a:buNone/>
                      </a:pPr>
                      <a:r>
                        <a:rPr lang="en-GB" sz="1100" b="0" i="0" u="none" strike="noStrike" dirty="0">
                          <a:solidFill>
                            <a:schemeClr val="accent1"/>
                          </a:solidFill>
                          <a:effectLst/>
                          <a:latin typeface="Calibri"/>
                        </a:rPr>
                        <a:t>6.106: Review, relaunch and embed Strategic Investment Group (SIG)</a:t>
                      </a:r>
                      <a:endParaRPr lang="en-US" dirty="0"/>
                    </a:p>
                  </a:txBody>
                  <a:tcPr marL="171450" marR="9524" marT="9524" marB="0" anchor="b">
                    <a:lnL w="0">
                      <a:noFill/>
                    </a:lnL>
                    <a:lnR w="0">
                      <a:noFill/>
                    </a:lnR>
                    <a:lnT w="0">
                      <a:noFill/>
                    </a:lnT>
                    <a:lnB w="0">
                      <a:noFill/>
                    </a:lnB>
                  </a:tcPr>
                </a:tc>
                <a:tc>
                  <a:txBody>
                    <a:bodyPr/>
                    <a:lstStyle/>
                    <a:p>
                      <a:pPr lvl="0" algn="r">
                        <a:buNone/>
                      </a:pPr>
                      <a:r>
                        <a:rPr lang="en-GB" sz="1100" b="0" i="0" u="none" strike="noStrike" dirty="0">
                          <a:solidFill>
                            <a:schemeClr val="accent1"/>
                          </a:solidFill>
                          <a:effectLst/>
                          <a:latin typeface="Calibri"/>
                        </a:rPr>
                        <a:t>Aug-23</a:t>
                      </a:r>
                      <a:endParaRPr lang="en-US" dirty="0"/>
                    </a:p>
                  </a:txBody>
                  <a:tcPr marL="9524" marR="9524" marT="9524" marB="0">
                    <a:lnL w="0">
                      <a:noFill/>
                    </a:lnL>
                    <a:lnR w="0">
                      <a:noFill/>
                    </a:lnR>
                    <a:lnT w="0">
                      <a:noFill/>
                    </a:lnT>
                    <a:lnB w="0">
                      <a:noFill/>
                    </a:lnB>
                  </a:tcPr>
                </a:tc>
                <a:extLst>
                  <a:ext uri="{0D108BD9-81ED-4DB2-BD59-A6C34878D82A}">
                    <a16:rowId xmlns:a16="http://schemas.microsoft.com/office/drawing/2014/main" val="1493948014"/>
                  </a:ext>
                </a:extLst>
              </a:tr>
              <a:tr h="190500">
                <a:tc>
                  <a:txBody>
                    <a:bodyPr/>
                    <a:lstStyle/>
                    <a:p>
                      <a:pPr lvl="0" algn="l">
                        <a:buNone/>
                      </a:pPr>
                      <a:r>
                        <a:rPr lang="en-GB" sz="1100" b="0" i="0" u="none" strike="noStrike" dirty="0">
                          <a:solidFill>
                            <a:schemeClr val="accent1"/>
                          </a:solidFill>
                          <a:effectLst/>
                          <a:latin typeface="Calibri"/>
                        </a:rPr>
                        <a:t>6.107: Budget Holder training restarted and embedded</a:t>
                      </a:r>
                      <a:endParaRPr lang="en-US" dirty="0"/>
                    </a:p>
                  </a:txBody>
                  <a:tcPr marL="171450" marR="9524" marT="9524" marB="0" anchor="b">
                    <a:lnL w="0">
                      <a:noFill/>
                    </a:lnL>
                    <a:lnR w="0">
                      <a:noFill/>
                    </a:lnR>
                    <a:lnT w="0">
                      <a:noFill/>
                    </a:lnT>
                    <a:lnB w="0">
                      <a:noFill/>
                    </a:lnB>
                  </a:tcPr>
                </a:tc>
                <a:tc>
                  <a:txBody>
                    <a:bodyPr/>
                    <a:lstStyle/>
                    <a:p>
                      <a:pPr lvl="0" algn="r">
                        <a:buNone/>
                      </a:pPr>
                      <a:r>
                        <a:rPr lang="en-GB" sz="1100" b="0" i="0" u="none" strike="noStrike" dirty="0">
                          <a:solidFill>
                            <a:schemeClr val="accent1"/>
                          </a:solidFill>
                          <a:effectLst/>
                          <a:latin typeface="Calibri"/>
                        </a:rPr>
                        <a:t>Sep-23</a:t>
                      </a:r>
                    </a:p>
                  </a:txBody>
                  <a:tcPr marL="9524" marR="9524" marT="9524" marB="0">
                    <a:lnL w="0">
                      <a:noFill/>
                    </a:lnL>
                    <a:lnR w="0">
                      <a:noFill/>
                    </a:lnR>
                    <a:lnT w="0">
                      <a:noFill/>
                    </a:lnT>
                    <a:lnB w="0">
                      <a:noFill/>
                    </a:lnB>
                  </a:tcPr>
                </a:tc>
                <a:extLst>
                  <a:ext uri="{0D108BD9-81ED-4DB2-BD59-A6C34878D82A}">
                    <a16:rowId xmlns:a16="http://schemas.microsoft.com/office/drawing/2014/main" val="2932832125"/>
                  </a:ext>
                </a:extLst>
              </a:tr>
              <a:tr h="190500">
                <a:tc>
                  <a:txBody>
                    <a:bodyPr/>
                    <a:lstStyle/>
                    <a:p>
                      <a:pPr algn="l" fontAlgn="b"/>
                      <a:r>
                        <a:rPr lang="en-GB" sz="1100" b="0" i="0" u="none" strike="noStrike" dirty="0">
                          <a:solidFill>
                            <a:schemeClr val="accent1"/>
                          </a:solidFill>
                          <a:effectLst/>
                          <a:latin typeface="Calibri"/>
                        </a:rPr>
                        <a:t>6.108: Rebasing to revised hospital structure</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Sep-23</a:t>
                      </a:r>
                    </a:p>
                  </a:txBody>
                  <a:tcPr marL="9525" marR="9525" marT="9525" marB="0">
                    <a:lnL>
                      <a:noFill/>
                    </a:lnL>
                    <a:lnR>
                      <a:noFill/>
                    </a:lnR>
                    <a:lnT>
                      <a:noFill/>
                    </a:lnT>
                    <a:lnB>
                      <a:noFill/>
                    </a:lnB>
                  </a:tcPr>
                </a:tc>
                <a:extLst>
                  <a:ext uri="{0D108BD9-81ED-4DB2-BD59-A6C34878D82A}">
                    <a16:rowId xmlns:a16="http://schemas.microsoft.com/office/drawing/2014/main" val="1617082041"/>
                  </a:ext>
                </a:extLst>
              </a:tr>
              <a:tr h="190500">
                <a:tc>
                  <a:txBody>
                    <a:bodyPr/>
                    <a:lstStyle/>
                    <a:p>
                      <a:pPr marL="361950" marR="0" lvl="0" indent="-361950" algn="l" rtl="0" eaLnBrk="1" fontAlgn="b" latinLnBrk="0" hangingPunct="1">
                        <a:lnSpc>
                          <a:spcPct val="100000"/>
                        </a:lnSpc>
                        <a:spcBef>
                          <a:spcPts val="0"/>
                        </a:spcBef>
                        <a:spcAft>
                          <a:spcPts val="0"/>
                        </a:spcAft>
                        <a:buClrTx/>
                        <a:buSzTx/>
                        <a:buFontTx/>
                        <a:buNone/>
                      </a:pPr>
                      <a:r>
                        <a:rPr lang="en-GB" sz="1100" b="0" i="0" u="none" strike="noStrike" dirty="0">
                          <a:solidFill>
                            <a:schemeClr val="accent1"/>
                          </a:solidFill>
                          <a:effectLst/>
                          <a:latin typeface="Calibri"/>
                        </a:rPr>
                        <a:t>6.109: Joint Trust and ICB action plan re. Financial Recovery Plan (FRP) Development </a:t>
                      </a:r>
                      <a:endParaRPr lang="en-GB" sz="1100" b="0" i="0" u="none" strike="noStrike" dirty="0">
                        <a:solidFill>
                          <a:schemeClr val="accent1"/>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Ongoing</a:t>
                      </a:r>
                    </a:p>
                  </a:txBody>
                  <a:tcPr marL="9525" marR="9525" marT="9525" marB="0">
                    <a:lnL>
                      <a:noFill/>
                    </a:lnL>
                    <a:lnR>
                      <a:noFill/>
                    </a:lnR>
                    <a:lnT>
                      <a:noFill/>
                    </a:lnT>
                    <a:lnB>
                      <a:noFill/>
                    </a:lnB>
                  </a:tcPr>
                </a:tc>
                <a:extLst>
                  <a:ext uri="{0D108BD9-81ED-4DB2-BD59-A6C34878D82A}">
                    <a16:rowId xmlns:a16="http://schemas.microsoft.com/office/drawing/2014/main" val="2311277989"/>
                  </a:ext>
                </a:extLst>
              </a:tr>
            </a:tbl>
          </a:graphicData>
        </a:graphic>
      </p:graphicFrame>
      <p:sp>
        <p:nvSpPr>
          <p:cNvPr id="5" name="Rectangle 4">
            <a:extLst>
              <a:ext uri="{FF2B5EF4-FFF2-40B4-BE49-F238E27FC236}">
                <a16:creationId xmlns:a16="http://schemas.microsoft.com/office/drawing/2014/main" id="{87E0BB3F-AA02-44B2-AD6A-0628D0031C5E}"/>
              </a:ext>
              <a:ext uri="{C183D7F6-B498-43B3-948B-1728B52AA6E4}">
                <adec:decorative xmlns:adec="http://schemas.microsoft.com/office/drawing/2017/decorative" val="1"/>
              </a:ext>
            </a:extLst>
          </p:cNvPr>
          <p:cNvSpPr/>
          <p:nvPr/>
        </p:nvSpPr>
        <p:spPr>
          <a:xfrm>
            <a:off x="527970" y="1152895"/>
            <a:ext cx="11340941" cy="5076455"/>
          </a:xfrm>
          <a:prstGeom prst="rect">
            <a:avLst/>
          </a:prstGeom>
          <a:noFill/>
          <a:ln w="12700">
            <a:solidFill>
              <a:srgbClr val="A5A5A5"/>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pic>
        <p:nvPicPr>
          <p:cNvPr id="3" name="Picture 2" descr="Text">
            <a:extLst>
              <a:ext uri="{FF2B5EF4-FFF2-40B4-BE49-F238E27FC236}">
                <a16:creationId xmlns:a16="http://schemas.microsoft.com/office/drawing/2014/main" id="{4B8E3C42-D11A-2E51-D3DC-4918AB4672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48949" y="248071"/>
            <a:ext cx="1285875" cy="603734"/>
          </a:xfrm>
          <a:prstGeom prst="rect">
            <a:avLst/>
          </a:prstGeom>
        </p:spPr>
      </p:pic>
      <p:sp>
        <p:nvSpPr>
          <p:cNvPr id="9" name="Title 8">
            <a:extLst>
              <a:ext uri="{FF2B5EF4-FFF2-40B4-BE49-F238E27FC236}">
                <a16:creationId xmlns:a16="http://schemas.microsoft.com/office/drawing/2014/main" id="{023EEA65-78CA-4B57-9E6F-52173209A1EB}"/>
              </a:ext>
            </a:extLst>
          </p:cNvPr>
          <p:cNvSpPr>
            <a:spLocks noGrp="1"/>
          </p:cNvSpPr>
          <p:nvPr>
            <p:ph type="title"/>
          </p:nvPr>
        </p:nvSpPr>
        <p:spPr>
          <a:xfrm>
            <a:off x="527970" y="403579"/>
            <a:ext cx="10515600" cy="486680"/>
          </a:xfrm>
        </p:spPr>
        <p:txBody>
          <a:bodyPr>
            <a:normAutofit/>
          </a:bodyPr>
          <a:lstStyle/>
          <a:p>
            <a:r>
              <a:rPr lang="en-GB" sz="2400" dirty="0">
                <a:solidFill>
                  <a:schemeClr val="accent1"/>
                </a:solidFill>
                <a:latin typeface="+mn-lt"/>
              </a:rPr>
              <a:t>6. Finance Programme – Product Milestones </a:t>
            </a:r>
            <a:endParaRPr lang="en-GB" sz="2400" dirty="0">
              <a:latin typeface="+mn-lt"/>
            </a:endParaRPr>
          </a:p>
        </p:txBody>
      </p:sp>
      <p:sp>
        <p:nvSpPr>
          <p:cNvPr id="4" name="Slide Number Placeholder 3">
            <a:extLst>
              <a:ext uri="{FF2B5EF4-FFF2-40B4-BE49-F238E27FC236}">
                <a16:creationId xmlns:a16="http://schemas.microsoft.com/office/drawing/2014/main" id="{AA3B1FF9-E635-9667-05FD-489D610C4E05}"/>
              </a:ext>
            </a:extLst>
          </p:cNvPr>
          <p:cNvSpPr>
            <a:spLocks noGrp="1"/>
          </p:cNvSpPr>
          <p:nvPr>
            <p:ph type="sldNum" sz="quarter" idx="12"/>
          </p:nvPr>
        </p:nvSpPr>
        <p:spPr/>
        <p:txBody>
          <a:bodyPr/>
          <a:lstStyle/>
          <a:p>
            <a:fld id="{26F089D8-0D5E-4414-9C29-20F18FF8EEE2}" type="slidenum">
              <a:rPr lang="en-GB" altLang="en-US" sz="1000" smtClean="0">
                <a:solidFill>
                  <a:schemeClr val="accent1"/>
                </a:solidFill>
              </a:rPr>
              <a:pPr/>
              <a:t>13</a:t>
            </a:fld>
            <a:endParaRPr lang="en-GB" altLang="en-US" sz="1000" dirty="0">
              <a:solidFill>
                <a:schemeClr val="accent1"/>
              </a:solidFill>
            </a:endParaRPr>
          </a:p>
        </p:txBody>
      </p:sp>
    </p:spTree>
    <p:extLst>
      <p:ext uri="{BB962C8B-B14F-4D97-AF65-F5344CB8AC3E}">
        <p14:creationId xmlns:p14="http://schemas.microsoft.com/office/powerpoint/2010/main" val="1978173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a:extLst>
              <a:ext uri="{FF2B5EF4-FFF2-40B4-BE49-F238E27FC236}">
                <a16:creationId xmlns:a16="http://schemas.microsoft.com/office/drawing/2014/main" id="{5F267B02-412B-1BD5-73F4-EA8A58CE8E6B}"/>
              </a:ext>
            </a:extLst>
          </p:cNvPr>
          <p:cNvSpPr>
            <a:spLocks noGrp="1"/>
          </p:cNvSpPr>
          <p:nvPr>
            <p:ph type="sldNum" sz="quarter" idx="12"/>
          </p:nvPr>
        </p:nvSpPr>
        <p:spPr/>
        <p:txBody>
          <a:bodyPr/>
          <a:lstStyle/>
          <a:p>
            <a:fld id="{26F089D8-0D5E-4414-9C29-20F18FF8EEE2}" type="slidenum">
              <a:rPr lang="en-GB" altLang="en-US" sz="1000" smtClean="0"/>
              <a:pPr/>
              <a:t>2</a:t>
            </a:fld>
            <a:endParaRPr lang="en-GB" altLang="en-US" sz="1000" dirty="0"/>
          </a:p>
        </p:txBody>
      </p:sp>
      <p:sp>
        <p:nvSpPr>
          <p:cNvPr id="13" name="Rectangle 12">
            <a:extLst>
              <a:ext uri="{FF2B5EF4-FFF2-40B4-BE49-F238E27FC236}">
                <a16:creationId xmlns:a16="http://schemas.microsoft.com/office/drawing/2014/main" id="{9687C502-288C-4DCB-B9C8-9769936A066F}"/>
              </a:ext>
            </a:extLst>
          </p:cNvPr>
          <p:cNvSpPr/>
          <p:nvPr/>
        </p:nvSpPr>
        <p:spPr>
          <a:xfrm>
            <a:off x="6788452" y="4539128"/>
            <a:ext cx="4824312" cy="1709293"/>
          </a:xfrm>
          <a:prstGeom prst="rect">
            <a:avLst/>
          </a:prstGeom>
        </p:spPr>
        <p:txBody>
          <a:bodyPr vert="horz" lIns="91440" tIns="45720" rIns="91440" bIns="45720" rtlCol="0" anchor="t">
            <a:noAutofit/>
          </a:bodyPr>
          <a:lstStyle/>
          <a:p>
            <a:pPr marL="180975" indent="-180975">
              <a:spcBef>
                <a:spcPct val="20000"/>
              </a:spcBef>
              <a:buFont typeface="Arial" panose="020B0604020202020204" pitchFamily="34" charset="0"/>
              <a:buChar char="•"/>
            </a:pPr>
            <a:r>
              <a:rPr lang="en-GB" sz="1100" dirty="0">
                <a:solidFill>
                  <a:srgbClr val="4472C4"/>
                </a:solidFill>
              </a:rPr>
              <a:t>Executive leadership team posts filled.</a:t>
            </a:r>
            <a:endParaRPr lang="en-GB" sz="1100" dirty="0">
              <a:solidFill>
                <a:srgbClr val="4472C4"/>
              </a:solidFill>
              <a:cs typeface="Calibri" panose="020F0502020204030204"/>
            </a:endParaRPr>
          </a:p>
          <a:p>
            <a:pPr marL="180975" indent="-180975">
              <a:spcBef>
                <a:spcPct val="20000"/>
              </a:spcBef>
              <a:buFont typeface="Arial" panose="020B0604020202020204" pitchFamily="34" charset="0"/>
              <a:buChar char="•"/>
            </a:pPr>
            <a:r>
              <a:rPr lang="en-GB" sz="1100" dirty="0">
                <a:solidFill>
                  <a:srgbClr val="4472C4"/>
                </a:solidFill>
              </a:rPr>
              <a:t>Executive and Board leadership development plan in place.</a:t>
            </a:r>
            <a:endParaRPr lang="en-GB" sz="1100" dirty="0">
              <a:solidFill>
                <a:srgbClr val="4472C4"/>
              </a:solidFill>
              <a:cs typeface="Calibri"/>
            </a:endParaRPr>
          </a:p>
          <a:p>
            <a:pPr marL="180975" indent="-180975">
              <a:spcBef>
                <a:spcPct val="20000"/>
              </a:spcBef>
              <a:buFont typeface="Arial" panose="020B0604020202020204" pitchFamily="34" charset="0"/>
              <a:buChar char="•"/>
            </a:pPr>
            <a:r>
              <a:rPr lang="en-GB" sz="1100" dirty="0">
                <a:solidFill>
                  <a:srgbClr val="4472C4"/>
                </a:solidFill>
              </a:rPr>
              <a:t>Trust Board sighted on key risks and actions taken via appropriate escalation.</a:t>
            </a:r>
            <a:endParaRPr lang="en-GB" sz="1100" dirty="0">
              <a:solidFill>
                <a:srgbClr val="4472C4"/>
              </a:solidFill>
              <a:cs typeface="Calibri"/>
            </a:endParaRPr>
          </a:p>
          <a:p>
            <a:pPr marL="180975" indent="-180975">
              <a:spcBef>
                <a:spcPct val="20000"/>
              </a:spcBef>
              <a:buFont typeface="Arial" panose="020B0604020202020204" pitchFamily="34" charset="0"/>
              <a:buChar char="•"/>
            </a:pPr>
            <a:r>
              <a:rPr lang="en-GB" sz="1100" dirty="0">
                <a:solidFill>
                  <a:srgbClr val="4472C4"/>
                </a:solidFill>
              </a:rPr>
              <a:t>Evidence of effective communication and engagement channels between the frontline and the Board and external partners including escalation of risks.</a:t>
            </a:r>
            <a:endParaRPr lang="en-GB" sz="1100" dirty="0">
              <a:solidFill>
                <a:srgbClr val="4472C4"/>
              </a:solidFill>
              <a:cs typeface="Calibri"/>
            </a:endParaRPr>
          </a:p>
          <a:p>
            <a:pPr marL="180975" indent="-180975">
              <a:spcBef>
                <a:spcPct val="20000"/>
              </a:spcBef>
              <a:buFont typeface="Arial" panose="020B0604020202020204" pitchFamily="34" charset="0"/>
              <a:buChar char="•"/>
            </a:pPr>
            <a:r>
              <a:rPr lang="en-GB" sz="1100" dirty="0">
                <a:solidFill>
                  <a:srgbClr val="4472C4"/>
                </a:solidFill>
              </a:rPr>
              <a:t>Evidence of Board oversight and leadership of a structured transformation programme approach with a clear Quality Improvement methodology within maternity to address culture, psychological safety and teamworking.</a:t>
            </a:r>
            <a:endParaRPr lang="en-GB" sz="1100" dirty="0">
              <a:solidFill>
                <a:srgbClr val="4472C4"/>
              </a:solidFill>
              <a:cs typeface="Calibri"/>
            </a:endParaRPr>
          </a:p>
          <a:p>
            <a:pPr marL="180975" indent="-180975">
              <a:spcBef>
                <a:spcPct val="20000"/>
              </a:spcBef>
              <a:buFont typeface="Arial" panose="020B0604020202020204" pitchFamily="34" charset="0"/>
              <a:buChar char="•"/>
            </a:pPr>
            <a:r>
              <a:rPr lang="en-GB" sz="1100" dirty="0">
                <a:solidFill>
                  <a:srgbClr val="4472C4"/>
                </a:solidFill>
              </a:rPr>
              <a:t>Full contribution made to the HCP for East Kent, provider collaboratives &amp; ICS.</a:t>
            </a:r>
            <a:endParaRPr lang="en-GB" sz="1100" dirty="0">
              <a:solidFill>
                <a:srgbClr val="4472C4"/>
              </a:solidFill>
              <a:cs typeface="Calibri"/>
            </a:endParaRPr>
          </a:p>
        </p:txBody>
      </p:sp>
      <p:sp>
        <p:nvSpPr>
          <p:cNvPr id="33" name="Oval 32">
            <a:extLst>
              <a:ext uri="{FF2B5EF4-FFF2-40B4-BE49-F238E27FC236}">
                <a16:creationId xmlns:a16="http://schemas.microsoft.com/office/drawing/2014/main" id="{508CBB78-A0B0-4413-9329-A89263680603}"/>
              </a:ext>
            </a:extLst>
          </p:cNvPr>
          <p:cNvSpPr/>
          <p:nvPr/>
        </p:nvSpPr>
        <p:spPr>
          <a:xfrm>
            <a:off x="6518451" y="4671451"/>
            <a:ext cx="270000" cy="270000"/>
          </a:xfrm>
          <a:prstGeom prst="ellipse">
            <a:avLst/>
          </a:prstGeom>
          <a:solidFill>
            <a:srgbClr val="4472C4"/>
          </a:solidFill>
          <a:ln w="1905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1</a:t>
            </a:r>
          </a:p>
        </p:txBody>
      </p:sp>
      <p:sp>
        <p:nvSpPr>
          <p:cNvPr id="22" name="Rectangle 21">
            <a:extLst>
              <a:ext uri="{FF2B5EF4-FFF2-40B4-BE49-F238E27FC236}">
                <a16:creationId xmlns:a16="http://schemas.microsoft.com/office/drawing/2014/main" id="{DCA1EBE0-CD07-A721-FC19-21FBA5D38776}"/>
              </a:ext>
              <a:ext uri="{C183D7F6-B498-43B3-948B-1728B52AA6E4}">
                <adec:decorative xmlns:adec="http://schemas.microsoft.com/office/drawing/2017/decorative" val="1"/>
              </a:ext>
            </a:extLst>
          </p:cNvPr>
          <p:cNvSpPr/>
          <p:nvPr/>
        </p:nvSpPr>
        <p:spPr>
          <a:xfrm>
            <a:off x="6473419" y="4544294"/>
            <a:ext cx="5138357" cy="1843284"/>
          </a:xfrm>
          <a:prstGeom prst="rect">
            <a:avLst/>
          </a:prstGeom>
          <a:noFill/>
          <a:ln w="12700">
            <a:solidFill>
              <a:srgbClr val="4472C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rgbClr val="005CB9"/>
              </a:solidFill>
            </a:endParaRPr>
          </a:p>
        </p:txBody>
      </p:sp>
      <p:sp>
        <p:nvSpPr>
          <p:cNvPr id="8" name="Flowchart: Process 7">
            <a:extLst>
              <a:ext uri="{FF2B5EF4-FFF2-40B4-BE49-F238E27FC236}">
                <a16:creationId xmlns:a16="http://schemas.microsoft.com/office/drawing/2014/main" id="{3DB6E3C6-D63A-4EDF-A1A4-C94B753A0DBE}"/>
              </a:ext>
            </a:extLst>
          </p:cNvPr>
          <p:cNvSpPr/>
          <p:nvPr/>
        </p:nvSpPr>
        <p:spPr>
          <a:xfrm>
            <a:off x="6477944" y="4316233"/>
            <a:ext cx="5133031" cy="230163"/>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NOF 4 Exit Criteria contribution</a:t>
            </a:r>
          </a:p>
        </p:txBody>
      </p:sp>
      <p:sp>
        <p:nvSpPr>
          <p:cNvPr id="51" name="Oval 50">
            <a:extLst>
              <a:ext uri="{FF2B5EF4-FFF2-40B4-BE49-F238E27FC236}">
                <a16:creationId xmlns:a16="http://schemas.microsoft.com/office/drawing/2014/main" id="{2821D88E-5E5C-4FBB-9B4A-41F8BE402B64}"/>
              </a:ext>
            </a:extLst>
          </p:cNvPr>
          <p:cNvSpPr/>
          <p:nvPr/>
        </p:nvSpPr>
        <p:spPr>
          <a:xfrm>
            <a:off x="11093387" y="4166103"/>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E</a:t>
            </a:r>
          </a:p>
        </p:txBody>
      </p:sp>
      <p:sp>
        <p:nvSpPr>
          <p:cNvPr id="5" name="TextBox 4">
            <a:extLst>
              <a:ext uri="{FF2B5EF4-FFF2-40B4-BE49-F238E27FC236}">
                <a16:creationId xmlns:a16="http://schemas.microsoft.com/office/drawing/2014/main" id="{1ADC35AF-074B-874F-23C8-58B9045FA964}"/>
              </a:ext>
            </a:extLst>
          </p:cNvPr>
          <p:cNvSpPr txBox="1"/>
          <p:nvPr/>
        </p:nvSpPr>
        <p:spPr>
          <a:xfrm>
            <a:off x="6416667" y="3194827"/>
            <a:ext cx="5137166" cy="1151144"/>
          </a:xfrm>
          <a:prstGeom prst="rect">
            <a:avLst/>
          </a:prstGeom>
        </p:spPr>
        <p:txBody>
          <a:bodyPr vert="horz" lIns="91440" tIns="45720" rIns="91440" bIns="45720" rtlCol="0" anchor="t">
            <a:noAutofit/>
          </a:bodyPr>
          <a:lstStyle>
            <a:defPPr>
              <a:defRPr lang="en-US"/>
            </a:defPPr>
            <a:lvl1pPr marL="265113" indent="-265113" defTabSz="914400">
              <a:spcBef>
                <a:spcPct val="20000"/>
              </a:spcBef>
              <a:buFont typeface="Arial" panose="020B0604020202020204" pitchFamily="34" charset="0"/>
              <a:buChar char="•"/>
              <a:defRPr sz="1200"/>
            </a:lvl1pPr>
            <a:lvl2pPr marL="742950" indent="-285750" defTabSz="914400">
              <a:spcBef>
                <a:spcPct val="20000"/>
              </a:spcBef>
              <a:buFont typeface="Arial" panose="020B0604020202020204" pitchFamily="34" charset="0"/>
              <a:buChar char="–"/>
              <a:defRPr sz="2800"/>
            </a:lvl2pPr>
            <a:lvl3pPr marL="1143000" indent="-228600" defTabSz="914400">
              <a:spcBef>
                <a:spcPct val="20000"/>
              </a:spcBef>
              <a:buFont typeface="Arial" panose="020B0604020202020204" pitchFamily="34" charset="0"/>
              <a:buChar char="•"/>
              <a:defRPr sz="2400"/>
            </a:lvl3pPr>
            <a:lvl4pPr marL="1600200" indent="-228600" defTabSz="914400">
              <a:spcBef>
                <a:spcPct val="20000"/>
              </a:spcBef>
              <a:buFont typeface="Arial" panose="020B0604020202020204" pitchFamily="34" charset="0"/>
              <a:buChar char="–"/>
              <a:defRPr sz="2000"/>
            </a:lvl4pPr>
            <a:lvl5pPr marL="2057400" indent="-228600" defTabSz="914400">
              <a:spcBef>
                <a:spcPct val="20000"/>
              </a:spcBef>
              <a:buFont typeface="Arial" panose="020B0604020202020204" pitchFamily="34" charset="0"/>
              <a:buChar char="»"/>
              <a:defRPr sz="2000"/>
            </a:lvl5pPr>
            <a:lvl6pPr marL="2514600" indent="-228600" defTabSz="914400">
              <a:spcBef>
                <a:spcPct val="20000"/>
              </a:spcBef>
              <a:buFont typeface="Arial" panose="020B0604020202020204" pitchFamily="34" charset="0"/>
              <a:buChar char="•"/>
              <a:defRPr sz="2000"/>
            </a:lvl6pPr>
            <a:lvl7pPr marL="2971800" indent="-228600" defTabSz="914400">
              <a:spcBef>
                <a:spcPct val="20000"/>
              </a:spcBef>
              <a:buFont typeface="Arial" panose="020B0604020202020204" pitchFamily="34" charset="0"/>
              <a:buChar char="•"/>
              <a:defRPr sz="2000"/>
            </a:lvl7pPr>
            <a:lvl8pPr marL="3429000" indent="-228600" defTabSz="914400">
              <a:spcBef>
                <a:spcPct val="20000"/>
              </a:spcBef>
              <a:buFont typeface="Arial" panose="020B0604020202020204" pitchFamily="34" charset="0"/>
              <a:buChar char="•"/>
              <a:defRPr sz="2000"/>
            </a:lvl8pPr>
            <a:lvl9pPr marL="3886200" indent="-228600" defTabSz="914400">
              <a:spcBef>
                <a:spcPct val="20000"/>
              </a:spcBef>
              <a:buFont typeface="Arial" panose="020B0604020202020204" pitchFamily="34" charset="0"/>
              <a:buChar char="•"/>
              <a:defRPr sz="2000"/>
            </a:lvl9pPr>
          </a:lstStyle>
          <a:p>
            <a:pPr marL="180975" indent="-180975"/>
            <a:r>
              <a:rPr lang="en-GB" sz="1100" dirty="0">
                <a:solidFill>
                  <a:srgbClr val="4472C4"/>
                </a:solidFill>
              </a:rPr>
              <a:t>Andrea Ashman, CPO – Recruitment, induction and leadership development plan</a:t>
            </a:r>
          </a:p>
          <a:p>
            <a:pPr marL="180975" indent="-180975"/>
            <a:r>
              <a:rPr lang="en-GB" sz="1100" dirty="0">
                <a:solidFill>
                  <a:srgbClr val="4472C4"/>
                </a:solidFill>
              </a:rPr>
              <a:t>Caroline Pelly, CNO – Governance Model </a:t>
            </a:r>
            <a:endParaRPr lang="en-GB" sz="1100" dirty="0">
              <a:solidFill>
                <a:srgbClr val="4472C4"/>
              </a:solidFill>
              <a:cs typeface="Calibri"/>
            </a:endParaRPr>
          </a:p>
          <a:p>
            <a:pPr marL="180975" indent="-180975"/>
            <a:r>
              <a:rPr lang="en-GB" sz="1100" dirty="0">
                <a:solidFill>
                  <a:srgbClr val="4472C4"/>
                </a:solidFill>
                <a:latin typeface="Calibri" panose="020F0502020204030204"/>
              </a:rPr>
              <a:t>Natalie Yost, DC&amp;E –</a:t>
            </a:r>
            <a:r>
              <a:rPr kumimoji="0" lang="en-GB" sz="1100" b="0" i="0" u="none" strike="noStrike" kern="1200" cap="none" spc="0" normalizeH="0" baseline="0" noProof="0" dirty="0">
                <a:ln>
                  <a:noFill/>
                </a:ln>
                <a:solidFill>
                  <a:srgbClr val="4472C4"/>
                </a:solidFill>
                <a:effectLst/>
                <a:uLnTx/>
                <a:uFillTx/>
                <a:latin typeface="Calibri" panose="020F0502020204030204"/>
                <a:ea typeface="+mn-ea"/>
                <a:cs typeface="+mn-cs"/>
              </a:rPr>
              <a:t> Communications and engagement</a:t>
            </a:r>
            <a:endParaRPr lang="en-GB" sz="1100" b="0" i="0" u="none" strike="noStrike" kern="1200" cap="none" spc="0" normalizeH="0" baseline="0" noProof="0" dirty="0">
              <a:ln>
                <a:noFill/>
              </a:ln>
              <a:solidFill>
                <a:srgbClr val="4472C4"/>
              </a:solidFill>
              <a:effectLst/>
              <a:uLnTx/>
              <a:uFillTx/>
              <a:latin typeface="Calibri" panose="020F0502020204030204"/>
              <a:cs typeface="Calibri" panose="020F0502020204030204"/>
            </a:endParaRPr>
          </a:p>
          <a:p>
            <a:pPr marL="180975" indent="-180975"/>
            <a:r>
              <a:rPr lang="en-GB" sz="1100" dirty="0">
                <a:solidFill>
                  <a:srgbClr val="4472C4"/>
                </a:solidFill>
              </a:rPr>
              <a:t>Ben Stevens, DSD&amp;P – Transformation Programme</a:t>
            </a:r>
            <a:endParaRPr lang="en-GB" sz="1100" dirty="0">
              <a:solidFill>
                <a:srgbClr val="4472C4"/>
              </a:solidFill>
              <a:cs typeface="Calibri" panose="020F0502020204030204"/>
            </a:endParaRPr>
          </a:p>
          <a:p>
            <a:pPr marL="180975" indent="-180975"/>
            <a:endParaRPr lang="en-GB" sz="1100" dirty="0">
              <a:solidFill>
                <a:srgbClr val="4472C4"/>
              </a:solidFill>
            </a:endParaRPr>
          </a:p>
        </p:txBody>
      </p:sp>
      <p:sp>
        <p:nvSpPr>
          <p:cNvPr id="46" name="Rectangle 45">
            <a:extLst>
              <a:ext uri="{FF2B5EF4-FFF2-40B4-BE49-F238E27FC236}">
                <a16:creationId xmlns:a16="http://schemas.microsoft.com/office/drawing/2014/main" id="{EBCB5CFE-9949-4FD2-9140-17426A54B7C5}"/>
              </a:ext>
              <a:ext uri="{C183D7F6-B498-43B3-948B-1728B52AA6E4}">
                <adec:decorative xmlns:adec="http://schemas.microsoft.com/office/drawing/2017/decorative" val="1"/>
              </a:ext>
            </a:extLst>
          </p:cNvPr>
          <p:cNvSpPr/>
          <p:nvPr/>
        </p:nvSpPr>
        <p:spPr>
          <a:xfrm>
            <a:off x="6458894" y="3205152"/>
            <a:ext cx="5138357" cy="835895"/>
          </a:xfrm>
          <a:prstGeom prst="rect">
            <a:avLst/>
          </a:prstGeom>
          <a:noFill/>
          <a:ln w="12700">
            <a:solidFill>
              <a:srgbClr val="4472C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rgbClr val="4472C4"/>
              </a:solidFill>
            </a:endParaRPr>
          </a:p>
        </p:txBody>
      </p:sp>
      <p:sp>
        <p:nvSpPr>
          <p:cNvPr id="45" name="Flowchart: Process 44">
            <a:extLst>
              <a:ext uri="{FF2B5EF4-FFF2-40B4-BE49-F238E27FC236}">
                <a16:creationId xmlns:a16="http://schemas.microsoft.com/office/drawing/2014/main" id="{448B4318-A1BD-4F2C-82CB-B461ABDB7A0C}"/>
              </a:ext>
            </a:extLst>
          </p:cNvPr>
          <p:cNvSpPr/>
          <p:nvPr/>
        </p:nvSpPr>
        <p:spPr>
          <a:xfrm>
            <a:off x="6458894" y="2960368"/>
            <a:ext cx="5138357" cy="208882"/>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Project Leads</a:t>
            </a:r>
          </a:p>
        </p:txBody>
      </p:sp>
      <p:sp>
        <p:nvSpPr>
          <p:cNvPr id="50" name="Oval 49">
            <a:extLst>
              <a:ext uri="{FF2B5EF4-FFF2-40B4-BE49-F238E27FC236}">
                <a16:creationId xmlns:a16="http://schemas.microsoft.com/office/drawing/2014/main" id="{11B6DF8A-10FF-4C07-A87E-6A0CFC52A64E}"/>
              </a:ext>
            </a:extLst>
          </p:cNvPr>
          <p:cNvSpPr/>
          <p:nvPr/>
        </p:nvSpPr>
        <p:spPr>
          <a:xfrm>
            <a:off x="11093387" y="2894249"/>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D</a:t>
            </a:r>
          </a:p>
        </p:txBody>
      </p:sp>
      <p:sp>
        <p:nvSpPr>
          <p:cNvPr id="44" name="TextBox 43">
            <a:extLst>
              <a:ext uri="{FF2B5EF4-FFF2-40B4-BE49-F238E27FC236}">
                <a16:creationId xmlns:a16="http://schemas.microsoft.com/office/drawing/2014/main" id="{D7A312C1-2F73-45B3-B4B5-E51E4B412879}"/>
              </a:ext>
            </a:extLst>
          </p:cNvPr>
          <p:cNvSpPr txBox="1"/>
          <p:nvPr/>
        </p:nvSpPr>
        <p:spPr>
          <a:xfrm>
            <a:off x="6416667" y="1209265"/>
            <a:ext cx="5137166" cy="1511604"/>
          </a:xfrm>
          <a:prstGeom prst="rect">
            <a:avLst/>
          </a:prstGeom>
        </p:spPr>
        <p:txBody>
          <a:bodyPr vert="horz" lIns="91440" tIns="45720" rIns="91440" bIns="45720" rtlCol="0" anchor="t">
            <a:noAutofit/>
          </a:bodyPr>
          <a:lstStyle>
            <a:defPPr>
              <a:defRPr lang="en-US"/>
            </a:defPPr>
            <a:lvl1pPr marL="265113" indent="-265113" defTabSz="914400">
              <a:spcBef>
                <a:spcPct val="20000"/>
              </a:spcBef>
              <a:buFont typeface="Arial" panose="020B0604020202020204" pitchFamily="34" charset="0"/>
              <a:buChar char="•"/>
              <a:defRPr sz="1200"/>
            </a:lvl1pPr>
            <a:lvl2pPr marL="742950" indent="-285750" defTabSz="914400">
              <a:spcBef>
                <a:spcPct val="20000"/>
              </a:spcBef>
              <a:buFont typeface="Arial" panose="020B0604020202020204" pitchFamily="34" charset="0"/>
              <a:buChar char="–"/>
              <a:defRPr sz="2800"/>
            </a:lvl2pPr>
            <a:lvl3pPr marL="1143000" indent="-228600" defTabSz="914400">
              <a:spcBef>
                <a:spcPct val="20000"/>
              </a:spcBef>
              <a:buFont typeface="Arial" panose="020B0604020202020204" pitchFamily="34" charset="0"/>
              <a:buChar char="•"/>
              <a:defRPr sz="2400"/>
            </a:lvl3pPr>
            <a:lvl4pPr marL="1600200" indent="-228600" defTabSz="914400">
              <a:spcBef>
                <a:spcPct val="20000"/>
              </a:spcBef>
              <a:buFont typeface="Arial" panose="020B0604020202020204" pitchFamily="34" charset="0"/>
              <a:buChar char="–"/>
              <a:defRPr sz="2000"/>
            </a:lvl4pPr>
            <a:lvl5pPr marL="2057400" indent="-228600" defTabSz="914400">
              <a:spcBef>
                <a:spcPct val="20000"/>
              </a:spcBef>
              <a:buFont typeface="Arial" panose="020B0604020202020204" pitchFamily="34" charset="0"/>
              <a:buChar char="»"/>
              <a:defRPr sz="2000"/>
            </a:lvl5pPr>
            <a:lvl6pPr marL="2514600" indent="-228600" defTabSz="914400">
              <a:spcBef>
                <a:spcPct val="20000"/>
              </a:spcBef>
              <a:buFont typeface="Arial" panose="020B0604020202020204" pitchFamily="34" charset="0"/>
              <a:buChar char="•"/>
              <a:defRPr sz="2000"/>
            </a:lvl6pPr>
            <a:lvl7pPr marL="2971800" indent="-228600" defTabSz="914400">
              <a:spcBef>
                <a:spcPct val="20000"/>
              </a:spcBef>
              <a:buFont typeface="Arial" panose="020B0604020202020204" pitchFamily="34" charset="0"/>
              <a:buChar char="•"/>
              <a:defRPr sz="2000"/>
            </a:lvl7pPr>
            <a:lvl8pPr marL="3429000" indent="-228600" defTabSz="914400">
              <a:spcBef>
                <a:spcPct val="20000"/>
              </a:spcBef>
              <a:buFont typeface="Arial" panose="020B0604020202020204" pitchFamily="34" charset="0"/>
              <a:buChar char="•"/>
              <a:defRPr sz="2000"/>
            </a:lvl8pPr>
            <a:lvl9pPr marL="3886200" indent="-228600" defTabSz="914400">
              <a:spcBef>
                <a:spcPct val="20000"/>
              </a:spcBef>
              <a:buFont typeface="Arial" panose="020B0604020202020204" pitchFamily="34" charset="0"/>
              <a:buChar char="•"/>
              <a:defRPr sz="2000"/>
            </a:lvl9pPr>
          </a:lstStyle>
          <a:p>
            <a:pPr marL="180975" indent="-180975"/>
            <a:r>
              <a:rPr lang="en-GB" sz="1100" dirty="0">
                <a:solidFill>
                  <a:srgbClr val="4472C4"/>
                </a:solidFill>
              </a:rPr>
              <a:t>Substantive executive leadership posts filled by March 2024 (&gt;90%)</a:t>
            </a:r>
            <a:endParaRPr lang="en-GB" sz="1100" dirty="0">
              <a:solidFill>
                <a:srgbClr val="4472C4"/>
              </a:solidFill>
              <a:cs typeface="Calibri"/>
            </a:endParaRPr>
          </a:p>
          <a:p>
            <a:pPr marL="180975" indent="-180975"/>
            <a:r>
              <a:rPr lang="en-GB" sz="1100" dirty="0">
                <a:solidFill>
                  <a:srgbClr val="4472C4"/>
                </a:solidFill>
              </a:rPr>
              <a:t>Successful external Well Led Assessment</a:t>
            </a:r>
            <a:endParaRPr lang="en-GB" sz="1100" dirty="0">
              <a:solidFill>
                <a:srgbClr val="4472C4"/>
              </a:solidFill>
              <a:ea typeface="Calibri"/>
              <a:cs typeface="Calibri"/>
            </a:endParaRPr>
          </a:p>
          <a:p>
            <a:pPr marL="180975" indent="-180975"/>
            <a:r>
              <a:rPr lang="en-GB" sz="1100" dirty="0">
                <a:solidFill>
                  <a:srgbClr val="4472C4"/>
                </a:solidFill>
              </a:rPr>
              <a:t>Identification of risks and effective controls and learning as evidenced in BAF, Risk Management, SI process and triangulation at all levels. </a:t>
            </a:r>
            <a:endParaRPr lang="en-GB" sz="1100" dirty="0">
              <a:solidFill>
                <a:srgbClr val="4472C4"/>
              </a:solidFill>
              <a:ea typeface="Calibri"/>
              <a:cs typeface="Calibri"/>
            </a:endParaRPr>
          </a:p>
          <a:p>
            <a:pPr marL="180975" indent="-180975"/>
            <a:r>
              <a:rPr lang="en-GB" sz="1100" dirty="0">
                <a:solidFill>
                  <a:srgbClr val="4472C4"/>
                </a:solidFill>
              </a:rPr>
              <a:t>Positive executive leadership is reflected in ongoing staff and partner's feedback.</a:t>
            </a:r>
            <a:endParaRPr lang="en-GB" sz="1100" dirty="0">
              <a:solidFill>
                <a:srgbClr val="4472C4"/>
              </a:solidFill>
              <a:ea typeface="Calibri"/>
              <a:cs typeface="Calibri"/>
            </a:endParaRPr>
          </a:p>
          <a:p>
            <a:pPr marL="180975" indent="-180975"/>
            <a:r>
              <a:rPr lang="en-GB" sz="1100" dirty="0">
                <a:solidFill>
                  <a:srgbClr val="4472C4"/>
                </a:solidFill>
              </a:rPr>
              <a:t>Positive feedback on both internal and external communications and engagement.</a:t>
            </a:r>
            <a:endParaRPr lang="en-GB" sz="1100" dirty="0">
              <a:solidFill>
                <a:srgbClr val="4472C4"/>
              </a:solidFill>
              <a:ea typeface="Calibri"/>
              <a:cs typeface="Calibri"/>
            </a:endParaRPr>
          </a:p>
          <a:p>
            <a:pPr marL="180975" indent="-180975"/>
            <a:endParaRPr lang="en-GB" sz="1200" dirty="0"/>
          </a:p>
        </p:txBody>
      </p:sp>
      <p:sp>
        <p:nvSpPr>
          <p:cNvPr id="42" name="Rectangle 41">
            <a:extLst>
              <a:ext uri="{FF2B5EF4-FFF2-40B4-BE49-F238E27FC236}">
                <a16:creationId xmlns:a16="http://schemas.microsoft.com/office/drawing/2014/main" id="{3178AE09-D50A-45B3-89EE-79D8277CFE3F}"/>
              </a:ext>
              <a:ext uri="{C183D7F6-B498-43B3-948B-1728B52AA6E4}">
                <adec:decorative xmlns:adec="http://schemas.microsoft.com/office/drawing/2017/decorative" val="1"/>
              </a:ext>
            </a:extLst>
          </p:cNvPr>
          <p:cNvSpPr/>
          <p:nvPr/>
        </p:nvSpPr>
        <p:spPr>
          <a:xfrm>
            <a:off x="6460085" y="1143825"/>
            <a:ext cx="5137166" cy="1360090"/>
          </a:xfrm>
          <a:prstGeom prst="rect">
            <a:avLst/>
          </a:prstGeom>
          <a:noFill/>
          <a:ln w="12700">
            <a:solidFill>
              <a:srgbClr val="4472C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rgbClr val="005CB9"/>
              </a:solidFill>
            </a:endParaRPr>
          </a:p>
        </p:txBody>
      </p:sp>
      <p:sp>
        <p:nvSpPr>
          <p:cNvPr id="9" name="Flowchart: Process 8">
            <a:extLst>
              <a:ext uri="{FF2B5EF4-FFF2-40B4-BE49-F238E27FC236}">
                <a16:creationId xmlns:a16="http://schemas.microsoft.com/office/drawing/2014/main" id="{C29DB3D3-7A24-4B96-B59F-F01ECF48185B}"/>
              </a:ext>
            </a:extLst>
          </p:cNvPr>
          <p:cNvSpPr/>
          <p:nvPr/>
        </p:nvSpPr>
        <p:spPr>
          <a:xfrm>
            <a:off x="6460084" y="934238"/>
            <a:ext cx="5137200" cy="223200"/>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Success Measures</a:t>
            </a:r>
          </a:p>
        </p:txBody>
      </p:sp>
      <p:sp>
        <p:nvSpPr>
          <p:cNvPr id="49" name="Oval 48">
            <a:extLst>
              <a:ext uri="{FF2B5EF4-FFF2-40B4-BE49-F238E27FC236}">
                <a16:creationId xmlns:a16="http://schemas.microsoft.com/office/drawing/2014/main" id="{E048E949-2549-4445-9E3C-B3666B174C21}"/>
              </a:ext>
            </a:extLst>
          </p:cNvPr>
          <p:cNvSpPr/>
          <p:nvPr/>
        </p:nvSpPr>
        <p:spPr>
          <a:xfrm>
            <a:off x="11093387" y="802023"/>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C</a:t>
            </a:r>
          </a:p>
        </p:txBody>
      </p:sp>
      <p:sp>
        <p:nvSpPr>
          <p:cNvPr id="18" name="Rectangle 17">
            <a:extLst>
              <a:ext uri="{FF2B5EF4-FFF2-40B4-BE49-F238E27FC236}">
                <a16:creationId xmlns:a16="http://schemas.microsoft.com/office/drawing/2014/main" id="{E07E315D-3FE7-8FA3-3995-0897BAC9563E}"/>
              </a:ext>
            </a:extLst>
          </p:cNvPr>
          <p:cNvSpPr/>
          <p:nvPr/>
        </p:nvSpPr>
        <p:spPr>
          <a:xfrm>
            <a:off x="1950797" y="5688172"/>
            <a:ext cx="4134508" cy="69626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0" lvl="0" algn="l" defTabSz="914400" rtl="0" eaLnBrk="1" fontAlgn="auto" latinLnBrk="0" hangingPunct="1">
              <a:lnSpc>
                <a:spcPct val="100000"/>
              </a:lnSpc>
              <a:spcBef>
                <a:spcPts val="0"/>
              </a:spcBef>
              <a:spcAft>
                <a:spcPts val="0"/>
              </a:spcAft>
              <a:buClrTx/>
              <a:buSzTx/>
              <a:buFontTx/>
              <a:buNone/>
              <a:tabLst/>
              <a:defRPr/>
            </a:pPr>
            <a:r>
              <a:rPr lang="en-GB" sz="1000" dirty="0">
                <a:solidFill>
                  <a:srgbClr val="4472C4"/>
                </a:solidFill>
              </a:rPr>
              <a:t>Develop a structured transformation approach, initially focused on maternity services, with built in Quality Improvement methodology  to build a sustainable long-term approach to continuous improvement.</a:t>
            </a:r>
          </a:p>
          <a:p>
            <a:endParaRPr lang="en-GB" sz="1000" dirty="0">
              <a:solidFill>
                <a:srgbClr val="4472C4"/>
              </a:solidFill>
            </a:endParaRPr>
          </a:p>
        </p:txBody>
      </p:sp>
      <p:sp>
        <p:nvSpPr>
          <p:cNvPr id="17" name="Rectangle 16">
            <a:extLst>
              <a:ext uri="{FF2B5EF4-FFF2-40B4-BE49-F238E27FC236}">
                <a16:creationId xmlns:a16="http://schemas.microsoft.com/office/drawing/2014/main" id="{D83C31E4-7256-5A41-72FD-8240E8D5B7FE}"/>
              </a:ext>
            </a:extLst>
          </p:cNvPr>
          <p:cNvSpPr/>
          <p:nvPr/>
        </p:nvSpPr>
        <p:spPr>
          <a:xfrm>
            <a:off x="527971" y="5686046"/>
            <a:ext cx="1367097" cy="698394"/>
          </a:xfrm>
          <a:prstGeom prst="rect">
            <a:avLst/>
          </a:prstGeom>
          <a:solidFill>
            <a:srgbClr val="4472C4"/>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GB" sz="1200" b="1" dirty="0"/>
              <a:t>1.4 Transformation Programme</a:t>
            </a:r>
          </a:p>
        </p:txBody>
      </p:sp>
      <p:sp>
        <p:nvSpPr>
          <p:cNvPr id="34" name="Rectangle 33">
            <a:extLst>
              <a:ext uri="{FF2B5EF4-FFF2-40B4-BE49-F238E27FC236}">
                <a16:creationId xmlns:a16="http://schemas.microsoft.com/office/drawing/2014/main" id="{6BE72D20-F8CE-0733-6552-5D936E1FFE5D}"/>
              </a:ext>
            </a:extLst>
          </p:cNvPr>
          <p:cNvSpPr/>
          <p:nvPr/>
        </p:nvSpPr>
        <p:spPr>
          <a:xfrm>
            <a:off x="1950797" y="4919366"/>
            <a:ext cx="4134508" cy="69839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0" lvl="0" algn="l" defTabSz="914400" rtl="0" eaLnBrk="1" fontAlgn="auto" latinLnBrk="0" hangingPunct="1">
              <a:lnSpc>
                <a:spcPct val="100000"/>
              </a:lnSpc>
              <a:spcBef>
                <a:spcPts val="0"/>
              </a:spcBef>
              <a:spcAft>
                <a:spcPts val="0"/>
              </a:spcAft>
              <a:buClrTx/>
              <a:buSzTx/>
              <a:buFontTx/>
              <a:buNone/>
              <a:tabLst/>
              <a:defRPr/>
            </a:pPr>
            <a:r>
              <a:rPr lang="en-GB" sz="1000" dirty="0">
                <a:solidFill>
                  <a:srgbClr val="4472C4"/>
                </a:solidFill>
              </a:rPr>
              <a:t>To develop and implement a clear and consistent approach to internal and external communications and engagement with all our stakeholders to support the delivery of our vision,  values aims and strategic objectives.</a:t>
            </a:r>
          </a:p>
        </p:txBody>
      </p:sp>
      <p:sp>
        <p:nvSpPr>
          <p:cNvPr id="11" name="Rectangle 10">
            <a:extLst>
              <a:ext uri="{FF2B5EF4-FFF2-40B4-BE49-F238E27FC236}">
                <a16:creationId xmlns:a16="http://schemas.microsoft.com/office/drawing/2014/main" id="{6084DD15-25F0-4E47-9AC7-67BFFDA0F7BB}"/>
              </a:ext>
            </a:extLst>
          </p:cNvPr>
          <p:cNvSpPr/>
          <p:nvPr/>
        </p:nvSpPr>
        <p:spPr>
          <a:xfrm>
            <a:off x="533986" y="4919366"/>
            <a:ext cx="1367097" cy="698394"/>
          </a:xfrm>
          <a:prstGeom prst="rect">
            <a:avLst/>
          </a:prstGeom>
          <a:solidFill>
            <a:srgbClr val="4472C4"/>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chorCtr="1"/>
          <a:lstStyle/>
          <a:p>
            <a:pPr algn="ctr"/>
            <a:r>
              <a:rPr lang="en-GB" sz="1200" b="1" dirty="0"/>
              <a:t>1.3 Communications &amp; Engagement</a:t>
            </a:r>
          </a:p>
        </p:txBody>
      </p:sp>
      <p:sp>
        <p:nvSpPr>
          <p:cNvPr id="27" name="Rectangle 26">
            <a:extLst>
              <a:ext uri="{FF2B5EF4-FFF2-40B4-BE49-F238E27FC236}">
                <a16:creationId xmlns:a16="http://schemas.microsoft.com/office/drawing/2014/main" id="{DFD6DF0A-DE3C-4B37-8F5E-DAE7E35AC0E8}"/>
              </a:ext>
            </a:extLst>
          </p:cNvPr>
          <p:cNvSpPr/>
          <p:nvPr/>
        </p:nvSpPr>
        <p:spPr>
          <a:xfrm>
            <a:off x="1950797" y="4150559"/>
            <a:ext cx="4134508" cy="7326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0" lvl="0" algn="l" defTabSz="914400" rtl="0" eaLnBrk="1" fontAlgn="auto" latinLnBrk="0" hangingPunct="1">
              <a:lnSpc>
                <a:spcPct val="100000"/>
              </a:lnSpc>
              <a:spcBef>
                <a:spcPts val="0"/>
              </a:spcBef>
              <a:spcAft>
                <a:spcPts val="0"/>
              </a:spcAft>
              <a:buClrTx/>
              <a:buSzTx/>
              <a:buFontTx/>
              <a:buNone/>
              <a:tabLst/>
              <a:defRPr/>
            </a:pPr>
            <a:r>
              <a:rPr lang="en-GB" sz="1000" dirty="0">
                <a:solidFill>
                  <a:srgbClr val="4472C4"/>
                </a:solidFill>
              </a:rPr>
              <a:t>Review and refresh the governance model to be aligned with the organisation restructure and in particular to embed ward to board assurance to support appropriate and timely escalation and  embed a culture of on-going learning</a:t>
            </a:r>
          </a:p>
          <a:p>
            <a:endParaRPr lang="en-GB" sz="1000" dirty="0">
              <a:solidFill>
                <a:srgbClr val="4472C4"/>
              </a:solidFill>
            </a:endParaRPr>
          </a:p>
        </p:txBody>
      </p:sp>
      <p:sp>
        <p:nvSpPr>
          <p:cNvPr id="14" name="Rectangle 13">
            <a:extLst>
              <a:ext uri="{FF2B5EF4-FFF2-40B4-BE49-F238E27FC236}">
                <a16:creationId xmlns:a16="http://schemas.microsoft.com/office/drawing/2014/main" id="{4353F990-2709-2E78-9AB5-B0D094497D44}"/>
              </a:ext>
            </a:extLst>
          </p:cNvPr>
          <p:cNvSpPr/>
          <p:nvPr/>
        </p:nvSpPr>
        <p:spPr>
          <a:xfrm>
            <a:off x="533986" y="4160084"/>
            <a:ext cx="1367097" cy="698394"/>
          </a:xfrm>
          <a:prstGeom prst="rect">
            <a:avLst/>
          </a:prstGeom>
          <a:solidFill>
            <a:srgbClr val="4472C4"/>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GB" sz="1200" b="1" dirty="0"/>
              <a:t>1.2  Governance</a:t>
            </a:r>
          </a:p>
        </p:txBody>
      </p:sp>
      <p:sp>
        <p:nvSpPr>
          <p:cNvPr id="26" name="Rectangle 25">
            <a:extLst>
              <a:ext uri="{FF2B5EF4-FFF2-40B4-BE49-F238E27FC236}">
                <a16:creationId xmlns:a16="http://schemas.microsoft.com/office/drawing/2014/main" id="{B8046227-3109-4A62-B25D-553B6882581E}"/>
              </a:ext>
            </a:extLst>
          </p:cNvPr>
          <p:cNvSpPr/>
          <p:nvPr/>
        </p:nvSpPr>
        <p:spPr>
          <a:xfrm>
            <a:off x="1950797" y="3383095"/>
            <a:ext cx="4143868" cy="729867"/>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000" dirty="0">
                <a:solidFill>
                  <a:srgbClr val="4472C4"/>
                </a:solidFill>
              </a:rPr>
              <a:t>Recruitment programme in place to recruit a substantive executive leadership team </a:t>
            </a:r>
          </a:p>
          <a:p>
            <a:r>
              <a:rPr lang="en-GB" sz="1000" dirty="0">
                <a:solidFill>
                  <a:srgbClr val="4472C4"/>
                </a:solidFill>
              </a:rPr>
              <a:t>Develop and implement a comprehensive  executive leadership development plan to support both individual and team development</a:t>
            </a:r>
          </a:p>
        </p:txBody>
      </p:sp>
      <p:sp>
        <p:nvSpPr>
          <p:cNvPr id="10" name="Rectangle 9">
            <a:extLst>
              <a:ext uri="{FF2B5EF4-FFF2-40B4-BE49-F238E27FC236}">
                <a16:creationId xmlns:a16="http://schemas.microsoft.com/office/drawing/2014/main" id="{5432B41D-9802-4D50-93EA-330E8E8CA51B}"/>
              </a:ext>
            </a:extLst>
          </p:cNvPr>
          <p:cNvSpPr/>
          <p:nvPr/>
        </p:nvSpPr>
        <p:spPr>
          <a:xfrm>
            <a:off x="533986" y="3383095"/>
            <a:ext cx="1367097" cy="729867"/>
          </a:xfrm>
          <a:prstGeom prst="rect">
            <a:avLst/>
          </a:prstGeom>
          <a:solidFill>
            <a:srgbClr val="4472C4"/>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GB" sz="1200" b="1" dirty="0"/>
              <a:t>1.1 Executive Leadership Team</a:t>
            </a:r>
          </a:p>
        </p:txBody>
      </p:sp>
      <p:sp>
        <p:nvSpPr>
          <p:cNvPr id="7" name="Flowchart: Process 6">
            <a:extLst>
              <a:ext uri="{FF2B5EF4-FFF2-40B4-BE49-F238E27FC236}">
                <a16:creationId xmlns:a16="http://schemas.microsoft.com/office/drawing/2014/main" id="{1E1C49B4-A706-4959-8AF1-DE99CABB98AC}"/>
              </a:ext>
            </a:extLst>
          </p:cNvPr>
          <p:cNvSpPr/>
          <p:nvPr/>
        </p:nvSpPr>
        <p:spPr>
          <a:xfrm>
            <a:off x="515938" y="3105507"/>
            <a:ext cx="5580062" cy="223200"/>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Projects</a:t>
            </a:r>
          </a:p>
        </p:txBody>
      </p:sp>
      <p:sp>
        <p:nvSpPr>
          <p:cNvPr id="48" name="Oval 47">
            <a:extLst>
              <a:ext uri="{FF2B5EF4-FFF2-40B4-BE49-F238E27FC236}">
                <a16:creationId xmlns:a16="http://schemas.microsoft.com/office/drawing/2014/main" id="{81B60732-817F-4924-BDED-9DAA8EC9307A}"/>
              </a:ext>
            </a:extLst>
          </p:cNvPr>
          <p:cNvSpPr/>
          <p:nvPr/>
        </p:nvSpPr>
        <p:spPr>
          <a:xfrm>
            <a:off x="5723348" y="2965708"/>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B</a:t>
            </a:r>
          </a:p>
        </p:txBody>
      </p:sp>
      <p:sp>
        <p:nvSpPr>
          <p:cNvPr id="12" name="Content Placeholder 1">
            <a:extLst>
              <a:ext uri="{FF2B5EF4-FFF2-40B4-BE49-F238E27FC236}">
                <a16:creationId xmlns:a16="http://schemas.microsoft.com/office/drawing/2014/main" id="{6FC8C2D2-FF13-49F2-A006-0946CABDC782}"/>
              </a:ext>
            </a:extLst>
          </p:cNvPr>
          <p:cNvSpPr txBox="1">
            <a:spLocks/>
          </p:cNvSpPr>
          <p:nvPr/>
        </p:nvSpPr>
        <p:spPr>
          <a:xfrm>
            <a:off x="478009" y="1182444"/>
            <a:ext cx="5629938" cy="1235373"/>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80975" indent="-180975"/>
            <a:r>
              <a:rPr lang="en-GB" sz="1100" dirty="0">
                <a:solidFill>
                  <a:srgbClr val="4472C4"/>
                </a:solidFill>
              </a:rPr>
              <a:t>Stable and substantive executive leadership team in place including an effective executive leadership development plan</a:t>
            </a:r>
            <a:endParaRPr lang="en-GB" sz="1100" dirty="0">
              <a:solidFill>
                <a:srgbClr val="4472C4"/>
              </a:solidFill>
              <a:cs typeface="Calibri"/>
            </a:endParaRPr>
          </a:p>
          <a:p>
            <a:pPr marL="180975" indent="-180975"/>
            <a:r>
              <a:rPr lang="en-GB" sz="1100" dirty="0">
                <a:solidFill>
                  <a:srgbClr val="4472C4"/>
                </a:solidFill>
              </a:rPr>
              <a:t>Effective and transparent corporate governance model supported by an improved accountability framework to strengthen risk management, governance and assurance</a:t>
            </a:r>
            <a:endParaRPr lang="en-GB" sz="1100" dirty="0">
              <a:solidFill>
                <a:srgbClr val="4472C4"/>
              </a:solidFill>
              <a:ea typeface="Calibri"/>
              <a:cs typeface="Calibri"/>
            </a:endParaRPr>
          </a:p>
          <a:p>
            <a:pPr marL="180975" indent="-180975"/>
            <a:r>
              <a:rPr lang="en-GB" sz="1100" dirty="0">
                <a:solidFill>
                  <a:srgbClr val="4472C4"/>
                </a:solidFill>
              </a:rPr>
              <a:t>Structured, systematic and meaningful communication and engagement both internally and externally underpinning the transformation programme.</a:t>
            </a:r>
            <a:endParaRPr lang="en-GB" sz="1100" dirty="0">
              <a:solidFill>
                <a:srgbClr val="4472C4"/>
              </a:solidFill>
              <a:ea typeface="Calibri"/>
              <a:cs typeface="Calibri"/>
            </a:endParaRPr>
          </a:p>
          <a:p>
            <a:pPr marL="180975" indent="-180975"/>
            <a:r>
              <a:rPr lang="en-GB" sz="1100" dirty="0">
                <a:solidFill>
                  <a:srgbClr val="4472C4"/>
                </a:solidFill>
              </a:rPr>
              <a:t>Effective Board oversight and leadership of transformation programme approach with clear Quality Improvement methodology to address culture, safety and teamworking .</a:t>
            </a:r>
            <a:endParaRPr lang="en-GB" sz="1100" dirty="0">
              <a:solidFill>
                <a:srgbClr val="4472C4"/>
              </a:solidFill>
              <a:ea typeface="Calibri"/>
              <a:cs typeface="Calibri"/>
            </a:endParaRPr>
          </a:p>
          <a:p>
            <a:pPr marL="180975" indent="-180975"/>
            <a:r>
              <a:rPr lang="en-GB" sz="1100" dirty="0">
                <a:solidFill>
                  <a:srgbClr val="4472C4"/>
                </a:solidFill>
              </a:rPr>
              <a:t>The Trust makes a full contribution to the East Kent HCP, provider collaboratives &amp; ICS.</a:t>
            </a:r>
            <a:endParaRPr lang="en-GB" sz="1100" dirty="0">
              <a:solidFill>
                <a:srgbClr val="4472C4"/>
              </a:solidFill>
              <a:ea typeface="Calibri"/>
              <a:cs typeface="Calibri"/>
            </a:endParaRPr>
          </a:p>
          <a:p>
            <a:pPr marL="180975" indent="-180975"/>
            <a:endParaRPr lang="en-GB" sz="1100" dirty="0">
              <a:solidFill>
                <a:srgbClr val="4472C4"/>
              </a:solidFill>
            </a:endParaRPr>
          </a:p>
          <a:p>
            <a:pPr marL="180975" indent="-180975"/>
            <a:endParaRPr lang="en-GB" sz="1100" dirty="0">
              <a:solidFill>
                <a:srgbClr val="4472C4"/>
              </a:solidFill>
            </a:endParaRPr>
          </a:p>
          <a:p>
            <a:pPr marL="180975" indent="-180975"/>
            <a:endParaRPr lang="en-GB" sz="1100" dirty="0"/>
          </a:p>
        </p:txBody>
      </p:sp>
      <p:sp>
        <p:nvSpPr>
          <p:cNvPr id="39" name="Rectangle 38">
            <a:extLst>
              <a:ext uri="{FF2B5EF4-FFF2-40B4-BE49-F238E27FC236}">
                <a16:creationId xmlns:a16="http://schemas.microsoft.com/office/drawing/2014/main" id="{D69D03B8-28C2-492A-BE07-E43DA3709166}"/>
              </a:ext>
              <a:ext uri="{C183D7F6-B498-43B3-948B-1728B52AA6E4}">
                <adec:decorative xmlns:adec="http://schemas.microsoft.com/office/drawing/2017/decorative" val="1"/>
              </a:ext>
            </a:extLst>
          </p:cNvPr>
          <p:cNvSpPr/>
          <p:nvPr/>
        </p:nvSpPr>
        <p:spPr>
          <a:xfrm>
            <a:off x="534836" y="1180546"/>
            <a:ext cx="5588020" cy="1794608"/>
          </a:xfrm>
          <a:prstGeom prst="rect">
            <a:avLst/>
          </a:prstGeom>
          <a:noFill/>
          <a:ln w="12700">
            <a:solidFill>
              <a:srgbClr val="4472C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rgbClr val="005CB9"/>
              </a:solidFill>
            </a:endParaRPr>
          </a:p>
        </p:txBody>
      </p:sp>
      <p:sp>
        <p:nvSpPr>
          <p:cNvPr id="3" name="Flowchart: Process 2">
            <a:extLst>
              <a:ext uri="{FF2B5EF4-FFF2-40B4-BE49-F238E27FC236}">
                <a16:creationId xmlns:a16="http://schemas.microsoft.com/office/drawing/2014/main" id="{F4290AAB-D00B-4F3A-BFC9-DCC1494D1717}"/>
              </a:ext>
            </a:extLst>
          </p:cNvPr>
          <p:cNvSpPr/>
          <p:nvPr/>
        </p:nvSpPr>
        <p:spPr>
          <a:xfrm>
            <a:off x="527971" y="940446"/>
            <a:ext cx="5579976" cy="223200"/>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Programme Objectives</a:t>
            </a:r>
          </a:p>
        </p:txBody>
      </p:sp>
      <p:sp>
        <p:nvSpPr>
          <p:cNvPr id="47" name="Oval 46">
            <a:extLst>
              <a:ext uri="{FF2B5EF4-FFF2-40B4-BE49-F238E27FC236}">
                <a16:creationId xmlns:a16="http://schemas.microsoft.com/office/drawing/2014/main" id="{D88D47BB-E889-46FC-86A2-16E4FEA57432}"/>
              </a:ext>
            </a:extLst>
          </p:cNvPr>
          <p:cNvSpPr/>
          <p:nvPr/>
        </p:nvSpPr>
        <p:spPr>
          <a:xfrm>
            <a:off x="5723348" y="822015"/>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A</a:t>
            </a:r>
          </a:p>
        </p:txBody>
      </p:sp>
      <p:sp>
        <p:nvSpPr>
          <p:cNvPr id="19" name="TextBox 18">
            <a:extLst>
              <a:ext uri="{FF2B5EF4-FFF2-40B4-BE49-F238E27FC236}">
                <a16:creationId xmlns:a16="http://schemas.microsoft.com/office/drawing/2014/main" id="{C9DB8EB1-B201-46F9-906B-74D06695333A}"/>
              </a:ext>
            </a:extLst>
          </p:cNvPr>
          <p:cNvSpPr txBox="1"/>
          <p:nvPr/>
        </p:nvSpPr>
        <p:spPr>
          <a:xfrm>
            <a:off x="11024678" y="135339"/>
            <a:ext cx="943024" cy="276999"/>
          </a:xfrm>
          <a:prstGeom prst="rect">
            <a:avLst/>
          </a:prstGeom>
          <a:noFill/>
        </p:spPr>
        <p:txBody>
          <a:bodyPr wrap="square" lIns="91440" tIns="45720" rIns="91440" bIns="45720" rtlCol="0" anchor="t">
            <a:spAutoFit/>
          </a:bodyPr>
          <a:lstStyle/>
          <a:p>
            <a:pPr algn="ctr"/>
            <a:r>
              <a:rPr lang="en-GB" sz="1200" b="1" dirty="0">
                <a:solidFill>
                  <a:srgbClr val="4472C4"/>
                </a:solidFill>
              </a:rPr>
              <a:t>SRO: CEO</a:t>
            </a:r>
            <a:endParaRPr lang="en-GB" sz="1200" b="1" dirty="0">
              <a:solidFill>
                <a:srgbClr val="4472C4"/>
              </a:solidFill>
              <a:cs typeface="Calibri"/>
            </a:endParaRPr>
          </a:p>
        </p:txBody>
      </p:sp>
      <p:sp>
        <p:nvSpPr>
          <p:cNvPr id="20" name="Oval 19">
            <a:extLst>
              <a:ext uri="{FF2B5EF4-FFF2-40B4-BE49-F238E27FC236}">
                <a16:creationId xmlns:a16="http://schemas.microsoft.com/office/drawing/2014/main" id="{DBB4207C-C30E-4E32-A94F-8E5E68750361}"/>
              </a:ext>
              <a:ext uri="{C183D7F6-B498-43B3-948B-1728B52AA6E4}">
                <adec:decorative xmlns:adec="http://schemas.microsoft.com/office/drawing/2017/decorative" val="1"/>
              </a:ext>
            </a:extLst>
          </p:cNvPr>
          <p:cNvSpPr/>
          <p:nvPr/>
        </p:nvSpPr>
        <p:spPr>
          <a:xfrm>
            <a:off x="10659522" y="152880"/>
            <a:ext cx="367802" cy="360040"/>
          </a:xfrm>
          <a:prstGeom prst="ellipse">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dirty="0"/>
          </a:p>
        </p:txBody>
      </p:sp>
      <p:pic>
        <p:nvPicPr>
          <p:cNvPr id="21" name="Picture 20">
            <a:extLst>
              <a:ext uri="{FF2B5EF4-FFF2-40B4-BE49-F238E27FC236}">
                <a16:creationId xmlns:a16="http://schemas.microsoft.com/office/drawing/2014/main" id="{7C4119B3-B11D-4831-A145-4C47652B1523}"/>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24544" y="179738"/>
            <a:ext cx="235112" cy="268224"/>
          </a:xfrm>
          <a:prstGeom prst="rect">
            <a:avLst/>
          </a:prstGeom>
          <a:noFill/>
        </p:spPr>
      </p:pic>
      <p:sp>
        <p:nvSpPr>
          <p:cNvPr id="4" name="Title 3">
            <a:extLst>
              <a:ext uri="{FF2B5EF4-FFF2-40B4-BE49-F238E27FC236}">
                <a16:creationId xmlns:a16="http://schemas.microsoft.com/office/drawing/2014/main" id="{4F366DC1-DAF9-496A-9D66-9882F502025F}"/>
              </a:ext>
            </a:extLst>
          </p:cNvPr>
          <p:cNvSpPr>
            <a:spLocks noGrp="1"/>
          </p:cNvSpPr>
          <p:nvPr>
            <p:ph type="title"/>
          </p:nvPr>
        </p:nvSpPr>
        <p:spPr>
          <a:xfrm>
            <a:off x="371239" y="41017"/>
            <a:ext cx="9779926" cy="815320"/>
          </a:xfrm>
        </p:spPr>
        <p:txBody>
          <a:bodyPr>
            <a:noAutofit/>
          </a:bodyPr>
          <a:lstStyle/>
          <a:p>
            <a:r>
              <a:rPr lang="en-GB" sz="2400" dirty="0">
                <a:solidFill>
                  <a:srgbClr val="4472C4"/>
                </a:solidFill>
                <a:latin typeface="+mn-lt"/>
                <a:cs typeface="Arial" panose="020B0604020202020204" pitchFamily="34" charset="0"/>
              </a:rPr>
              <a:t>1. Programme Overview: Leadership and Governance </a:t>
            </a:r>
            <a:endParaRPr lang="en-GB" sz="2400" dirty="0">
              <a:latin typeface="+mn-lt"/>
              <a:cs typeface="Arial" panose="020B0604020202020204" pitchFamily="34" charset="0"/>
            </a:endParaRPr>
          </a:p>
        </p:txBody>
      </p:sp>
    </p:spTree>
    <p:extLst>
      <p:ext uri="{BB962C8B-B14F-4D97-AF65-F5344CB8AC3E}">
        <p14:creationId xmlns:p14="http://schemas.microsoft.com/office/powerpoint/2010/main" val="3649011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D6FC6B76-A987-D701-52FB-010D1D6C3E37}"/>
              </a:ext>
            </a:extLst>
          </p:cNvPr>
          <p:cNvSpPr>
            <a:spLocks noGrp="1"/>
          </p:cNvSpPr>
          <p:nvPr>
            <p:ph type="sldNum" sz="quarter" idx="12"/>
          </p:nvPr>
        </p:nvSpPr>
        <p:spPr/>
        <p:txBody>
          <a:bodyPr/>
          <a:lstStyle/>
          <a:p>
            <a:fld id="{26F089D8-0D5E-4414-9C29-20F18FF8EEE2}" type="slidenum">
              <a:rPr lang="en-GB" altLang="en-US" sz="1000" smtClean="0"/>
              <a:pPr/>
              <a:t>3</a:t>
            </a:fld>
            <a:endParaRPr lang="en-GB" altLang="en-US" sz="1000" dirty="0"/>
          </a:p>
        </p:txBody>
      </p:sp>
      <p:graphicFrame>
        <p:nvGraphicFramePr>
          <p:cNvPr id="3" name="Table 2">
            <a:extLst>
              <a:ext uri="{FF2B5EF4-FFF2-40B4-BE49-F238E27FC236}">
                <a16:creationId xmlns:a16="http://schemas.microsoft.com/office/drawing/2014/main" id="{BBD69BE1-5D00-7815-21DC-DF7DAE529B9A}"/>
              </a:ext>
            </a:extLst>
          </p:cNvPr>
          <p:cNvGraphicFramePr>
            <a:graphicFrameLocks noGrp="1"/>
          </p:cNvGraphicFramePr>
          <p:nvPr>
            <p:extLst>
              <p:ext uri="{D42A27DB-BD31-4B8C-83A1-F6EECF244321}">
                <p14:modId xmlns:p14="http://schemas.microsoft.com/office/powerpoint/2010/main" val="435834398"/>
              </p:ext>
            </p:extLst>
          </p:nvPr>
        </p:nvGraphicFramePr>
        <p:xfrm>
          <a:off x="6834976" y="1463040"/>
          <a:ext cx="5099848" cy="4051379"/>
        </p:xfrm>
        <a:graphic>
          <a:graphicData uri="http://schemas.openxmlformats.org/drawingml/2006/table">
            <a:tbl>
              <a:tblPr firstRow="1"/>
              <a:tblGrid>
                <a:gridCol w="4113067">
                  <a:extLst>
                    <a:ext uri="{9D8B030D-6E8A-4147-A177-3AD203B41FA5}">
                      <a16:colId xmlns:a16="http://schemas.microsoft.com/office/drawing/2014/main" val="718379422"/>
                    </a:ext>
                  </a:extLst>
                </a:gridCol>
                <a:gridCol w="986781">
                  <a:extLst>
                    <a:ext uri="{9D8B030D-6E8A-4147-A177-3AD203B41FA5}">
                      <a16:colId xmlns:a16="http://schemas.microsoft.com/office/drawing/2014/main" val="2439935115"/>
                    </a:ext>
                  </a:extLst>
                </a:gridCol>
              </a:tblGrid>
              <a:tr h="77867">
                <a:tc>
                  <a:txBody>
                    <a:bodyPr/>
                    <a:lstStyle/>
                    <a:p>
                      <a:pPr algn="l" fontAlgn="b"/>
                      <a:r>
                        <a:rPr lang="en-GB" sz="1100" b="1" i="0" u="none" strike="noStrike" dirty="0">
                          <a:solidFill>
                            <a:srgbClr val="4472C4"/>
                          </a:solidFill>
                          <a:effectLst/>
                          <a:latin typeface="Calibri"/>
                        </a:rPr>
                        <a:t>1.3 Communications and Engagement </a:t>
                      </a:r>
                      <a:endParaRPr lang="en-GB" sz="1100" b="1" i="0" u="none" strike="noStrike" dirty="0">
                        <a:solidFill>
                          <a:srgbClr val="4472C4"/>
                        </a:solidFill>
                        <a:effectLst/>
                        <a:highlight>
                          <a:srgbClr val="FFFF00"/>
                        </a:highlight>
                        <a:latin typeface="Calibri" panose="020F0502020204030204" pitchFamily="34" charset="0"/>
                      </a:endParaRPr>
                    </a:p>
                  </a:txBody>
                  <a:tcPr marL="85725" marR="9525" marT="9525" marB="0" anchor="b">
                    <a:lnL>
                      <a:noFill/>
                    </a:lnL>
                    <a:lnR>
                      <a:noFill/>
                    </a:lnR>
                    <a:lnT>
                      <a:noFill/>
                    </a:lnT>
                    <a:lnB>
                      <a:noFill/>
                    </a:lnB>
                  </a:tcPr>
                </a:tc>
                <a:tc>
                  <a:txBody>
                    <a:bodyPr/>
                    <a:lstStyle/>
                    <a:p>
                      <a:pPr algn="r" fontAlgn="b"/>
                      <a:endParaRPr lang="en-GB" sz="1100" b="1" i="0" u="none" strike="noStrike" dirty="0">
                        <a:solidFill>
                          <a:srgbClr val="4472C4"/>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333644222"/>
                  </a:ext>
                </a:extLst>
              </a:tr>
              <a:tr h="199469">
                <a:tc>
                  <a:txBody>
                    <a:bodyPr/>
                    <a:lstStyle/>
                    <a:p>
                      <a:pPr algn="l" fontAlgn="b"/>
                      <a:r>
                        <a:rPr lang="en-GB" sz="1100" b="0" i="0" u="none" strike="noStrike" dirty="0">
                          <a:solidFill>
                            <a:srgbClr val="4472C4"/>
                          </a:solidFill>
                          <a:effectLst/>
                          <a:latin typeface="Calibri"/>
                        </a:rPr>
                        <a:t>1.301: Outline Communications and Engagement Plan published</a:t>
                      </a:r>
                    </a:p>
                  </a:txBody>
                  <a:tcPr marL="171450" marR="9525" marT="9525" marB="0" anchor="b">
                    <a:lnL>
                      <a:noFill/>
                    </a:lnL>
                    <a:lnR>
                      <a:noFill/>
                    </a:lnR>
                    <a:lnT>
                      <a:noFill/>
                    </a:lnT>
                    <a:lnB>
                      <a:noFill/>
                    </a:lnB>
                  </a:tcPr>
                </a:tc>
                <a:tc>
                  <a:txBody>
                    <a:bodyPr/>
                    <a:lstStyle/>
                    <a:p>
                      <a:pPr algn="r" fontAlgn="b"/>
                      <a:r>
                        <a:rPr lang="en-GB" sz="1100" b="0" i="0" u="none" strike="noStrike" dirty="0">
                          <a:solidFill>
                            <a:srgbClr val="4472C4"/>
                          </a:solidFill>
                          <a:effectLst/>
                          <a:latin typeface="Calibri"/>
                        </a:rPr>
                        <a:t>May-23</a:t>
                      </a:r>
                    </a:p>
                  </a:txBody>
                  <a:tcPr marL="9525" marR="9525" marT="9525" marB="0" anchor="b">
                    <a:lnL>
                      <a:noFill/>
                    </a:lnL>
                    <a:lnR>
                      <a:noFill/>
                    </a:lnR>
                    <a:lnT>
                      <a:noFill/>
                    </a:lnT>
                    <a:lnB>
                      <a:noFill/>
                    </a:lnB>
                  </a:tcPr>
                </a:tc>
                <a:extLst>
                  <a:ext uri="{0D108BD9-81ED-4DB2-BD59-A6C34878D82A}">
                    <a16:rowId xmlns:a16="http://schemas.microsoft.com/office/drawing/2014/main" val="4168156623"/>
                  </a:ext>
                </a:extLst>
              </a:tr>
              <a:tr h="336440">
                <a:tc>
                  <a:txBody>
                    <a:bodyPr/>
                    <a:lstStyle/>
                    <a:p>
                      <a:pPr marL="0" marR="0" lvl="0" indent="0" algn="l" rtl="0" eaLnBrk="1" fontAlgn="b" latinLnBrk="0" hangingPunct="1">
                        <a:lnSpc>
                          <a:spcPct val="100000"/>
                        </a:lnSpc>
                        <a:spcBef>
                          <a:spcPts val="0"/>
                        </a:spcBef>
                        <a:spcAft>
                          <a:spcPts val="0"/>
                        </a:spcAft>
                        <a:buClrTx/>
                        <a:buSzTx/>
                        <a:buFontTx/>
                        <a:buNone/>
                      </a:pPr>
                      <a:r>
                        <a:rPr lang="en-GB" sz="1100" b="0" i="0" u="none" strike="noStrike" dirty="0">
                          <a:solidFill>
                            <a:srgbClr val="4472C4"/>
                          </a:solidFill>
                          <a:effectLst/>
                          <a:latin typeface="Calibri"/>
                        </a:rPr>
                        <a:t>1.302: Monthly programme of activity including </a:t>
                      </a:r>
                      <a:r>
                        <a:rPr lang="en-GB" sz="1100" b="0" i="0" u="none" strike="noStrike" kern="1200" dirty="0">
                          <a:solidFill>
                            <a:srgbClr val="4472C4"/>
                          </a:solidFill>
                          <a:effectLst/>
                          <a:latin typeface="Calibri"/>
                          <a:ea typeface="+mn-ea"/>
                          <a:cs typeface="+mn-cs"/>
                        </a:rPr>
                        <a:t>key messages, feedback, quick wins and success stories</a:t>
                      </a:r>
                    </a:p>
                  </a:txBody>
                  <a:tcPr marL="171450" marR="9525" marT="9525" marB="0" anchor="b">
                    <a:lnL>
                      <a:noFill/>
                    </a:lnL>
                    <a:lnR>
                      <a:noFill/>
                    </a:lnR>
                    <a:lnT>
                      <a:noFill/>
                    </a:lnT>
                    <a:lnB>
                      <a:noFill/>
                    </a:lnB>
                  </a:tcPr>
                </a:tc>
                <a:tc>
                  <a:txBody>
                    <a:bodyPr/>
                    <a:lstStyle/>
                    <a:p>
                      <a:pPr algn="r" fontAlgn="b"/>
                      <a:r>
                        <a:rPr lang="en-GB" sz="1100" b="0" i="0" u="none" strike="noStrike" dirty="0">
                          <a:solidFill>
                            <a:srgbClr val="4472C4"/>
                          </a:solidFill>
                          <a:effectLst/>
                          <a:latin typeface="Calibri"/>
                        </a:rPr>
                        <a:t>May-23</a:t>
                      </a:r>
                    </a:p>
                  </a:txBody>
                  <a:tcPr marL="9525" marR="9525" marT="9525" marB="0" anchor="b">
                    <a:lnL>
                      <a:noFill/>
                    </a:lnL>
                    <a:lnR>
                      <a:noFill/>
                    </a:lnR>
                    <a:lnT>
                      <a:noFill/>
                    </a:lnT>
                    <a:lnB>
                      <a:noFill/>
                    </a:lnB>
                  </a:tcPr>
                </a:tc>
                <a:extLst>
                  <a:ext uri="{0D108BD9-81ED-4DB2-BD59-A6C34878D82A}">
                    <a16:rowId xmlns:a16="http://schemas.microsoft.com/office/drawing/2014/main" val="2031506381"/>
                  </a:ext>
                </a:extLst>
              </a:tr>
              <a:tr h="361039">
                <a:tc>
                  <a:txBody>
                    <a:bodyPr/>
                    <a:lstStyle/>
                    <a:p>
                      <a:pPr marL="452120" marR="0" lvl="0" indent="-361950" algn="l" defTabSz="914400" rtl="0" eaLnBrk="1" fontAlgn="b" latinLnBrk="0" hangingPunct="1">
                        <a:lnSpc>
                          <a:spcPct val="100000"/>
                        </a:lnSpc>
                        <a:spcBef>
                          <a:spcPts val="0"/>
                        </a:spcBef>
                        <a:spcAft>
                          <a:spcPts val="0"/>
                        </a:spcAft>
                        <a:buClrTx/>
                        <a:buSzTx/>
                        <a:buFontTx/>
                        <a:buNone/>
                        <a:tabLst/>
                        <a:defRPr/>
                      </a:pPr>
                      <a:r>
                        <a:rPr lang="en-GB" sz="1100" b="0" i="0" u="none" strike="noStrike" kern="1200" dirty="0">
                          <a:solidFill>
                            <a:srgbClr val="4472C4"/>
                          </a:solidFill>
                          <a:effectLst/>
                          <a:latin typeface="Calibri"/>
                          <a:ea typeface="+mn-ea"/>
                          <a:cs typeface="+mn-cs"/>
                        </a:rPr>
                        <a:t>1.303 Detailed Communications and Engagement Plan developed, based on feedback received, and rolled out across Trust</a:t>
                      </a:r>
                    </a:p>
                  </a:txBody>
                  <a:tcPr marL="85725" marR="9525" marT="9525" marB="0" anchor="b">
                    <a:lnL>
                      <a:noFill/>
                    </a:lnL>
                    <a:lnR>
                      <a:noFill/>
                    </a:lnR>
                    <a:lnT>
                      <a:noFill/>
                    </a:lnT>
                    <a:lnB>
                      <a:noFill/>
                    </a:lnB>
                  </a:tcPr>
                </a:tc>
                <a:tc>
                  <a:txBody>
                    <a:bodyPr/>
                    <a:lstStyle/>
                    <a:p>
                      <a:pPr algn="r" fontAlgn="b"/>
                      <a:r>
                        <a:rPr lang="en-GB" sz="1100" b="0" i="0" u="none" strike="noStrike" dirty="0">
                          <a:solidFill>
                            <a:srgbClr val="4472C4"/>
                          </a:solidFill>
                          <a:effectLst/>
                          <a:latin typeface="Calibri"/>
                        </a:rPr>
                        <a:t>July-23</a:t>
                      </a:r>
                    </a:p>
                  </a:txBody>
                  <a:tcPr marL="9525" marR="9525" marT="9525" marB="0" anchor="b">
                    <a:lnL>
                      <a:noFill/>
                    </a:lnL>
                    <a:lnR>
                      <a:noFill/>
                    </a:lnR>
                    <a:lnT>
                      <a:noFill/>
                    </a:lnT>
                    <a:lnB>
                      <a:noFill/>
                    </a:lnB>
                  </a:tcPr>
                </a:tc>
                <a:extLst>
                  <a:ext uri="{0D108BD9-81ED-4DB2-BD59-A6C34878D82A}">
                    <a16:rowId xmlns:a16="http://schemas.microsoft.com/office/drawing/2014/main" val="1238208717"/>
                  </a:ext>
                </a:extLst>
              </a:tr>
              <a:tr h="361039">
                <a:tc>
                  <a:txBody>
                    <a:bodyPr/>
                    <a:lstStyle/>
                    <a:p>
                      <a:pPr marL="361950" marR="0" lvl="0" indent="-271463" algn="l" defTabSz="914400" rtl="0" eaLnBrk="1" fontAlgn="b" latinLnBrk="0" hangingPunct="1">
                        <a:lnSpc>
                          <a:spcPct val="100000"/>
                        </a:lnSpc>
                        <a:spcBef>
                          <a:spcPts val="0"/>
                        </a:spcBef>
                        <a:spcAft>
                          <a:spcPts val="0"/>
                        </a:spcAft>
                        <a:buClrTx/>
                        <a:buSzTx/>
                        <a:buFontTx/>
                        <a:buNone/>
                        <a:tabLst/>
                        <a:defRPr/>
                      </a:pPr>
                      <a:endParaRPr lang="en-GB" sz="1100" b="0" i="0" u="none" strike="noStrike" kern="1200" dirty="0">
                        <a:solidFill>
                          <a:srgbClr val="4472C4"/>
                        </a:solidFill>
                        <a:effectLst/>
                        <a:latin typeface="Calibri" panose="020F0502020204030204" pitchFamily="34" charset="0"/>
                        <a:ea typeface="+mn-ea"/>
                        <a:cs typeface="+mn-cs"/>
                      </a:endParaRPr>
                    </a:p>
                  </a:txBody>
                  <a:tcPr marL="85725" marR="9525" marT="9525" marB="0" anchor="b">
                    <a:lnL>
                      <a:noFill/>
                    </a:lnL>
                    <a:lnR>
                      <a:noFill/>
                    </a:lnR>
                    <a:lnT>
                      <a:noFill/>
                    </a:lnT>
                    <a:lnB>
                      <a:noFill/>
                    </a:lnB>
                  </a:tcPr>
                </a:tc>
                <a:tc>
                  <a:txBody>
                    <a:bodyPr/>
                    <a:lstStyle/>
                    <a:p>
                      <a:pPr algn="r" fontAlgn="b"/>
                      <a:endParaRPr lang="en-GB" sz="1100" b="0" i="0" u="none" strike="noStrike" dirty="0">
                        <a:solidFill>
                          <a:srgbClr val="4472C4"/>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221707186"/>
                  </a:ext>
                </a:extLst>
              </a:tr>
              <a:tr h="199469">
                <a:tc>
                  <a:txBody>
                    <a:bodyPr/>
                    <a:lstStyle/>
                    <a:p>
                      <a:pPr algn="l" fontAlgn="b"/>
                      <a:r>
                        <a:rPr lang="en-GB" sz="1100" b="1" i="0" u="none" strike="noStrike" dirty="0">
                          <a:solidFill>
                            <a:srgbClr val="4472C4"/>
                          </a:solidFill>
                          <a:effectLst/>
                          <a:latin typeface="Calibri"/>
                        </a:rPr>
                        <a:t>1.4 Transformation Programme</a:t>
                      </a:r>
                    </a:p>
                  </a:txBody>
                  <a:tcPr marL="85725" marR="9525" marT="9525" marB="0" anchor="b">
                    <a:lnL>
                      <a:noFill/>
                    </a:lnL>
                    <a:lnR>
                      <a:noFill/>
                    </a:lnR>
                    <a:lnT>
                      <a:noFill/>
                    </a:lnT>
                    <a:lnB>
                      <a:noFill/>
                    </a:lnB>
                  </a:tcPr>
                </a:tc>
                <a:tc>
                  <a:txBody>
                    <a:bodyPr/>
                    <a:lstStyle/>
                    <a:p>
                      <a:pPr algn="r" fontAlgn="b"/>
                      <a:endParaRPr lang="en-GB" sz="1100" b="1" i="0" u="none" strike="noStrike" dirty="0">
                        <a:solidFill>
                          <a:srgbClr val="4472C4"/>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12535078"/>
                  </a:ext>
                </a:extLst>
              </a:tr>
              <a:tr h="199469">
                <a:tc>
                  <a:txBody>
                    <a:bodyPr/>
                    <a:lstStyle/>
                    <a:p>
                      <a:pPr marL="0" marR="0" lvl="0" indent="0" algn="l" rtl="0" eaLnBrk="1" fontAlgn="b" latinLnBrk="0" hangingPunct="1">
                        <a:lnSpc>
                          <a:spcPct val="100000"/>
                        </a:lnSpc>
                        <a:spcBef>
                          <a:spcPts val="0"/>
                        </a:spcBef>
                        <a:spcAft>
                          <a:spcPts val="0"/>
                        </a:spcAft>
                        <a:buClrTx/>
                        <a:buSzTx/>
                        <a:buFontTx/>
                        <a:buNone/>
                      </a:pPr>
                      <a:r>
                        <a:rPr lang="en-GB" sz="1100" b="0" i="0" u="none" strike="noStrike" dirty="0">
                          <a:solidFill>
                            <a:schemeClr val="accent1"/>
                          </a:solidFill>
                          <a:effectLst/>
                          <a:latin typeface="Calibri"/>
                        </a:rPr>
                        <a:t>1.401: </a:t>
                      </a:r>
                      <a:r>
                        <a:rPr lang="en-GB" sz="1100" dirty="0">
                          <a:solidFill>
                            <a:schemeClr val="accent1"/>
                          </a:solidFill>
                          <a:effectLst/>
                          <a:latin typeface="Calibri"/>
                          <a:ea typeface="Calibri"/>
                          <a:cs typeface="Times New Roman"/>
                        </a:rPr>
                        <a:t>Revise Trust organisational structure and launch consultation</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Apr-23</a:t>
                      </a:r>
                    </a:p>
                  </a:txBody>
                  <a:tcPr marL="9525" marR="9525" marT="9525" marB="0" anchor="b">
                    <a:lnL>
                      <a:noFill/>
                    </a:lnL>
                    <a:lnR>
                      <a:noFill/>
                    </a:lnR>
                    <a:lnT>
                      <a:noFill/>
                    </a:lnT>
                    <a:lnB>
                      <a:noFill/>
                    </a:lnB>
                  </a:tcPr>
                </a:tc>
                <a:extLst>
                  <a:ext uri="{0D108BD9-81ED-4DB2-BD59-A6C34878D82A}">
                    <a16:rowId xmlns:a16="http://schemas.microsoft.com/office/drawing/2014/main" val="1071658201"/>
                  </a:ext>
                </a:extLst>
              </a:tr>
              <a:tr h="199469">
                <a:tc>
                  <a:txBody>
                    <a:bodyPr/>
                    <a:lstStyle/>
                    <a:p>
                      <a:pPr algn="l" fontAlgn="b"/>
                      <a:r>
                        <a:rPr lang="en-GB" sz="1100" b="0" i="0" u="none" strike="noStrike" dirty="0">
                          <a:solidFill>
                            <a:srgbClr val="4472C4"/>
                          </a:solidFill>
                          <a:effectLst/>
                          <a:latin typeface="Calibri"/>
                        </a:rPr>
                        <a:t>1.402: Refocus We Care Programme</a:t>
                      </a:r>
                    </a:p>
                  </a:txBody>
                  <a:tcPr marL="171450" marR="9525" marT="9525" marB="0" anchor="b">
                    <a:lnL>
                      <a:noFill/>
                    </a:lnL>
                    <a:lnR>
                      <a:noFill/>
                    </a:lnR>
                    <a:lnT>
                      <a:noFill/>
                    </a:lnT>
                    <a:lnB>
                      <a:noFill/>
                    </a:lnB>
                  </a:tcPr>
                </a:tc>
                <a:tc>
                  <a:txBody>
                    <a:bodyPr/>
                    <a:lstStyle/>
                    <a:p>
                      <a:pPr algn="r" fontAlgn="b"/>
                      <a:r>
                        <a:rPr lang="en-GB" sz="1100" b="0" i="0" u="none" strike="noStrike" dirty="0">
                          <a:solidFill>
                            <a:srgbClr val="4472C4"/>
                          </a:solidFill>
                          <a:effectLst/>
                          <a:latin typeface="Calibri"/>
                        </a:rPr>
                        <a:t>Apr-23</a:t>
                      </a:r>
                    </a:p>
                  </a:txBody>
                  <a:tcPr marL="9525" marR="9525" marT="9525" marB="0" anchor="b">
                    <a:lnL>
                      <a:noFill/>
                    </a:lnL>
                    <a:lnR>
                      <a:noFill/>
                    </a:lnR>
                    <a:lnT>
                      <a:noFill/>
                    </a:lnT>
                    <a:lnB>
                      <a:noFill/>
                    </a:lnB>
                  </a:tcPr>
                </a:tc>
                <a:extLst>
                  <a:ext uri="{0D108BD9-81ED-4DB2-BD59-A6C34878D82A}">
                    <a16:rowId xmlns:a16="http://schemas.microsoft.com/office/drawing/2014/main" val="2653963585"/>
                  </a:ext>
                </a:extLst>
              </a:tr>
              <a:tr h="336440">
                <a:tc>
                  <a:txBody>
                    <a:bodyPr/>
                    <a:lstStyle/>
                    <a:p>
                      <a:pPr marL="361950" marR="0" lvl="0" indent="-361950" algn="l" rtl="0" eaLnBrk="1" fontAlgn="b" latinLnBrk="0" hangingPunct="1">
                        <a:lnSpc>
                          <a:spcPct val="100000"/>
                        </a:lnSpc>
                        <a:spcBef>
                          <a:spcPts val="0"/>
                        </a:spcBef>
                        <a:spcAft>
                          <a:spcPts val="0"/>
                        </a:spcAft>
                        <a:buClrTx/>
                        <a:buSzTx/>
                        <a:buFontTx/>
                        <a:buNone/>
                      </a:pPr>
                      <a:r>
                        <a:rPr lang="en-GB" sz="1100" b="0" i="0" u="none" strike="noStrike" dirty="0">
                          <a:solidFill>
                            <a:srgbClr val="4472C4"/>
                          </a:solidFill>
                          <a:effectLst/>
                          <a:latin typeface="Calibri"/>
                        </a:rPr>
                        <a:t>1.403: </a:t>
                      </a:r>
                      <a:r>
                        <a:rPr lang="en-GB" sz="1100" dirty="0">
                          <a:solidFill>
                            <a:srgbClr val="4472C4"/>
                          </a:solidFill>
                          <a:effectLst/>
                          <a:latin typeface="Calibri"/>
                          <a:ea typeface="Calibri"/>
                          <a:cs typeface="Times New Roman"/>
                        </a:rPr>
                        <a:t>Continue the Cultural and Leadership Programme focus in maternity and review effectiveness </a:t>
                      </a:r>
                      <a:endParaRPr lang="en-GB" sz="1100" dirty="0">
                        <a:solidFill>
                          <a:srgbClr val="4472C4"/>
                        </a:solidFill>
                        <a:effectLst/>
                        <a:latin typeface="Calibri"/>
                        <a:ea typeface="Calibri"/>
                        <a:cs typeface="Times New Roman" panose="02020603050405020304" pitchFamily="18" charset="0"/>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rgbClr val="4472C4"/>
                          </a:solidFill>
                          <a:effectLst/>
                          <a:latin typeface="Calibri"/>
                        </a:rPr>
                        <a:t>May-23</a:t>
                      </a:r>
                    </a:p>
                  </a:txBody>
                  <a:tcPr marL="9525" marR="9525" marT="9525" marB="0" anchor="b">
                    <a:lnL>
                      <a:noFill/>
                    </a:lnL>
                    <a:lnR>
                      <a:noFill/>
                    </a:lnR>
                    <a:lnT>
                      <a:noFill/>
                    </a:lnT>
                    <a:lnB>
                      <a:noFill/>
                    </a:lnB>
                  </a:tcPr>
                </a:tc>
                <a:extLst>
                  <a:ext uri="{0D108BD9-81ED-4DB2-BD59-A6C34878D82A}">
                    <a16:rowId xmlns:a16="http://schemas.microsoft.com/office/drawing/2014/main" val="3972894736"/>
                  </a:ext>
                </a:extLst>
              </a:tr>
              <a:tr h="172867">
                <a:tc>
                  <a:txBody>
                    <a:bodyPr/>
                    <a:lstStyle/>
                    <a:p>
                      <a:pPr marL="361950" marR="0" lvl="0" indent="-361950" algn="l" rtl="0" eaLnBrk="1" fontAlgn="b" latinLnBrk="0" hangingPunct="1">
                        <a:lnSpc>
                          <a:spcPct val="100000"/>
                        </a:lnSpc>
                        <a:spcBef>
                          <a:spcPts val="0"/>
                        </a:spcBef>
                        <a:spcAft>
                          <a:spcPts val="0"/>
                        </a:spcAft>
                        <a:buClrTx/>
                        <a:buSzTx/>
                        <a:buFontTx/>
                        <a:buNone/>
                      </a:pPr>
                      <a:r>
                        <a:rPr lang="en-GB" sz="1100" b="0" i="0" u="none" strike="noStrike" dirty="0">
                          <a:solidFill>
                            <a:srgbClr val="4472C4"/>
                          </a:solidFill>
                          <a:effectLst/>
                          <a:latin typeface="Calibri"/>
                        </a:rPr>
                        <a:t>1.404: Develop the Leadership Behavioural Framework </a:t>
                      </a:r>
                      <a:endParaRPr lang="en-GB" sz="1100"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rgbClr val="4472C4"/>
                          </a:solidFill>
                          <a:effectLst/>
                          <a:latin typeface="Calibri"/>
                        </a:rPr>
                        <a:t>Jun-23</a:t>
                      </a:r>
                    </a:p>
                  </a:txBody>
                  <a:tcPr marL="9525" marR="9525" marT="9525" marB="0" anchor="b">
                    <a:lnL>
                      <a:noFill/>
                    </a:lnL>
                    <a:lnR>
                      <a:noFill/>
                    </a:lnR>
                    <a:lnT>
                      <a:noFill/>
                    </a:lnT>
                    <a:lnB>
                      <a:noFill/>
                    </a:lnB>
                  </a:tcPr>
                </a:tc>
                <a:extLst>
                  <a:ext uri="{0D108BD9-81ED-4DB2-BD59-A6C34878D82A}">
                    <a16:rowId xmlns:a16="http://schemas.microsoft.com/office/drawing/2014/main" val="311394185"/>
                  </a:ext>
                </a:extLst>
              </a:tr>
              <a:tr h="199469">
                <a:tc>
                  <a:txBody>
                    <a:bodyPr/>
                    <a:lstStyle/>
                    <a:p>
                      <a:pPr marL="361950" indent="-361950" algn="l" fontAlgn="b"/>
                      <a:r>
                        <a:rPr lang="en-GB" sz="1100" b="0" i="0" u="none" strike="noStrike" dirty="0">
                          <a:solidFill>
                            <a:srgbClr val="4472C4"/>
                          </a:solidFill>
                          <a:effectLst/>
                          <a:latin typeface="Calibri"/>
                        </a:rPr>
                        <a:t>1.405: </a:t>
                      </a:r>
                      <a:r>
                        <a:rPr lang="en-GB" sz="1100" dirty="0">
                          <a:solidFill>
                            <a:srgbClr val="4472C4"/>
                          </a:solidFill>
                          <a:effectLst/>
                          <a:latin typeface="Calibri"/>
                          <a:ea typeface="Calibri"/>
                          <a:cs typeface="Times New Roman"/>
                        </a:rPr>
                        <a:t>Develop and adopt the Behavioural Code in Maternity</a:t>
                      </a:r>
                      <a:endParaRPr lang="en-GB" sz="1100" b="0" i="0" u="none" strike="noStrike" dirty="0">
                        <a:solidFill>
                          <a:srgbClr val="4472C4"/>
                        </a:solidFill>
                        <a:effectLst/>
                        <a:latin typeface="Calibri"/>
                        <a:ea typeface="Calibri"/>
                        <a:cs typeface="Times New Roman"/>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rgbClr val="4472C4"/>
                          </a:solidFill>
                          <a:effectLst/>
                          <a:latin typeface="Calibri"/>
                        </a:rPr>
                        <a:t>Jun-23</a:t>
                      </a:r>
                    </a:p>
                  </a:txBody>
                  <a:tcPr marL="9525" marR="9525" marT="9525" marB="0" anchor="b">
                    <a:lnL>
                      <a:noFill/>
                    </a:lnL>
                    <a:lnR>
                      <a:noFill/>
                    </a:lnR>
                    <a:lnT>
                      <a:noFill/>
                    </a:lnT>
                    <a:lnB>
                      <a:noFill/>
                    </a:lnB>
                  </a:tcPr>
                </a:tc>
                <a:extLst>
                  <a:ext uri="{0D108BD9-81ED-4DB2-BD59-A6C34878D82A}">
                    <a16:rowId xmlns:a16="http://schemas.microsoft.com/office/drawing/2014/main" val="1838244893"/>
                  </a:ext>
                </a:extLst>
              </a:tr>
              <a:tr h="199469">
                <a:tc>
                  <a:txBody>
                    <a:bodyPr/>
                    <a:lstStyle/>
                    <a:p>
                      <a:pPr marL="361950" indent="-361950" algn="l" fontAlgn="b"/>
                      <a:r>
                        <a:rPr lang="en-GB" sz="1100" b="0" i="0" u="none" strike="noStrike" dirty="0">
                          <a:solidFill>
                            <a:srgbClr val="4472C4"/>
                          </a:solidFill>
                          <a:effectLst/>
                          <a:latin typeface="Calibri"/>
                        </a:rPr>
                        <a:t>1.406: Pilot “Civility Saves Lives” in Maternity                          </a:t>
                      </a:r>
                      <a:endParaRPr lang="en-GB" sz="1100" b="0" i="0" u="none" strike="noStrike" dirty="0">
                        <a:solidFill>
                          <a:srgbClr val="4472C4"/>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rgbClr val="4472C4"/>
                          </a:solidFill>
                          <a:effectLst/>
                          <a:latin typeface="Calibri"/>
                        </a:rPr>
                        <a:t>Jun-23</a:t>
                      </a:r>
                    </a:p>
                  </a:txBody>
                  <a:tcPr marL="9525" marR="9525" marT="9525" marB="0" anchor="b">
                    <a:lnL>
                      <a:noFill/>
                    </a:lnL>
                    <a:lnR>
                      <a:noFill/>
                    </a:lnR>
                    <a:lnT>
                      <a:noFill/>
                    </a:lnT>
                    <a:lnB>
                      <a:noFill/>
                    </a:lnB>
                  </a:tcPr>
                </a:tc>
                <a:extLst>
                  <a:ext uri="{0D108BD9-81ED-4DB2-BD59-A6C34878D82A}">
                    <a16:rowId xmlns:a16="http://schemas.microsoft.com/office/drawing/2014/main" val="518729700"/>
                  </a:ext>
                </a:extLst>
              </a:tr>
              <a:tr h="199469">
                <a:tc>
                  <a:txBody>
                    <a:bodyPr/>
                    <a:lstStyle/>
                    <a:p>
                      <a:pPr marL="361950" marR="0" lvl="0" indent="-361950" algn="l" rtl="0" eaLnBrk="1" fontAlgn="b" latinLnBrk="0" hangingPunct="1">
                        <a:lnSpc>
                          <a:spcPct val="100000"/>
                        </a:lnSpc>
                        <a:spcBef>
                          <a:spcPts val="0"/>
                        </a:spcBef>
                        <a:spcAft>
                          <a:spcPts val="0"/>
                        </a:spcAft>
                        <a:buClrTx/>
                        <a:buSzTx/>
                        <a:buFontTx/>
                        <a:buNone/>
                      </a:pPr>
                      <a:r>
                        <a:rPr lang="en-GB" sz="1100" b="0" i="0" u="none" strike="noStrike" dirty="0">
                          <a:solidFill>
                            <a:srgbClr val="4472C4"/>
                          </a:solidFill>
                          <a:effectLst/>
                          <a:latin typeface="Calibri"/>
                          <a:ea typeface="Calibri"/>
                          <a:cs typeface="Times New Roman"/>
                        </a:rPr>
                        <a:t>1.407: Introduce a simple tool to assist staff to challenge poor behaviours                                                             </a:t>
                      </a:r>
                      <a:endParaRPr lang="en-GB" sz="1100" b="0" i="0" u="none" strike="noStrike" dirty="0">
                        <a:solidFill>
                          <a:srgbClr val="4472C4"/>
                        </a:solidFill>
                        <a:effectLst/>
                        <a:latin typeface="Calibri"/>
                        <a:ea typeface="Calibri"/>
                        <a:cs typeface="Times New Roman" panose="02020603050405020304" pitchFamily="18" charset="0"/>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rgbClr val="4472C4"/>
                          </a:solidFill>
                          <a:effectLst/>
                          <a:latin typeface="Calibri"/>
                        </a:rPr>
                        <a:t>Jun-23</a:t>
                      </a:r>
                    </a:p>
                  </a:txBody>
                  <a:tcPr marL="9525" marR="9525" marT="9525" marB="0" anchor="b">
                    <a:lnL>
                      <a:noFill/>
                    </a:lnL>
                    <a:lnR>
                      <a:noFill/>
                    </a:lnR>
                    <a:lnT>
                      <a:noFill/>
                    </a:lnT>
                    <a:lnB>
                      <a:noFill/>
                    </a:lnB>
                  </a:tcPr>
                </a:tc>
                <a:extLst>
                  <a:ext uri="{0D108BD9-81ED-4DB2-BD59-A6C34878D82A}">
                    <a16:rowId xmlns:a16="http://schemas.microsoft.com/office/drawing/2014/main" val="3821659680"/>
                  </a:ext>
                </a:extLst>
              </a:tr>
              <a:tr h="199469">
                <a:tc>
                  <a:txBody>
                    <a:bodyPr/>
                    <a:lstStyle/>
                    <a:p>
                      <a:pPr marL="361950" indent="-361950" algn="l" fontAlgn="b"/>
                      <a:r>
                        <a:rPr lang="en-GB" sz="1100" dirty="0">
                          <a:solidFill>
                            <a:srgbClr val="4472C4"/>
                          </a:solidFill>
                          <a:effectLst/>
                          <a:latin typeface="Calibri"/>
                          <a:ea typeface="Calibri"/>
                          <a:cs typeface="Times New Roman"/>
                        </a:rPr>
                        <a:t>1408: Start the leadership programme for team leader, first line, middle manager                                                           </a:t>
                      </a:r>
                      <a:endParaRPr lang="en-GB" sz="1100" b="0" i="0" u="none" strike="noStrike" dirty="0">
                        <a:solidFill>
                          <a:srgbClr val="4472C4"/>
                        </a:solidFill>
                        <a:effectLst/>
                        <a:latin typeface="Calibri" panose="020F0502020204030204" pitchFamily="34" charset="0"/>
                        <a:ea typeface="Calibri"/>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rgbClr val="4472C4"/>
                          </a:solidFill>
                          <a:effectLst/>
                          <a:latin typeface="Calibri"/>
                        </a:rPr>
                        <a:t>Jul-23</a:t>
                      </a:r>
                    </a:p>
                  </a:txBody>
                  <a:tcPr marL="9525" marR="9525" marT="9525" marB="0" anchor="b">
                    <a:lnL>
                      <a:noFill/>
                    </a:lnL>
                    <a:lnR>
                      <a:noFill/>
                    </a:lnR>
                    <a:lnT>
                      <a:noFill/>
                    </a:lnT>
                    <a:lnB>
                      <a:noFill/>
                    </a:lnB>
                  </a:tcPr>
                </a:tc>
                <a:extLst>
                  <a:ext uri="{0D108BD9-81ED-4DB2-BD59-A6C34878D82A}">
                    <a16:rowId xmlns:a16="http://schemas.microsoft.com/office/drawing/2014/main" val="2152355982"/>
                  </a:ext>
                </a:extLst>
              </a:tr>
              <a:tr h="199468">
                <a:tc>
                  <a:txBody>
                    <a:bodyPr/>
                    <a:lstStyle/>
                    <a:p>
                      <a:pPr marL="0" marR="0" lvl="0" indent="0" algn="l" rtl="0">
                        <a:lnSpc>
                          <a:spcPct val="100000"/>
                        </a:lnSpc>
                        <a:spcBef>
                          <a:spcPts val="0"/>
                        </a:spcBef>
                        <a:spcAft>
                          <a:spcPts val="0"/>
                        </a:spcAft>
                        <a:buClrTx/>
                        <a:buSzTx/>
                        <a:buFontTx/>
                        <a:buNone/>
                      </a:pPr>
                      <a:r>
                        <a:rPr lang="en-GB" sz="1100" b="0" i="0" u="none" strike="noStrike" dirty="0">
                          <a:solidFill>
                            <a:srgbClr val="4472C4"/>
                          </a:solidFill>
                          <a:effectLst/>
                          <a:latin typeface="Calibri"/>
                        </a:rPr>
                        <a:t>1.409: Undertake recruitment to new organisational structure</a:t>
                      </a:r>
                      <a:endParaRPr lang="en-US" dirty="0"/>
                    </a:p>
                  </a:txBody>
                  <a:tcPr marL="171450" marR="9524" marT="9524" marB="0" anchor="b">
                    <a:lnL w="0">
                      <a:noFill/>
                    </a:lnL>
                    <a:lnR w="0">
                      <a:noFill/>
                    </a:lnR>
                    <a:lnT w="0">
                      <a:noFill/>
                    </a:lnT>
                    <a:lnB w="0">
                      <a:noFill/>
                    </a:lnB>
                  </a:tcPr>
                </a:tc>
                <a:tc>
                  <a:txBody>
                    <a:bodyPr/>
                    <a:lstStyle/>
                    <a:p>
                      <a:pPr lvl="0" algn="r">
                        <a:buNone/>
                      </a:pPr>
                      <a:r>
                        <a:rPr lang="en-GB" sz="1100" b="0" i="0" u="none" strike="noStrike" dirty="0">
                          <a:solidFill>
                            <a:srgbClr val="4472C4"/>
                          </a:solidFill>
                          <a:effectLst/>
                          <a:latin typeface="Calibri"/>
                        </a:rPr>
                        <a:t>Aug-23</a:t>
                      </a:r>
                      <a:endParaRPr lang="en-US" dirty="0"/>
                    </a:p>
                  </a:txBody>
                  <a:tcPr marL="9524" marR="9524" marT="9524" marB="0" anchor="b">
                    <a:lnL w="0">
                      <a:noFill/>
                    </a:lnL>
                    <a:lnR w="0">
                      <a:noFill/>
                    </a:lnR>
                    <a:lnT w="0">
                      <a:noFill/>
                    </a:lnT>
                    <a:lnB w="0">
                      <a:noFill/>
                    </a:lnB>
                  </a:tcPr>
                </a:tc>
                <a:extLst>
                  <a:ext uri="{0D108BD9-81ED-4DB2-BD59-A6C34878D82A}">
                    <a16:rowId xmlns:a16="http://schemas.microsoft.com/office/drawing/2014/main" val="2749775135"/>
                  </a:ext>
                </a:extLst>
              </a:tr>
              <a:tr h="199469">
                <a:tc>
                  <a:txBody>
                    <a:bodyPr/>
                    <a:lstStyle/>
                    <a:p>
                      <a:pPr marL="361950" marR="0" lvl="0" indent="-361950" algn="l" defTabSz="914400" rtl="0" eaLnBrk="1" fontAlgn="b" latinLnBrk="0" hangingPunct="1">
                        <a:lnSpc>
                          <a:spcPct val="100000"/>
                        </a:lnSpc>
                        <a:spcBef>
                          <a:spcPts val="0"/>
                        </a:spcBef>
                        <a:spcAft>
                          <a:spcPts val="0"/>
                        </a:spcAft>
                        <a:buClrTx/>
                        <a:buSzTx/>
                        <a:buFontTx/>
                        <a:buNone/>
                        <a:tabLst/>
                        <a:defRPr/>
                      </a:pPr>
                      <a:r>
                        <a:rPr lang="en-GB" sz="1100" dirty="0">
                          <a:solidFill>
                            <a:srgbClr val="4472C4"/>
                          </a:solidFill>
                          <a:effectLst/>
                          <a:latin typeface="Calibri"/>
                          <a:ea typeface="Calibri"/>
                          <a:cs typeface="Times New Roman"/>
                        </a:rPr>
                        <a:t>1.410: Undertake an external diagnostic of board effectiveness</a:t>
                      </a:r>
                    </a:p>
                  </a:txBody>
                  <a:tcPr marL="171450" marR="9525" marT="9525" marB="0" anchor="b">
                    <a:lnL>
                      <a:noFill/>
                    </a:lnL>
                    <a:lnR>
                      <a:noFill/>
                    </a:lnR>
                    <a:lnT>
                      <a:noFill/>
                    </a:lnT>
                    <a:lnB>
                      <a:noFill/>
                    </a:lnB>
                  </a:tcPr>
                </a:tc>
                <a:tc>
                  <a:txBody>
                    <a:bodyPr/>
                    <a:lstStyle/>
                    <a:p>
                      <a:pPr algn="r" fontAlgn="b"/>
                      <a:r>
                        <a:rPr lang="en-GB" sz="1100" b="0" i="0" u="none" strike="noStrike" dirty="0">
                          <a:solidFill>
                            <a:srgbClr val="4472C4"/>
                          </a:solidFill>
                          <a:effectLst/>
                          <a:latin typeface="Calibri"/>
                        </a:rPr>
                        <a:t>Autumn-23</a:t>
                      </a:r>
                    </a:p>
                  </a:txBody>
                  <a:tcPr marL="9525" marR="9525" marT="9525" marB="0" anchor="b">
                    <a:lnL>
                      <a:noFill/>
                    </a:lnL>
                    <a:lnR>
                      <a:noFill/>
                    </a:lnR>
                    <a:lnT>
                      <a:noFill/>
                    </a:lnT>
                    <a:lnB>
                      <a:noFill/>
                    </a:lnB>
                  </a:tcPr>
                </a:tc>
                <a:extLst>
                  <a:ext uri="{0D108BD9-81ED-4DB2-BD59-A6C34878D82A}">
                    <a16:rowId xmlns:a16="http://schemas.microsoft.com/office/drawing/2014/main" val="3668984782"/>
                  </a:ext>
                </a:extLst>
              </a:tr>
            </a:tbl>
          </a:graphicData>
        </a:graphic>
      </p:graphicFrame>
      <p:graphicFrame>
        <p:nvGraphicFramePr>
          <p:cNvPr id="9" name="Table 8">
            <a:extLst>
              <a:ext uri="{FF2B5EF4-FFF2-40B4-BE49-F238E27FC236}">
                <a16:creationId xmlns:a16="http://schemas.microsoft.com/office/drawing/2014/main" id="{7EDA9649-FF11-1EE0-9174-C1DB6CA30977}"/>
              </a:ext>
            </a:extLst>
          </p:cNvPr>
          <p:cNvGraphicFramePr>
            <a:graphicFrameLocks noGrp="1"/>
          </p:cNvGraphicFramePr>
          <p:nvPr>
            <p:extLst>
              <p:ext uri="{D42A27DB-BD31-4B8C-83A1-F6EECF244321}">
                <p14:modId xmlns:p14="http://schemas.microsoft.com/office/powerpoint/2010/main" val="3348908622"/>
              </p:ext>
            </p:extLst>
          </p:nvPr>
        </p:nvGraphicFramePr>
        <p:xfrm>
          <a:off x="623391" y="3922090"/>
          <a:ext cx="5327534" cy="1678305"/>
        </p:xfrm>
        <a:graphic>
          <a:graphicData uri="http://schemas.openxmlformats.org/drawingml/2006/table">
            <a:tbl>
              <a:tblPr firstRow="1"/>
              <a:tblGrid>
                <a:gridCol w="4252341">
                  <a:extLst>
                    <a:ext uri="{9D8B030D-6E8A-4147-A177-3AD203B41FA5}">
                      <a16:colId xmlns:a16="http://schemas.microsoft.com/office/drawing/2014/main" val="943999228"/>
                    </a:ext>
                  </a:extLst>
                </a:gridCol>
                <a:gridCol w="1075193">
                  <a:extLst>
                    <a:ext uri="{9D8B030D-6E8A-4147-A177-3AD203B41FA5}">
                      <a16:colId xmlns:a16="http://schemas.microsoft.com/office/drawing/2014/main" val="3093766532"/>
                    </a:ext>
                  </a:extLst>
                </a:gridCol>
              </a:tblGrid>
              <a:tr h="190500">
                <a:tc>
                  <a:txBody>
                    <a:bodyPr/>
                    <a:lstStyle/>
                    <a:p>
                      <a:pPr algn="l" fontAlgn="b"/>
                      <a:r>
                        <a:rPr lang="en-GB" sz="1100" b="1" i="0" u="none" strike="noStrike" dirty="0">
                          <a:solidFill>
                            <a:srgbClr val="4472C4"/>
                          </a:solidFill>
                          <a:effectLst/>
                          <a:latin typeface="Calibri"/>
                        </a:rPr>
                        <a:t>1.2 Governance</a:t>
                      </a:r>
                    </a:p>
                  </a:txBody>
                  <a:tcPr marL="85725" marR="9525" marT="9525" marB="0">
                    <a:lnL>
                      <a:noFill/>
                    </a:lnL>
                    <a:lnR>
                      <a:noFill/>
                    </a:lnR>
                    <a:lnT>
                      <a:noFill/>
                    </a:lnT>
                    <a:lnB>
                      <a:noFill/>
                    </a:lnB>
                  </a:tcPr>
                </a:tc>
                <a:tc>
                  <a:txBody>
                    <a:bodyPr/>
                    <a:lstStyle/>
                    <a:p>
                      <a:pPr algn="r" fontAlgn="b"/>
                      <a:endParaRPr lang="en-GB" sz="1100" b="1" i="0" u="none" strike="noStrike" dirty="0">
                        <a:solidFill>
                          <a:srgbClr val="4472C4"/>
                        </a:solidFill>
                        <a:effectLst/>
                        <a:latin typeface="Calibri" panose="020F0502020204030204" pitchFamily="34" charset="0"/>
                      </a:endParaRPr>
                    </a:p>
                  </a:txBody>
                  <a:tcPr marL="9525" marR="9525" marT="9525" marB="0">
                    <a:lnL>
                      <a:noFill/>
                    </a:lnL>
                    <a:lnR>
                      <a:noFill/>
                    </a:lnR>
                    <a:lnT>
                      <a:noFill/>
                    </a:lnT>
                    <a:lnB>
                      <a:noFill/>
                    </a:lnB>
                  </a:tcPr>
                </a:tc>
                <a:extLst>
                  <a:ext uri="{0D108BD9-81ED-4DB2-BD59-A6C34878D82A}">
                    <a16:rowId xmlns:a16="http://schemas.microsoft.com/office/drawing/2014/main" val="1556093368"/>
                  </a:ext>
                </a:extLst>
              </a:tr>
              <a:tr h="190500">
                <a:tc>
                  <a:txBody>
                    <a:bodyPr/>
                    <a:lstStyle/>
                    <a:p>
                      <a:pPr marL="352425" indent="-352425" algn="l" fontAlgn="b"/>
                      <a:r>
                        <a:rPr lang="fr-FR" sz="1100" b="0" i="0" u="none" strike="noStrike" dirty="0">
                          <a:solidFill>
                            <a:srgbClr val="4472C4"/>
                          </a:solidFill>
                          <a:effectLst/>
                          <a:latin typeface="Calibri"/>
                        </a:rPr>
                        <a:t>1.201: Review and refresh Governance Model to ensure it is aligned with the organisation restructure</a:t>
                      </a:r>
                    </a:p>
                  </a:txBody>
                  <a:tcPr marL="171450" marR="9525" marT="9525" marB="0">
                    <a:lnL>
                      <a:noFill/>
                    </a:lnL>
                    <a:lnR>
                      <a:noFill/>
                    </a:lnR>
                    <a:lnT>
                      <a:noFill/>
                    </a:lnT>
                    <a:lnB>
                      <a:noFill/>
                    </a:lnB>
                  </a:tcPr>
                </a:tc>
                <a:tc>
                  <a:txBody>
                    <a:bodyPr/>
                    <a:lstStyle/>
                    <a:p>
                      <a:pPr algn="r" fontAlgn="b"/>
                      <a:endParaRPr lang="en-GB" sz="1100" b="0" i="0" u="none" strike="noStrike" dirty="0">
                        <a:solidFill>
                          <a:srgbClr val="4472C4"/>
                        </a:solidFill>
                        <a:effectLst/>
                        <a:latin typeface="Calibri" panose="020F0502020204030204" pitchFamily="34" charset="0"/>
                      </a:endParaRPr>
                    </a:p>
                    <a:p>
                      <a:pPr algn="r" fontAlgn="b"/>
                      <a:r>
                        <a:rPr lang="en-GB" sz="1100" b="0" i="0" u="none" strike="noStrike" dirty="0">
                          <a:solidFill>
                            <a:srgbClr val="4472C4"/>
                          </a:solidFill>
                          <a:effectLst/>
                          <a:latin typeface="Calibri"/>
                        </a:rPr>
                        <a:t>Jul-23</a:t>
                      </a:r>
                    </a:p>
                  </a:txBody>
                  <a:tcPr marL="9525" marR="9525" marT="9525" marB="0">
                    <a:lnL>
                      <a:noFill/>
                    </a:lnL>
                    <a:lnR>
                      <a:noFill/>
                    </a:lnR>
                    <a:lnT>
                      <a:noFill/>
                    </a:lnT>
                    <a:lnB>
                      <a:noFill/>
                    </a:lnB>
                  </a:tcPr>
                </a:tc>
                <a:extLst>
                  <a:ext uri="{0D108BD9-81ED-4DB2-BD59-A6C34878D82A}">
                    <a16:rowId xmlns:a16="http://schemas.microsoft.com/office/drawing/2014/main" val="1272120494"/>
                  </a:ext>
                </a:extLst>
              </a:tr>
              <a:tr h="190500">
                <a:tc>
                  <a:txBody>
                    <a:bodyPr/>
                    <a:lstStyle/>
                    <a:p>
                      <a:pPr algn="l" fontAlgn="b"/>
                      <a:r>
                        <a:rPr lang="en-GB" sz="1100" b="0" i="0" u="none" strike="noStrike" dirty="0">
                          <a:solidFill>
                            <a:srgbClr val="4472C4"/>
                          </a:solidFill>
                          <a:effectLst/>
                          <a:latin typeface="Calibri"/>
                        </a:rPr>
                        <a:t>1.202: Undertake external diagnostic on Board effectiveness</a:t>
                      </a:r>
                    </a:p>
                  </a:txBody>
                  <a:tcPr marL="171450" marR="9525" marT="9525" marB="0">
                    <a:lnL>
                      <a:noFill/>
                    </a:lnL>
                    <a:lnR>
                      <a:noFill/>
                    </a:lnR>
                    <a:lnT>
                      <a:noFill/>
                    </a:lnT>
                    <a:lnB>
                      <a:noFill/>
                    </a:lnB>
                  </a:tcPr>
                </a:tc>
                <a:tc>
                  <a:txBody>
                    <a:bodyPr/>
                    <a:lstStyle/>
                    <a:p>
                      <a:pPr algn="r" fontAlgn="b"/>
                      <a:r>
                        <a:rPr lang="en-GB" sz="1100" b="0" i="0" u="none" strike="noStrike" dirty="0">
                          <a:solidFill>
                            <a:srgbClr val="4472C4"/>
                          </a:solidFill>
                          <a:effectLst/>
                          <a:latin typeface="Calibri"/>
                        </a:rPr>
                        <a:t>Oct-23</a:t>
                      </a:r>
                    </a:p>
                  </a:txBody>
                  <a:tcPr marL="9525" marR="9525" marT="9525" marB="0">
                    <a:lnL>
                      <a:noFill/>
                    </a:lnL>
                    <a:lnR>
                      <a:noFill/>
                    </a:lnR>
                    <a:lnT>
                      <a:noFill/>
                    </a:lnT>
                    <a:lnB>
                      <a:noFill/>
                    </a:lnB>
                  </a:tcPr>
                </a:tc>
                <a:extLst>
                  <a:ext uri="{0D108BD9-81ED-4DB2-BD59-A6C34878D82A}">
                    <a16:rowId xmlns:a16="http://schemas.microsoft.com/office/drawing/2014/main" val="3829430067"/>
                  </a:ext>
                </a:extLst>
              </a:tr>
              <a:tr h="190500">
                <a:tc>
                  <a:txBody>
                    <a:bodyPr/>
                    <a:lstStyle/>
                    <a:p>
                      <a:pPr algn="l" fontAlgn="b"/>
                      <a:r>
                        <a:rPr lang="en-GB" sz="1100" b="0" i="0" u="none" strike="noStrike" dirty="0">
                          <a:solidFill>
                            <a:srgbClr val="4472C4"/>
                          </a:solidFill>
                          <a:effectLst/>
                          <a:latin typeface="Calibri"/>
                        </a:rPr>
                        <a:t>1.203: Embed Integrated Improvement Plan Governance and Reporting</a:t>
                      </a:r>
                    </a:p>
                  </a:txBody>
                  <a:tcPr marL="171450" marR="9525" marT="9525" marB="0">
                    <a:lnL>
                      <a:noFill/>
                    </a:lnL>
                    <a:lnR>
                      <a:noFill/>
                    </a:lnR>
                    <a:lnT>
                      <a:noFill/>
                    </a:lnT>
                    <a:lnB>
                      <a:noFill/>
                    </a:lnB>
                  </a:tcPr>
                </a:tc>
                <a:tc>
                  <a:txBody>
                    <a:bodyPr/>
                    <a:lstStyle/>
                    <a:p>
                      <a:pPr algn="r" fontAlgn="b"/>
                      <a:r>
                        <a:rPr lang="en-GB" sz="1100" b="0" i="0" u="none" strike="noStrike" dirty="0">
                          <a:solidFill>
                            <a:srgbClr val="4472C4"/>
                          </a:solidFill>
                          <a:effectLst/>
                          <a:latin typeface="Calibri"/>
                        </a:rPr>
                        <a:t>Dec-23</a:t>
                      </a:r>
                    </a:p>
                  </a:txBody>
                  <a:tcPr marL="9525" marR="9525" marT="9525" marB="0">
                    <a:lnL>
                      <a:noFill/>
                    </a:lnL>
                    <a:lnR>
                      <a:noFill/>
                    </a:lnR>
                    <a:lnT>
                      <a:noFill/>
                    </a:lnT>
                    <a:lnB>
                      <a:noFill/>
                    </a:lnB>
                  </a:tcPr>
                </a:tc>
                <a:extLst>
                  <a:ext uri="{0D108BD9-81ED-4DB2-BD59-A6C34878D82A}">
                    <a16:rowId xmlns:a16="http://schemas.microsoft.com/office/drawing/2014/main" val="3218637840"/>
                  </a:ext>
                </a:extLst>
              </a:tr>
              <a:tr h="190500">
                <a:tc>
                  <a:txBody>
                    <a:bodyPr/>
                    <a:lstStyle/>
                    <a:p>
                      <a:pPr algn="l" fontAlgn="b"/>
                      <a:r>
                        <a:rPr lang="en-GB" sz="1100" b="0" i="0" u="none" strike="noStrike" dirty="0">
                          <a:solidFill>
                            <a:srgbClr val="4472C4"/>
                          </a:solidFill>
                          <a:effectLst/>
                          <a:latin typeface="Calibri"/>
                        </a:rPr>
                        <a:t>1.204: QI Oversight/Governance</a:t>
                      </a:r>
                    </a:p>
                  </a:txBody>
                  <a:tcPr marL="171450" marR="9525" marT="9525" marB="0">
                    <a:lnL>
                      <a:noFill/>
                    </a:lnL>
                    <a:lnR>
                      <a:noFill/>
                    </a:lnR>
                    <a:lnT>
                      <a:noFill/>
                    </a:lnT>
                    <a:lnB>
                      <a:noFill/>
                    </a:lnB>
                  </a:tcPr>
                </a:tc>
                <a:tc>
                  <a:txBody>
                    <a:bodyPr/>
                    <a:lstStyle/>
                    <a:p>
                      <a:pPr algn="r" fontAlgn="b"/>
                      <a:r>
                        <a:rPr lang="en-GB" sz="1100" b="0" i="0" u="none" strike="noStrike" dirty="0">
                          <a:solidFill>
                            <a:srgbClr val="4472C4"/>
                          </a:solidFill>
                          <a:effectLst/>
                          <a:latin typeface="Calibri"/>
                        </a:rPr>
                        <a:t>Jan-24</a:t>
                      </a:r>
                    </a:p>
                  </a:txBody>
                  <a:tcPr marL="9525" marR="9525" marT="9525" marB="0">
                    <a:lnL>
                      <a:noFill/>
                    </a:lnL>
                    <a:lnR>
                      <a:noFill/>
                    </a:lnR>
                    <a:lnT>
                      <a:noFill/>
                    </a:lnT>
                    <a:lnB>
                      <a:noFill/>
                    </a:lnB>
                  </a:tcPr>
                </a:tc>
                <a:extLst>
                  <a:ext uri="{0D108BD9-81ED-4DB2-BD59-A6C34878D82A}">
                    <a16:rowId xmlns:a16="http://schemas.microsoft.com/office/drawing/2014/main" val="4273277260"/>
                  </a:ext>
                </a:extLst>
              </a:tr>
              <a:tr h="190500">
                <a:tc>
                  <a:txBody>
                    <a:bodyPr/>
                    <a:lstStyle/>
                    <a:p>
                      <a:pPr algn="l" fontAlgn="b"/>
                      <a:r>
                        <a:rPr lang="en-GB" sz="1100" b="0" i="0" u="none" strike="noStrike" dirty="0">
                          <a:solidFill>
                            <a:srgbClr val="4472C4"/>
                          </a:solidFill>
                          <a:effectLst/>
                          <a:latin typeface="Calibri"/>
                        </a:rPr>
                        <a:t>1.205: Risk Management Training</a:t>
                      </a:r>
                    </a:p>
                  </a:txBody>
                  <a:tcPr marL="171450" marR="9525" marT="9525" marB="0">
                    <a:lnL>
                      <a:noFill/>
                    </a:lnL>
                    <a:lnR>
                      <a:noFill/>
                    </a:lnR>
                    <a:lnT>
                      <a:noFill/>
                    </a:lnT>
                    <a:lnB>
                      <a:noFill/>
                    </a:lnB>
                  </a:tcPr>
                </a:tc>
                <a:tc>
                  <a:txBody>
                    <a:bodyPr/>
                    <a:lstStyle/>
                    <a:p>
                      <a:pPr algn="r" fontAlgn="b"/>
                      <a:r>
                        <a:rPr lang="en-GB" sz="1100" b="0" i="0" u="none" strike="noStrike" dirty="0">
                          <a:solidFill>
                            <a:srgbClr val="4472C4"/>
                          </a:solidFill>
                          <a:effectLst/>
                          <a:latin typeface="Calibri"/>
                        </a:rPr>
                        <a:t>Jan-24</a:t>
                      </a:r>
                    </a:p>
                  </a:txBody>
                  <a:tcPr marL="9525" marR="9525" marT="9525" marB="0">
                    <a:lnL>
                      <a:noFill/>
                    </a:lnL>
                    <a:lnR>
                      <a:noFill/>
                    </a:lnR>
                    <a:lnT>
                      <a:noFill/>
                    </a:lnT>
                    <a:lnB>
                      <a:noFill/>
                    </a:lnB>
                  </a:tcPr>
                </a:tc>
                <a:extLst>
                  <a:ext uri="{0D108BD9-81ED-4DB2-BD59-A6C34878D82A}">
                    <a16:rowId xmlns:a16="http://schemas.microsoft.com/office/drawing/2014/main" val="2946565778"/>
                  </a:ext>
                </a:extLst>
              </a:tr>
              <a:tr h="190500">
                <a:tc>
                  <a:txBody>
                    <a:bodyPr/>
                    <a:lstStyle/>
                    <a:p>
                      <a:pPr algn="l" fontAlgn="b"/>
                      <a:r>
                        <a:rPr lang="en-GB" sz="1100" b="0" i="0" u="none" strike="noStrike" dirty="0">
                          <a:solidFill>
                            <a:srgbClr val="4472C4"/>
                          </a:solidFill>
                          <a:effectLst/>
                          <a:latin typeface="Calibri"/>
                        </a:rPr>
                        <a:t>1.206: EKHUFT New Governance Model Live</a:t>
                      </a:r>
                    </a:p>
                  </a:txBody>
                  <a:tcPr marL="171450" marR="9525" marT="9525" marB="0">
                    <a:lnL>
                      <a:noFill/>
                    </a:lnL>
                    <a:lnR>
                      <a:noFill/>
                    </a:lnR>
                    <a:lnT>
                      <a:noFill/>
                    </a:lnT>
                    <a:lnB>
                      <a:noFill/>
                    </a:lnB>
                  </a:tcPr>
                </a:tc>
                <a:tc>
                  <a:txBody>
                    <a:bodyPr/>
                    <a:lstStyle/>
                    <a:p>
                      <a:pPr algn="r" fontAlgn="b"/>
                      <a:r>
                        <a:rPr lang="en-GB" sz="1100" b="0" i="0" u="none" strike="noStrike" dirty="0">
                          <a:solidFill>
                            <a:srgbClr val="4472C4"/>
                          </a:solidFill>
                          <a:effectLst/>
                          <a:latin typeface="Calibri"/>
                        </a:rPr>
                        <a:t>Mar-24</a:t>
                      </a:r>
                    </a:p>
                  </a:txBody>
                  <a:tcPr marL="9525" marR="9525" marT="9525" marB="0">
                    <a:lnL>
                      <a:noFill/>
                    </a:lnL>
                    <a:lnR>
                      <a:noFill/>
                    </a:lnR>
                    <a:lnT>
                      <a:noFill/>
                    </a:lnT>
                    <a:lnB>
                      <a:noFill/>
                    </a:lnB>
                  </a:tcPr>
                </a:tc>
                <a:extLst>
                  <a:ext uri="{0D108BD9-81ED-4DB2-BD59-A6C34878D82A}">
                    <a16:rowId xmlns:a16="http://schemas.microsoft.com/office/drawing/2014/main" val="2299703427"/>
                  </a:ext>
                </a:extLst>
              </a:tr>
              <a:tr h="190500">
                <a:tc>
                  <a:txBody>
                    <a:bodyPr/>
                    <a:lstStyle/>
                    <a:p>
                      <a:pPr algn="l" fontAlgn="b"/>
                      <a:r>
                        <a:rPr lang="en-GB" sz="1100" b="0" i="0" u="none" strike="noStrike" dirty="0">
                          <a:solidFill>
                            <a:srgbClr val="4472C4"/>
                          </a:solidFill>
                          <a:effectLst/>
                          <a:latin typeface="Calibri"/>
                        </a:rPr>
                        <a:t>1.207: External Well Led Review Completed</a:t>
                      </a:r>
                    </a:p>
                  </a:txBody>
                  <a:tcPr marL="171450" marR="9525" marT="9525" marB="0">
                    <a:lnL>
                      <a:noFill/>
                    </a:lnL>
                    <a:lnR>
                      <a:noFill/>
                    </a:lnR>
                    <a:lnT>
                      <a:noFill/>
                    </a:lnT>
                    <a:lnB>
                      <a:noFill/>
                    </a:lnB>
                  </a:tcPr>
                </a:tc>
                <a:tc>
                  <a:txBody>
                    <a:bodyPr/>
                    <a:lstStyle/>
                    <a:p>
                      <a:pPr algn="r" fontAlgn="b"/>
                      <a:r>
                        <a:rPr lang="en-GB" sz="1100" b="0" i="0" u="none" strike="noStrike" dirty="0">
                          <a:solidFill>
                            <a:srgbClr val="4472C4"/>
                          </a:solidFill>
                          <a:effectLst/>
                          <a:latin typeface="Calibri"/>
                        </a:rPr>
                        <a:t>Apr-24</a:t>
                      </a:r>
                    </a:p>
                  </a:txBody>
                  <a:tcPr marL="9525" marR="9525" marT="9525" marB="0">
                    <a:lnL>
                      <a:noFill/>
                    </a:lnL>
                    <a:lnR>
                      <a:noFill/>
                    </a:lnR>
                    <a:lnT>
                      <a:noFill/>
                    </a:lnT>
                    <a:lnB>
                      <a:noFill/>
                    </a:lnB>
                  </a:tcPr>
                </a:tc>
                <a:extLst>
                  <a:ext uri="{0D108BD9-81ED-4DB2-BD59-A6C34878D82A}">
                    <a16:rowId xmlns:a16="http://schemas.microsoft.com/office/drawing/2014/main" val="1175551103"/>
                  </a:ext>
                </a:extLst>
              </a:tr>
            </a:tbl>
          </a:graphicData>
        </a:graphic>
      </p:graphicFrame>
      <p:graphicFrame>
        <p:nvGraphicFramePr>
          <p:cNvPr id="4" name="Table 3">
            <a:extLst>
              <a:ext uri="{FF2B5EF4-FFF2-40B4-BE49-F238E27FC236}">
                <a16:creationId xmlns:a16="http://schemas.microsoft.com/office/drawing/2014/main" id="{3C0FDD41-1957-4BAE-A644-1566C6F5ADBF}"/>
              </a:ext>
            </a:extLst>
          </p:cNvPr>
          <p:cNvGraphicFramePr>
            <a:graphicFrameLocks noGrp="1"/>
          </p:cNvGraphicFramePr>
          <p:nvPr>
            <p:extLst>
              <p:ext uri="{D42A27DB-BD31-4B8C-83A1-F6EECF244321}">
                <p14:modId xmlns:p14="http://schemas.microsoft.com/office/powerpoint/2010/main" val="1089176210"/>
              </p:ext>
            </p:extLst>
          </p:nvPr>
        </p:nvGraphicFramePr>
        <p:xfrm>
          <a:off x="527971" y="1152895"/>
          <a:ext cx="5415629" cy="3937944"/>
        </p:xfrm>
        <a:graphic>
          <a:graphicData uri="http://schemas.openxmlformats.org/drawingml/2006/table">
            <a:tbl>
              <a:tblPr firstRow="1"/>
              <a:tblGrid>
                <a:gridCol w="4322657">
                  <a:extLst>
                    <a:ext uri="{9D8B030D-6E8A-4147-A177-3AD203B41FA5}">
                      <a16:colId xmlns:a16="http://schemas.microsoft.com/office/drawing/2014/main" val="943999228"/>
                    </a:ext>
                  </a:extLst>
                </a:gridCol>
                <a:gridCol w="1092972">
                  <a:extLst>
                    <a:ext uri="{9D8B030D-6E8A-4147-A177-3AD203B41FA5}">
                      <a16:colId xmlns:a16="http://schemas.microsoft.com/office/drawing/2014/main" val="3093766532"/>
                    </a:ext>
                  </a:extLst>
                </a:gridCol>
              </a:tblGrid>
              <a:tr h="175822">
                <a:tc>
                  <a:txBody>
                    <a:bodyPr/>
                    <a:lstStyle/>
                    <a:p>
                      <a:pPr algn="l" fontAlgn="b"/>
                      <a:r>
                        <a:rPr lang="en-GB" sz="1100" b="1" i="0" u="none" strike="noStrike" dirty="0">
                          <a:solidFill>
                            <a:srgbClr val="4472C4"/>
                          </a:solidFill>
                          <a:effectLst/>
                          <a:latin typeface="Calibri"/>
                        </a:rPr>
                        <a:t>1. Executive Leadership Team</a:t>
                      </a:r>
                    </a:p>
                  </a:txBody>
                  <a:tcPr marL="9525" marR="9525" marT="9525" marB="0" anchor="b">
                    <a:lnL>
                      <a:noFill/>
                    </a:lnL>
                    <a:lnR>
                      <a:noFill/>
                    </a:lnR>
                    <a:lnT>
                      <a:noFill/>
                    </a:lnT>
                    <a:lnB w="6350" cap="flat" cmpd="sng" algn="ctr">
                      <a:noFill/>
                      <a:prstDash val="solid"/>
                      <a:round/>
                      <a:headEnd type="none" w="med" len="med"/>
                      <a:tailEnd type="none" w="med" len="med"/>
                    </a:lnB>
                  </a:tcPr>
                </a:tc>
                <a:tc>
                  <a:txBody>
                    <a:bodyPr/>
                    <a:lstStyle/>
                    <a:p>
                      <a:pPr algn="r" fontAlgn="b"/>
                      <a:endParaRPr lang="en-GB" sz="11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noFill/>
                      <a:prstDash val="solid"/>
                      <a:round/>
                      <a:headEnd type="none" w="med" len="med"/>
                      <a:tailEnd type="none" w="med" len="med"/>
                    </a:lnB>
                  </a:tcPr>
                </a:tc>
                <a:extLst>
                  <a:ext uri="{0D108BD9-81ED-4DB2-BD59-A6C34878D82A}">
                    <a16:rowId xmlns:a16="http://schemas.microsoft.com/office/drawing/2014/main" val="839084272"/>
                  </a:ext>
                </a:extLst>
              </a:tr>
              <a:tr h="175822">
                <a:tc>
                  <a:txBody>
                    <a:bodyPr/>
                    <a:lstStyle/>
                    <a:p>
                      <a:pPr algn="l" fontAlgn="b"/>
                      <a:r>
                        <a:rPr lang="en-GB" sz="1100" b="0" i="0" u="none" strike="noStrike" dirty="0">
                          <a:solidFill>
                            <a:schemeClr val="accent1"/>
                          </a:solidFill>
                          <a:effectLst/>
                          <a:latin typeface="Calibri"/>
                        </a:rPr>
                        <a:t>1.101: Substantive COO in post</a:t>
                      </a:r>
                    </a:p>
                  </a:txBody>
                  <a:tcPr marL="171450" marR="9525" marT="9525" marB="0" anchor="b">
                    <a:lnL>
                      <a:noFill/>
                    </a:lnL>
                    <a:lnR>
                      <a:noFill/>
                    </a:lnR>
                    <a:lnT w="6350" cap="flat" cmpd="sng" algn="ctr">
                      <a:noFill/>
                      <a:prstDash val="solid"/>
                      <a:round/>
                      <a:headEnd type="none" w="med" len="med"/>
                      <a:tailEnd type="none" w="med" len="med"/>
                    </a:lnT>
                    <a:lnB>
                      <a:noFill/>
                    </a:lnB>
                  </a:tcPr>
                </a:tc>
                <a:tc>
                  <a:txBody>
                    <a:bodyPr/>
                    <a:lstStyle/>
                    <a:p>
                      <a:pPr algn="r" fontAlgn="b"/>
                      <a:r>
                        <a:rPr lang="en-GB" sz="1100" b="0" i="0" u="none" strike="noStrike" dirty="0">
                          <a:solidFill>
                            <a:schemeClr val="accent1"/>
                          </a:solidFill>
                          <a:effectLst/>
                          <a:latin typeface="Calibri"/>
                        </a:rPr>
                        <a:t>Apr-23</a:t>
                      </a:r>
                    </a:p>
                  </a:txBody>
                  <a:tcPr marL="9525" marR="9525" marT="9525" marB="0" anchor="b">
                    <a:lnL>
                      <a:noFill/>
                    </a:lnL>
                    <a:lnR>
                      <a:noFill/>
                    </a:lnR>
                    <a:lnT w="6350" cap="flat" cmpd="sng" algn="ctr">
                      <a:noFill/>
                      <a:prstDash val="solid"/>
                      <a:round/>
                      <a:headEnd type="none" w="med" len="med"/>
                      <a:tailEnd type="none" w="med" len="med"/>
                    </a:lnT>
                    <a:lnB>
                      <a:noFill/>
                    </a:lnB>
                  </a:tcPr>
                </a:tc>
                <a:extLst>
                  <a:ext uri="{0D108BD9-81ED-4DB2-BD59-A6C34878D82A}">
                    <a16:rowId xmlns:a16="http://schemas.microsoft.com/office/drawing/2014/main" val="1132597211"/>
                  </a:ext>
                </a:extLst>
              </a:tr>
              <a:tr h="318238">
                <a:tc>
                  <a:txBody>
                    <a:bodyPr/>
                    <a:lstStyle/>
                    <a:p>
                      <a:pPr marL="361950" lvl="0" indent="-361950" algn="l">
                        <a:buNone/>
                      </a:pPr>
                      <a:r>
                        <a:rPr lang="en-GB" sz="1100" b="0" i="0" u="none" strike="noStrike" dirty="0">
                          <a:solidFill>
                            <a:srgbClr val="4472C4"/>
                          </a:solidFill>
                          <a:effectLst/>
                          <a:latin typeface="Calibri"/>
                        </a:rPr>
                        <a:t>1.102: Executive Director induction plans in place and on-going </a:t>
                      </a:r>
                    </a:p>
                  </a:txBody>
                  <a:tcPr marL="171450" marR="9524" marT="9524" marB="0" anchor="b">
                    <a:lnL w="0">
                      <a:noFill/>
                    </a:lnL>
                    <a:lnR w="0">
                      <a:noFill/>
                    </a:lnR>
                    <a:lnT w="0">
                      <a:noFill/>
                    </a:lnT>
                    <a:lnB w="0">
                      <a:noFill/>
                    </a:lnB>
                  </a:tcPr>
                </a:tc>
                <a:tc>
                  <a:txBody>
                    <a:bodyPr/>
                    <a:lstStyle/>
                    <a:p>
                      <a:pPr lvl="0" algn="r">
                        <a:buNone/>
                      </a:pPr>
                      <a:r>
                        <a:rPr lang="en-GB" sz="1100" b="0" i="0" u="none" strike="noStrike" dirty="0">
                          <a:solidFill>
                            <a:srgbClr val="4472C4"/>
                          </a:solidFill>
                          <a:effectLst/>
                          <a:latin typeface="Calibri"/>
                        </a:rPr>
                        <a:t>Apr-23</a:t>
                      </a:r>
                      <a:endParaRPr lang="en-US" dirty="0"/>
                    </a:p>
                  </a:txBody>
                  <a:tcPr marL="9524" marR="9524" marT="9524" marB="0" anchor="b">
                    <a:lnL w="0">
                      <a:noFill/>
                    </a:lnL>
                    <a:lnR w="0">
                      <a:noFill/>
                    </a:lnR>
                    <a:lnT w="0">
                      <a:noFill/>
                    </a:lnT>
                    <a:lnB w="0">
                      <a:noFill/>
                    </a:lnB>
                  </a:tcPr>
                </a:tc>
                <a:extLst>
                  <a:ext uri="{0D108BD9-81ED-4DB2-BD59-A6C34878D82A}">
                    <a16:rowId xmlns:a16="http://schemas.microsoft.com/office/drawing/2014/main" val="944235193"/>
                  </a:ext>
                </a:extLst>
              </a:tr>
              <a:tr h="318238">
                <a:tc>
                  <a:txBody>
                    <a:bodyPr/>
                    <a:lstStyle/>
                    <a:p>
                      <a:pPr marL="361950" indent="-361950" algn="l" fontAlgn="b"/>
                      <a:r>
                        <a:rPr lang="fr-FR" sz="1100" b="0" i="0" u="none" strike="noStrike" dirty="0">
                          <a:solidFill>
                            <a:srgbClr val="4472C4"/>
                          </a:solidFill>
                          <a:effectLst/>
                          <a:latin typeface="Calibri"/>
                        </a:rPr>
                        <a:t>1.103: Review and refresh Executive Leadership Development Plan</a:t>
                      </a:r>
                    </a:p>
                  </a:txBody>
                  <a:tcPr marL="171450" marR="9525" marT="9525" marB="0" anchor="b">
                    <a:lnL>
                      <a:noFill/>
                    </a:lnL>
                    <a:lnR>
                      <a:noFill/>
                    </a:lnR>
                    <a:lnT>
                      <a:noFill/>
                    </a:lnT>
                    <a:lnB>
                      <a:noFill/>
                    </a:lnB>
                  </a:tcPr>
                </a:tc>
                <a:tc>
                  <a:txBody>
                    <a:bodyPr/>
                    <a:lstStyle/>
                    <a:p>
                      <a:pPr algn="r" fontAlgn="b"/>
                      <a:r>
                        <a:rPr lang="en-GB" sz="1100" b="0" i="0" u="none" strike="noStrike" dirty="0">
                          <a:solidFill>
                            <a:srgbClr val="4472C4"/>
                          </a:solidFill>
                          <a:effectLst/>
                          <a:latin typeface="Calibri"/>
                        </a:rPr>
                        <a:t>Jun-23</a:t>
                      </a:r>
                    </a:p>
                  </a:txBody>
                  <a:tcPr marL="9525" marR="9525" marT="9525" marB="0" anchor="b">
                    <a:lnL>
                      <a:noFill/>
                    </a:lnL>
                    <a:lnR>
                      <a:noFill/>
                    </a:lnR>
                    <a:lnT>
                      <a:noFill/>
                    </a:lnT>
                    <a:lnB>
                      <a:noFill/>
                    </a:lnB>
                  </a:tcPr>
                </a:tc>
                <a:extLst>
                  <a:ext uri="{0D108BD9-81ED-4DB2-BD59-A6C34878D82A}">
                    <a16:rowId xmlns:a16="http://schemas.microsoft.com/office/drawing/2014/main" val="3375214063"/>
                  </a:ext>
                </a:extLst>
              </a:tr>
              <a:tr h="318238">
                <a:tc>
                  <a:txBody>
                    <a:bodyPr/>
                    <a:lstStyle/>
                    <a:p>
                      <a:pPr marL="361950" indent="-361950" algn="l" fontAlgn="b"/>
                      <a:r>
                        <a:rPr lang="en-GB" sz="1100" b="0" i="0" u="none" strike="noStrike" dirty="0">
                          <a:solidFill>
                            <a:srgbClr val="4472C4"/>
                          </a:solidFill>
                          <a:effectLst/>
                          <a:latin typeface="Calibri"/>
                        </a:rPr>
                        <a:t>1.104: Current vacant Executive Director posts successfully recruited to</a:t>
                      </a:r>
                    </a:p>
                  </a:txBody>
                  <a:tcPr marL="171450" marR="9525" marT="9525" marB="0" anchor="b">
                    <a:lnL>
                      <a:noFill/>
                    </a:lnL>
                    <a:lnR>
                      <a:noFill/>
                    </a:lnR>
                    <a:lnT>
                      <a:noFill/>
                    </a:lnT>
                    <a:lnB>
                      <a:noFill/>
                    </a:lnB>
                  </a:tcPr>
                </a:tc>
                <a:tc>
                  <a:txBody>
                    <a:bodyPr/>
                    <a:lstStyle/>
                    <a:p>
                      <a:pPr algn="r" fontAlgn="b"/>
                      <a:r>
                        <a:rPr lang="en-GB" sz="1100" b="0" i="0" u="none" strike="noStrike" dirty="0">
                          <a:solidFill>
                            <a:srgbClr val="4472C4"/>
                          </a:solidFill>
                          <a:effectLst/>
                          <a:latin typeface="Calibri"/>
                        </a:rPr>
                        <a:t>Jun-23</a:t>
                      </a:r>
                    </a:p>
                  </a:txBody>
                  <a:tcPr marL="9525" marR="9525" marT="9525" marB="0" anchor="b">
                    <a:lnL>
                      <a:noFill/>
                    </a:lnL>
                    <a:lnR>
                      <a:noFill/>
                    </a:lnR>
                    <a:lnT>
                      <a:noFill/>
                    </a:lnT>
                    <a:lnB>
                      <a:noFill/>
                    </a:lnB>
                  </a:tcPr>
                </a:tc>
                <a:extLst>
                  <a:ext uri="{0D108BD9-81ED-4DB2-BD59-A6C34878D82A}">
                    <a16:rowId xmlns:a16="http://schemas.microsoft.com/office/drawing/2014/main" val="2657425592"/>
                  </a:ext>
                </a:extLst>
              </a:tr>
              <a:tr h="175822">
                <a:tc>
                  <a:txBody>
                    <a:bodyPr/>
                    <a:lstStyle/>
                    <a:p>
                      <a:pPr algn="l" fontAlgn="b"/>
                      <a:r>
                        <a:rPr lang="en-GB" sz="1100" b="0" i="0" u="none" strike="noStrike" dirty="0">
                          <a:solidFill>
                            <a:srgbClr val="4472C4"/>
                          </a:solidFill>
                          <a:effectLst/>
                          <a:latin typeface="Calibri"/>
                        </a:rPr>
                        <a:t>1.105: Critical mass of substantive Executive Directors in post (&gt;50%)</a:t>
                      </a:r>
                    </a:p>
                  </a:txBody>
                  <a:tcPr marL="171450" marR="9525" marT="9525" marB="0" anchor="b">
                    <a:lnL>
                      <a:noFill/>
                    </a:lnL>
                    <a:lnR>
                      <a:noFill/>
                    </a:lnR>
                    <a:lnT>
                      <a:noFill/>
                    </a:lnT>
                    <a:lnB>
                      <a:noFill/>
                    </a:lnB>
                  </a:tcPr>
                </a:tc>
                <a:tc>
                  <a:txBody>
                    <a:bodyPr/>
                    <a:lstStyle/>
                    <a:p>
                      <a:pPr algn="r" fontAlgn="b"/>
                      <a:r>
                        <a:rPr lang="en-GB" sz="1100" b="0" i="0" u="none" strike="noStrike" dirty="0">
                          <a:solidFill>
                            <a:srgbClr val="4472C4"/>
                          </a:solidFill>
                          <a:effectLst/>
                          <a:latin typeface="Calibri"/>
                        </a:rPr>
                        <a:t>Dec-23</a:t>
                      </a:r>
                    </a:p>
                  </a:txBody>
                  <a:tcPr marL="9525" marR="9525" marT="9525" marB="0" anchor="b">
                    <a:lnL>
                      <a:noFill/>
                    </a:lnL>
                    <a:lnR>
                      <a:noFill/>
                    </a:lnR>
                    <a:lnT>
                      <a:noFill/>
                    </a:lnT>
                    <a:lnB>
                      <a:noFill/>
                    </a:lnB>
                  </a:tcPr>
                </a:tc>
                <a:extLst>
                  <a:ext uri="{0D108BD9-81ED-4DB2-BD59-A6C34878D82A}">
                    <a16:rowId xmlns:a16="http://schemas.microsoft.com/office/drawing/2014/main" val="962000905"/>
                  </a:ext>
                </a:extLst>
              </a:tr>
              <a:tr h="175822">
                <a:tc>
                  <a:txBody>
                    <a:bodyPr/>
                    <a:lstStyle/>
                    <a:p>
                      <a:pPr marL="361950" indent="-361950" algn="l" fontAlgn="b"/>
                      <a:r>
                        <a:rPr lang="en-GB" sz="1100" b="0" i="0" u="none" strike="noStrike" dirty="0">
                          <a:solidFill>
                            <a:srgbClr val="4472C4"/>
                          </a:solidFill>
                          <a:effectLst/>
                          <a:latin typeface="Calibri"/>
                        </a:rPr>
                        <a:t>1.106: Executive Team Leadership Development Programme commenced with critical mass in post </a:t>
                      </a:r>
                      <a:endParaRPr lang="en-GB" sz="1100" b="0" i="0" u="none" strike="noStrike" dirty="0">
                        <a:solidFill>
                          <a:srgbClr val="4472C4"/>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endParaRPr lang="en-GB" sz="1100" b="0" i="0" u="none" strike="noStrike" dirty="0">
                        <a:solidFill>
                          <a:srgbClr val="4472C4"/>
                        </a:solidFill>
                        <a:effectLst/>
                        <a:latin typeface="Calibri" panose="020F0502020204030204" pitchFamily="34" charset="0"/>
                      </a:endParaRPr>
                    </a:p>
                    <a:p>
                      <a:pPr algn="r" fontAlgn="b"/>
                      <a:r>
                        <a:rPr lang="en-GB" sz="1100" b="0" i="0" u="none" strike="noStrike" dirty="0">
                          <a:solidFill>
                            <a:srgbClr val="4472C4"/>
                          </a:solidFill>
                          <a:effectLst/>
                          <a:latin typeface="Calibri"/>
                        </a:rPr>
                        <a:t>Dec -23</a:t>
                      </a:r>
                    </a:p>
                  </a:txBody>
                  <a:tcPr marL="9525" marR="9525" marT="9525" marB="0" anchor="b">
                    <a:lnL>
                      <a:noFill/>
                    </a:lnL>
                    <a:lnR>
                      <a:noFill/>
                    </a:lnR>
                    <a:lnT>
                      <a:noFill/>
                    </a:lnT>
                    <a:lnB>
                      <a:noFill/>
                    </a:lnB>
                  </a:tcPr>
                </a:tc>
                <a:extLst>
                  <a:ext uri="{0D108BD9-81ED-4DB2-BD59-A6C34878D82A}">
                    <a16:rowId xmlns:a16="http://schemas.microsoft.com/office/drawing/2014/main" val="2885755644"/>
                  </a:ext>
                </a:extLst>
              </a:tr>
              <a:tr h="175822">
                <a:tc>
                  <a:txBody>
                    <a:bodyPr/>
                    <a:lstStyle/>
                    <a:p>
                      <a:pPr marL="361950" indent="-361950" algn="l" fontAlgn="b"/>
                      <a:r>
                        <a:rPr lang="en-GB" sz="1100" b="0" i="0" u="none" strike="noStrike" dirty="0">
                          <a:solidFill>
                            <a:srgbClr val="4472C4"/>
                          </a:solidFill>
                          <a:effectLst/>
                          <a:latin typeface="Calibri"/>
                        </a:rPr>
                        <a:t>1.107: External Well Led Governance Review commissioned with plan to report to Board </a:t>
                      </a:r>
                      <a:endParaRPr lang="en-US" dirty="0"/>
                    </a:p>
                  </a:txBody>
                  <a:tcPr marL="171450" marR="9525" marT="9525" marB="0" anchor="b">
                    <a:lnL>
                      <a:noFill/>
                    </a:lnL>
                    <a:lnR>
                      <a:noFill/>
                    </a:lnR>
                    <a:lnT>
                      <a:noFill/>
                    </a:lnT>
                    <a:lnB>
                      <a:noFill/>
                    </a:lnB>
                  </a:tcPr>
                </a:tc>
                <a:tc>
                  <a:txBody>
                    <a:bodyPr/>
                    <a:lstStyle/>
                    <a:p>
                      <a:pPr algn="r" fontAlgn="b"/>
                      <a:endParaRPr lang="en-GB" sz="1100" b="0" i="0" u="none" strike="noStrike" dirty="0">
                        <a:solidFill>
                          <a:srgbClr val="4472C4"/>
                        </a:solidFill>
                        <a:effectLst/>
                        <a:latin typeface="Calibri" panose="020F0502020204030204" pitchFamily="34" charset="0"/>
                      </a:endParaRPr>
                    </a:p>
                    <a:p>
                      <a:pPr algn="r" fontAlgn="b"/>
                      <a:r>
                        <a:rPr lang="en-GB" sz="1100" b="0" i="0" u="none" strike="noStrike" dirty="0">
                          <a:solidFill>
                            <a:srgbClr val="4472C4"/>
                          </a:solidFill>
                          <a:effectLst/>
                          <a:latin typeface="Calibri"/>
                        </a:rPr>
                        <a:t>Mar 24</a:t>
                      </a:r>
                    </a:p>
                  </a:txBody>
                  <a:tcPr marL="9525" marR="9525" marT="9525" marB="0" anchor="b">
                    <a:lnL>
                      <a:noFill/>
                    </a:lnL>
                    <a:lnR>
                      <a:noFill/>
                    </a:lnR>
                    <a:lnT>
                      <a:noFill/>
                    </a:lnT>
                    <a:lnB>
                      <a:noFill/>
                    </a:lnB>
                  </a:tcPr>
                </a:tc>
                <a:extLst>
                  <a:ext uri="{0D108BD9-81ED-4DB2-BD59-A6C34878D82A}">
                    <a16:rowId xmlns:a16="http://schemas.microsoft.com/office/drawing/2014/main" val="1556093368"/>
                  </a:ext>
                </a:extLst>
              </a:tr>
              <a:tr h="175822">
                <a:tc>
                  <a:txBody>
                    <a:bodyPr/>
                    <a:lstStyle/>
                    <a:p>
                      <a:pPr algn="l" fontAlgn="b"/>
                      <a:r>
                        <a:rPr lang="en-GB" sz="1100" b="0" i="0" u="none" strike="noStrike" dirty="0">
                          <a:solidFill>
                            <a:schemeClr val="accent1"/>
                          </a:solidFill>
                          <a:effectLst/>
                          <a:latin typeface="Calibri"/>
                        </a:rPr>
                        <a:t>1.108 Substantive executive leadership posts filled by March 2024 (&gt;90%). </a:t>
                      </a:r>
                      <a:endParaRPr lang="en-GB" sz="1100" b="0" i="0" u="none" strike="noStrike" dirty="0">
                        <a:solidFill>
                          <a:schemeClr val="accent1"/>
                        </a:solidFill>
                        <a:effectLst/>
                        <a:latin typeface="Calibri" panose="020F0502020204030204" pitchFamily="34" charset="0"/>
                      </a:endParaRP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Mar-24</a:t>
                      </a:r>
                    </a:p>
                  </a:txBody>
                  <a:tcPr marL="9525" marR="9525" marT="9525" marB="0">
                    <a:lnL>
                      <a:noFill/>
                    </a:lnL>
                    <a:lnR>
                      <a:noFill/>
                    </a:lnR>
                    <a:lnT>
                      <a:noFill/>
                    </a:lnT>
                    <a:lnB>
                      <a:noFill/>
                    </a:lnB>
                  </a:tcPr>
                </a:tc>
                <a:extLst>
                  <a:ext uri="{0D108BD9-81ED-4DB2-BD59-A6C34878D82A}">
                    <a16:rowId xmlns:a16="http://schemas.microsoft.com/office/drawing/2014/main" val="3218637840"/>
                  </a:ext>
                </a:extLst>
              </a:tr>
              <a:tr h="175822">
                <a:tc>
                  <a:txBody>
                    <a:bodyPr/>
                    <a:lstStyle/>
                    <a:p>
                      <a:pPr algn="l" fontAlgn="b"/>
                      <a:endParaRPr lang="en-GB" sz="1100" b="0" i="0" u="none" strike="noStrike" dirty="0">
                        <a:solidFill>
                          <a:srgbClr val="000000"/>
                        </a:solidFill>
                        <a:effectLst/>
                        <a:latin typeface="Calibri" panose="020F0502020204030204" pitchFamily="34" charset="0"/>
                      </a:endParaRPr>
                    </a:p>
                  </a:txBody>
                  <a:tcPr marL="171450" marR="9525" marT="9525" marB="0">
                    <a:lnL>
                      <a:noFill/>
                    </a:lnL>
                    <a:lnR>
                      <a:noFill/>
                    </a:lnR>
                    <a:lnT>
                      <a:noFill/>
                    </a:lnT>
                    <a:lnB>
                      <a:noFill/>
                    </a:lnB>
                  </a:tcPr>
                </a:tc>
                <a:tc>
                  <a:txBody>
                    <a:bodyPr/>
                    <a:lstStyle/>
                    <a:p>
                      <a:pPr algn="r" fontAlgn="b"/>
                      <a:endParaRPr lang="en-GB" sz="1100" b="0" i="0" u="none" strike="noStrike" dirty="0">
                        <a:solidFill>
                          <a:srgbClr val="000000"/>
                        </a:solidFill>
                        <a:effectLst/>
                        <a:latin typeface="Calibri" panose="020F0502020204030204" pitchFamily="34" charset="0"/>
                      </a:endParaRPr>
                    </a:p>
                  </a:txBody>
                  <a:tcPr marL="9525" marR="9525" marT="9525" marB="0">
                    <a:lnL>
                      <a:noFill/>
                    </a:lnL>
                    <a:lnR>
                      <a:noFill/>
                    </a:lnR>
                    <a:lnT>
                      <a:noFill/>
                    </a:lnT>
                    <a:lnB>
                      <a:noFill/>
                    </a:lnB>
                  </a:tcPr>
                </a:tc>
                <a:extLst>
                  <a:ext uri="{0D108BD9-81ED-4DB2-BD59-A6C34878D82A}">
                    <a16:rowId xmlns:a16="http://schemas.microsoft.com/office/drawing/2014/main" val="2324280049"/>
                  </a:ext>
                </a:extLst>
              </a:tr>
              <a:tr h="175822">
                <a:tc>
                  <a:txBody>
                    <a:bodyPr/>
                    <a:lstStyle/>
                    <a:p>
                      <a:pPr algn="l" fontAlgn="b"/>
                      <a:endParaRPr lang="en-GB" sz="1100" b="0" i="0" u="none" strike="noStrike" dirty="0">
                        <a:solidFill>
                          <a:srgbClr val="000000"/>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endParaRPr lang="en-GB"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176970883"/>
                  </a:ext>
                </a:extLst>
              </a:tr>
              <a:tr h="175822">
                <a:tc>
                  <a:txBody>
                    <a:bodyPr/>
                    <a:lstStyle/>
                    <a:p>
                      <a:pPr algn="l" fontAlgn="b"/>
                      <a:endParaRPr lang="en-GB" sz="1100" b="0" i="0" u="none" strike="noStrike" dirty="0">
                        <a:solidFill>
                          <a:srgbClr val="000000"/>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endParaRPr lang="en-GB"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273277260"/>
                  </a:ext>
                </a:extLst>
              </a:tr>
              <a:tr h="175822">
                <a:tc>
                  <a:txBody>
                    <a:bodyPr/>
                    <a:lstStyle/>
                    <a:p>
                      <a:pPr algn="l" fontAlgn="b"/>
                      <a:endParaRPr lang="en-GB" sz="1100" b="0" i="0" u="none" strike="noStrike" dirty="0">
                        <a:solidFill>
                          <a:srgbClr val="000000"/>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endParaRPr lang="en-GB"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946565778"/>
                  </a:ext>
                </a:extLst>
              </a:tr>
              <a:tr h="175822">
                <a:tc>
                  <a:txBody>
                    <a:bodyPr/>
                    <a:lstStyle/>
                    <a:p>
                      <a:pPr algn="l" fontAlgn="b"/>
                      <a:endParaRPr lang="en-GB" sz="1100" b="0" i="0" u="none" strike="noStrike" dirty="0">
                        <a:solidFill>
                          <a:srgbClr val="000000"/>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endParaRPr lang="en-GB"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070150218"/>
                  </a:ext>
                </a:extLst>
              </a:tr>
              <a:tr h="175822">
                <a:tc>
                  <a:txBody>
                    <a:bodyPr/>
                    <a:lstStyle/>
                    <a:p>
                      <a:pPr algn="l" fontAlgn="b"/>
                      <a:endParaRPr lang="en-GB" sz="1100" b="0" i="0" u="none" strike="noStrike" dirty="0">
                        <a:solidFill>
                          <a:srgbClr val="000000"/>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endParaRPr lang="en-GB"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98154884"/>
                  </a:ext>
                </a:extLst>
              </a:tr>
              <a:tr h="175822">
                <a:tc>
                  <a:txBody>
                    <a:bodyPr/>
                    <a:lstStyle/>
                    <a:p>
                      <a:pPr algn="l" fontAlgn="b"/>
                      <a:endParaRPr lang="en-GB" sz="1100" b="0" i="0" u="none" strike="noStrike" dirty="0">
                        <a:solidFill>
                          <a:srgbClr val="000000"/>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endParaRPr lang="en-GB"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299703427"/>
                  </a:ext>
                </a:extLst>
              </a:tr>
              <a:tr h="175822">
                <a:tc>
                  <a:txBody>
                    <a:bodyPr/>
                    <a:lstStyle/>
                    <a:p>
                      <a:pPr algn="l" fontAlgn="b"/>
                      <a:endParaRPr lang="en-GB" sz="1100" b="0" i="0" u="none" strike="noStrike" dirty="0">
                        <a:solidFill>
                          <a:srgbClr val="000000"/>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endParaRPr lang="en-GB"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175551103"/>
                  </a:ext>
                </a:extLst>
              </a:tr>
            </a:tbl>
          </a:graphicData>
        </a:graphic>
      </p:graphicFrame>
      <p:sp>
        <p:nvSpPr>
          <p:cNvPr id="5" name="Rectangle 4">
            <a:extLst>
              <a:ext uri="{FF2B5EF4-FFF2-40B4-BE49-F238E27FC236}">
                <a16:creationId xmlns:a16="http://schemas.microsoft.com/office/drawing/2014/main" id="{87E0BB3F-AA02-44B2-AD6A-0628D0031C5E}"/>
              </a:ext>
              <a:ext uri="{C183D7F6-B498-43B3-948B-1728B52AA6E4}">
                <adec:decorative xmlns:adec="http://schemas.microsoft.com/office/drawing/2017/decorative" val="1"/>
              </a:ext>
            </a:extLst>
          </p:cNvPr>
          <p:cNvSpPr/>
          <p:nvPr/>
        </p:nvSpPr>
        <p:spPr>
          <a:xfrm>
            <a:off x="527971" y="1152895"/>
            <a:ext cx="11502104" cy="5066930"/>
          </a:xfrm>
          <a:prstGeom prst="rect">
            <a:avLst/>
          </a:prstGeom>
          <a:noFill/>
          <a:ln w="12700">
            <a:solidFill>
              <a:srgbClr val="8FAA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rgbClr val="005CB9"/>
              </a:solidFill>
            </a:endParaRPr>
          </a:p>
        </p:txBody>
      </p:sp>
      <p:pic>
        <p:nvPicPr>
          <p:cNvPr id="10" name="Picture 9" descr="Text">
            <a:extLst>
              <a:ext uri="{FF2B5EF4-FFF2-40B4-BE49-F238E27FC236}">
                <a16:creationId xmlns:a16="http://schemas.microsoft.com/office/drawing/2014/main" id="{289CE2A5-B616-109A-3A14-056244AD95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48949" y="238546"/>
            <a:ext cx="1285875" cy="603734"/>
          </a:xfrm>
          <a:prstGeom prst="rect">
            <a:avLst/>
          </a:prstGeom>
        </p:spPr>
      </p:pic>
      <p:sp>
        <p:nvSpPr>
          <p:cNvPr id="6" name="Title 5">
            <a:extLst>
              <a:ext uri="{FF2B5EF4-FFF2-40B4-BE49-F238E27FC236}">
                <a16:creationId xmlns:a16="http://schemas.microsoft.com/office/drawing/2014/main" id="{F80DAC9F-610B-4DCD-821D-D3B3AB906747}"/>
              </a:ext>
            </a:extLst>
          </p:cNvPr>
          <p:cNvSpPr>
            <a:spLocks noGrp="1"/>
          </p:cNvSpPr>
          <p:nvPr>
            <p:ph type="title"/>
          </p:nvPr>
        </p:nvSpPr>
        <p:spPr>
          <a:xfrm>
            <a:off x="257176" y="157480"/>
            <a:ext cx="10515600" cy="824865"/>
          </a:xfrm>
        </p:spPr>
        <p:txBody>
          <a:bodyPr>
            <a:normAutofit/>
          </a:bodyPr>
          <a:lstStyle/>
          <a:p>
            <a:r>
              <a:rPr lang="en-GB" sz="2400" dirty="0">
                <a:solidFill>
                  <a:srgbClr val="4472C4"/>
                </a:solidFill>
                <a:latin typeface="+mn-lt"/>
              </a:rPr>
              <a:t>1. Leadership and Governance Programme – Product Milestones </a:t>
            </a:r>
            <a:endParaRPr lang="en-GB" sz="2400" dirty="0">
              <a:latin typeface="+mn-lt"/>
            </a:endParaRPr>
          </a:p>
        </p:txBody>
      </p:sp>
    </p:spTree>
    <p:extLst>
      <p:ext uri="{BB962C8B-B14F-4D97-AF65-F5344CB8AC3E}">
        <p14:creationId xmlns:p14="http://schemas.microsoft.com/office/powerpoint/2010/main" val="578265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6">
            <a:extLst>
              <a:ext uri="{FF2B5EF4-FFF2-40B4-BE49-F238E27FC236}">
                <a16:creationId xmlns:a16="http://schemas.microsoft.com/office/drawing/2014/main" id="{4EB38618-54B1-AF99-4F22-9B681E56BABA}"/>
              </a:ext>
            </a:extLst>
          </p:cNvPr>
          <p:cNvSpPr>
            <a:spLocks noGrp="1"/>
          </p:cNvSpPr>
          <p:nvPr>
            <p:ph type="sldNum" sz="quarter" idx="12"/>
          </p:nvPr>
        </p:nvSpPr>
        <p:spPr/>
        <p:txBody>
          <a:bodyPr/>
          <a:lstStyle/>
          <a:p>
            <a:fld id="{26F089D8-0D5E-4414-9C29-20F18FF8EEE2}" type="slidenum">
              <a:rPr lang="en-GB" altLang="en-US" sz="1000" smtClean="0">
                <a:solidFill>
                  <a:schemeClr val="accent1"/>
                </a:solidFill>
              </a:rPr>
              <a:pPr/>
              <a:t>4</a:t>
            </a:fld>
            <a:endParaRPr lang="en-GB" altLang="en-US" sz="1000" dirty="0">
              <a:solidFill>
                <a:schemeClr val="accent1"/>
              </a:solidFill>
            </a:endParaRPr>
          </a:p>
        </p:txBody>
      </p:sp>
      <p:sp>
        <p:nvSpPr>
          <p:cNvPr id="14" name="Rectangle 13">
            <a:extLst>
              <a:ext uri="{FF2B5EF4-FFF2-40B4-BE49-F238E27FC236}">
                <a16:creationId xmlns:a16="http://schemas.microsoft.com/office/drawing/2014/main" id="{22101448-F760-438F-87E4-5B67F2CA3DF5}"/>
              </a:ext>
            </a:extLst>
          </p:cNvPr>
          <p:cNvSpPr/>
          <p:nvPr/>
        </p:nvSpPr>
        <p:spPr>
          <a:xfrm>
            <a:off x="6754852" y="5369953"/>
            <a:ext cx="4842876" cy="865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chorCtr="0">
            <a:noAutofit/>
          </a:bodyPr>
          <a:lstStyle/>
          <a:p>
            <a:pPr marL="171450" indent="-171450" algn="l" rtl="0" eaLnBrk="1" fontAlgn="t" latinLnBrk="0" hangingPunct="1">
              <a:spcBef>
                <a:spcPts val="0"/>
              </a:spcBef>
              <a:spcAft>
                <a:spcPts val="0"/>
              </a:spcAft>
              <a:buFont typeface="Arial" panose="020B0604020202020204" pitchFamily="34" charset="0"/>
              <a:buChar char="•"/>
            </a:pPr>
            <a:r>
              <a:rPr lang="en-GB" sz="1050" dirty="0">
                <a:solidFill>
                  <a:schemeClr val="accent1"/>
                </a:solidFill>
                <a:cs typeface="Arial"/>
              </a:rPr>
              <a:t>Evidence of i</a:t>
            </a:r>
            <a:r>
              <a:rPr lang="en-GB" sz="1050" b="0" i="0" u="none" strike="noStrike" kern="1200" dirty="0">
                <a:solidFill>
                  <a:schemeClr val="accent1"/>
                </a:solidFill>
                <a:effectLst/>
                <a:latin typeface="+mn-lt"/>
                <a:cs typeface="Arial"/>
              </a:rPr>
              <a:t>mproved and sustained maternity governance process in place.</a:t>
            </a:r>
          </a:p>
          <a:p>
            <a:pPr marL="171450" indent="-171450" algn="l" rtl="0" eaLnBrk="1" fontAlgn="t" latinLnBrk="0" hangingPunct="1">
              <a:spcBef>
                <a:spcPts val="0"/>
              </a:spcBef>
              <a:spcAft>
                <a:spcPts val="0"/>
              </a:spcAft>
              <a:buFont typeface="Arial" panose="020B0604020202020204" pitchFamily="34" charset="0"/>
              <a:buChar char="•"/>
            </a:pPr>
            <a:r>
              <a:rPr lang="en-GB" sz="1050" b="0" i="0" u="none" strike="noStrike" kern="1200" dirty="0">
                <a:solidFill>
                  <a:schemeClr val="accent1"/>
                </a:solidFill>
                <a:effectLst/>
                <a:latin typeface="+mn-lt"/>
                <a:cs typeface="Arial"/>
              </a:rPr>
              <a:t>Evidence of improvements in service with clear process for providing evidence of compliance and completed regulatory actions by March 2024.</a:t>
            </a:r>
          </a:p>
          <a:p>
            <a:pPr marL="171450" indent="-171450" fontAlgn="t">
              <a:buFont typeface="Arial" panose="020B0604020202020204" pitchFamily="34" charset="0"/>
              <a:buChar char="•"/>
            </a:pPr>
            <a:r>
              <a:rPr lang="en-GB" sz="1050" b="0" i="0" u="none" strike="noStrike" kern="1200" dirty="0">
                <a:solidFill>
                  <a:schemeClr val="accent1"/>
                </a:solidFill>
                <a:effectLst/>
                <a:latin typeface="+mn-lt"/>
                <a:cs typeface="Arial"/>
              </a:rPr>
              <a:t>Evidence of</a:t>
            </a:r>
            <a:r>
              <a:rPr lang="en-GB" sz="1050" dirty="0">
                <a:solidFill>
                  <a:schemeClr val="accent1"/>
                </a:solidFill>
                <a:cs typeface="Arial"/>
              </a:rPr>
              <a:t> </a:t>
            </a:r>
            <a:r>
              <a:rPr lang="en-GB" sz="1050" b="0" i="0" u="none" strike="noStrike" kern="1200" dirty="0">
                <a:solidFill>
                  <a:schemeClr val="accent1"/>
                </a:solidFill>
                <a:effectLst/>
                <a:latin typeface="+mn-lt"/>
                <a:cs typeface="Arial"/>
              </a:rPr>
              <a:t> </a:t>
            </a:r>
            <a:r>
              <a:rPr lang="en-GB" sz="1050" dirty="0">
                <a:solidFill>
                  <a:schemeClr val="accent1"/>
                </a:solidFill>
                <a:cs typeface="Arial"/>
              </a:rPr>
              <a:t>improved culture, behaviours, relationships and communications between all relevant teams and frontline staff. </a:t>
            </a:r>
            <a:endParaRPr lang="en-GB" sz="1050" dirty="0">
              <a:solidFill>
                <a:schemeClr val="accent1"/>
              </a:solidFill>
              <a:highlight>
                <a:srgbClr val="FFFF00"/>
              </a:highlight>
            </a:endParaRPr>
          </a:p>
        </p:txBody>
      </p:sp>
      <p:sp>
        <p:nvSpPr>
          <p:cNvPr id="34" name="Oval 33">
            <a:extLst>
              <a:ext uri="{FF2B5EF4-FFF2-40B4-BE49-F238E27FC236}">
                <a16:creationId xmlns:a16="http://schemas.microsoft.com/office/drawing/2014/main" id="{BD5E8C7D-B2C5-4EED-BBF3-ADD6D66744D6}"/>
              </a:ext>
            </a:extLst>
          </p:cNvPr>
          <p:cNvSpPr/>
          <p:nvPr/>
        </p:nvSpPr>
        <p:spPr>
          <a:xfrm>
            <a:off x="6523380" y="5601462"/>
            <a:ext cx="270000" cy="270000"/>
          </a:xfrm>
          <a:prstGeom prst="ellipse">
            <a:avLst/>
          </a:prstGeom>
          <a:solidFill>
            <a:srgbClr val="005EB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4</a:t>
            </a:r>
          </a:p>
        </p:txBody>
      </p:sp>
      <p:sp>
        <p:nvSpPr>
          <p:cNvPr id="8" name="Rectangle 7">
            <a:extLst>
              <a:ext uri="{FF2B5EF4-FFF2-40B4-BE49-F238E27FC236}">
                <a16:creationId xmlns:a16="http://schemas.microsoft.com/office/drawing/2014/main" id="{168F7F6C-37CD-CBC6-31A4-0961B52D7A72}"/>
              </a:ext>
              <a:ext uri="{C183D7F6-B498-43B3-948B-1728B52AA6E4}">
                <adec:decorative xmlns:adec="http://schemas.microsoft.com/office/drawing/2017/decorative" val="1"/>
              </a:ext>
            </a:extLst>
          </p:cNvPr>
          <p:cNvSpPr/>
          <p:nvPr/>
        </p:nvSpPr>
        <p:spPr>
          <a:xfrm>
            <a:off x="6473419" y="5353453"/>
            <a:ext cx="5166131" cy="1286100"/>
          </a:xfrm>
          <a:prstGeom prst="rect">
            <a:avLst/>
          </a:prstGeom>
          <a:noFill/>
          <a:ln w="12700">
            <a:solidFill>
              <a:srgbClr val="8FAA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sp>
        <p:nvSpPr>
          <p:cNvPr id="30" name="Flowchart: Process 29">
            <a:extLst>
              <a:ext uri="{FF2B5EF4-FFF2-40B4-BE49-F238E27FC236}">
                <a16:creationId xmlns:a16="http://schemas.microsoft.com/office/drawing/2014/main" id="{37ECAF6E-B854-ED9C-43D0-C65A2F2F2A18}"/>
              </a:ext>
            </a:extLst>
          </p:cNvPr>
          <p:cNvSpPr/>
          <p:nvPr/>
        </p:nvSpPr>
        <p:spPr>
          <a:xfrm>
            <a:off x="6468419" y="5112840"/>
            <a:ext cx="5167408" cy="230163"/>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NOF 4 Exit Criteria Contribution</a:t>
            </a:r>
          </a:p>
        </p:txBody>
      </p:sp>
      <p:sp>
        <p:nvSpPr>
          <p:cNvPr id="33" name="Oval 32">
            <a:extLst>
              <a:ext uri="{FF2B5EF4-FFF2-40B4-BE49-F238E27FC236}">
                <a16:creationId xmlns:a16="http://schemas.microsoft.com/office/drawing/2014/main" id="{5338DA9B-476D-C208-A424-4CE78CBA7A67}"/>
              </a:ext>
            </a:extLst>
          </p:cNvPr>
          <p:cNvSpPr/>
          <p:nvPr/>
        </p:nvSpPr>
        <p:spPr>
          <a:xfrm>
            <a:off x="11093387" y="4964054"/>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E</a:t>
            </a:r>
          </a:p>
        </p:txBody>
      </p:sp>
      <p:sp>
        <p:nvSpPr>
          <p:cNvPr id="28" name="TextBox 27">
            <a:extLst>
              <a:ext uri="{FF2B5EF4-FFF2-40B4-BE49-F238E27FC236}">
                <a16:creationId xmlns:a16="http://schemas.microsoft.com/office/drawing/2014/main" id="{039E60C8-898A-6675-8125-0F37B1B54C3C}"/>
              </a:ext>
            </a:extLst>
          </p:cNvPr>
          <p:cNvSpPr txBox="1"/>
          <p:nvPr/>
        </p:nvSpPr>
        <p:spPr>
          <a:xfrm>
            <a:off x="6416667" y="3382737"/>
            <a:ext cx="5137166" cy="1151144"/>
          </a:xfrm>
          <a:prstGeom prst="rect">
            <a:avLst/>
          </a:prstGeom>
        </p:spPr>
        <p:txBody>
          <a:bodyPr vert="horz" lIns="91440" tIns="45720" rIns="91440" bIns="45720" rtlCol="0" anchor="t">
            <a:noAutofit/>
          </a:bodyPr>
          <a:lstStyle>
            <a:defPPr>
              <a:defRPr lang="en-US"/>
            </a:defPPr>
            <a:lvl1pPr marL="265113" indent="-265113" defTabSz="914400">
              <a:spcBef>
                <a:spcPct val="20000"/>
              </a:spcBef>
              <a:buFont typeface="Arial" panose="020B0604020202020204" pitchFamily="34" charset="0"/>
              <a:buChar char="•"/>
              <a:defRPr sz="1200"/>
            </a:lvl1pPr>
            <a:lvl2pPr marL="742950" indent="-285750" defTabSz="914400">
              <a:spcBef>
                <a:spcPct val="20000"/>
              </a:spcBef>
              <a:buFont typeface="Arial" panose="020B0604020202020204" pitchFamily="34" charset="0"/>
              <a:buChar char="–"/>
              <a:defRPr sz="2800"/>
            </a:lvl2pPr>
            <a:lvl3pPr marL="1143000" indent="-228600" defTabSz="914400">
              <a:spcBef>
                <a:spcPct val="20000"/>
              </a:spcBef>
              <a:buFont typeface="Arial" panose="020B0604020202020204" pitchFamily="34" charset="0"/>
              <a:buChar char="•"/>
              <a:defRPr sz="2400"/>
            </a:lvl3pPr>
            <a:lvl4pPr marL="1600200" indent="-228600" defTabSz="914400">
              <a:spcBef>
                <a:spcPct val="20000"/>
              </a:spcBef>
              <a:buFont typeface="Arial" panose="020B0604020202020204" pitchFamily="34" charset="0"/>
              <a:buChar char="–"/>
              <a:defRPr sz="2000"/>
            </a:lvl4pPr>
            <a:lvl5pPr marL="2057400" indent="-228600" defTabSz="914400">
              <a:spcBef>
                <a:spcPct val="20000"/>
              </a:spcBef>
              <a:buFont typeface="Arial" panose="020B0604020202020204" pitchFamily="34" charset="0"/>
              <a:buChar char="»"/>
              <a:defRPr sz="2000"/>
            </a:lvl5pPr>
            <a:lvl6pPr marL="2514600" indent="-228600" defTabSz="914400">
              <a:spcBef>
                <a:spcPct val="20000"/>
              </a:spcBef>
              <a:buFont typeface="Arial" panose="020B0604020202020204" pitchFamily="34" charset="0"/>
              <a:buChar char="•"/>
              <a:defRPr sz="2000"/>
            </a:lvl6pPr>
            <a:lvl7pPr marL="2971800" indent="-228600" defTabSz="914400">
              <a:spcBef>
                <a:spcPct val="20000"/>
              </a:spcBef>
              <a:buFont typeface="Arial" panose="020B0604020202020204" pitchFamily="34" charset="0"/>
              <a:buChar char="•"/>
              <a:defRPr sz="2000"/>
            </a:lvl7pPr>
            <a:lvl8pPr marL="3429000" indent="-228600" defTabSz="914400">
              <a:spcBef>
                <a:spcPct val="20000"/>
              </a:spcBef>
              <a:buFont typeface="Arial" panose="020B0604020202020204" pitchFamily="34" charset="0"/>
              <a:buChar char="•"/>
              <a:defRPr sz="2000"/>
            </a:lvl8pPr>
            <a:lvl9pPr marL="3886200" indent="-228600" defTabSz="914400">
              <a:spcBef>
                <a:spcPct val="20000"/>
              </a:spcBef>
              <a:buFont typeface="Arial" panose="020B0604020202020204" pitchFamily="34" charset="0"/>
              <a:buChar char="•"/>
              <a:defRPr sz="2000"/>
            </a:lvl9pPr>
          </a:lstStyle>
          <a:p>
            <a:pPr marL="180975" indent="-180975"/>
            <a:r>
              <a:rPr lang="en-GB" sz="1100" dirty="0">
                <a:solidFill>
                  <a:schemeClr val="accent1"/>
                </a:solidFill>
              </a:rPr>
              <a:t>Team Working –  Zoe Woodward, CD, and Director of Midwifery</a:t>
            </a:r>
          </a:p>
          <a:p>
            <a:pPr marL="180975" indent="-180975"/>
            <a:r>
              <a:rPr lang="en-GB" sz="1100" dirty="0">
                <a:solidFill>
                  <a:schemeClr val="accent1"/>
                </a:solidFill>
              </a:rPr>
              <a:t>Clinical Escalation &amp;Handover – Zoe Woodward, CD, and Director of Midwifery</a:t>
            </a:r>
            <a:endParaRPr lang="en-GB" sz="1100" dirty="0">
              <a:solidFill>
                <a:schemeClr val="accent1"/>
              </a:solidFill>
              <a:cs typeface="Calibri"/>
            </a:endParaRPr>
          </a:p>
          <a:p>
            <a:pPr marL="180975" indent="-180975"/>
            <a:r>
              <a:rPr lang="en-GB" sz="1100" dirty="0">
                <a:solidFill>
                  <a:schemeClr val="accent1"/>
                </a:solidFill>
              </a:rPr>
              <a:t>Clinical Assessment &amp; Care Pathways – Deputy Director of Midwifery ( 1</a:t>
            </a:r>
            <a:r>
              <a:rPr lang="en-GB" sz="1100" baseline="30000" dirty="0">
                <a:solidFill>
                  <a:schemeClr val="accent1"/>
                </a:solidFill>
              </a:rPr>
              <a:t>st</a:t>
            </a:r>
            <a:r>
              <a:rPr lang="en-GB" sz="1100" dirty="0">
                <a:solidFill>
                  <a:schemeClr val="accent1"/>
                </a:solidFill>
              </a:rPr>
              <a:t> May)</a:t>
            </a:r>
            <a:endParaRPr lang="en-GB" sz="1100" dirty="0">
              <a:solidFill>
                <a:schemeClr val="accent1"/>
              </a:solidFill>
              <a:cs typeface="Calibri"/>
            </a:endParaRPr>
          </a:p>
          <a:p>
            <a:pPr marL="180975" indent="-180975"/>
            <a:r>
              <a:rPr lang="en-GB" sz="1100" dirty="0">
                <a:solidFill>
                  <a:schemeClr val="accent1"/>
                </a:solidFill>
              </a:rPr>
              <a:t>Governance &amp; Patient Safety– Michelle Burrows, Head of Governance </a:t>
            </a:r>
            <a:endParaRPr lang="en-GB" sz="1100" dirty="0">
              <a:solidFill>
                <a:schemeClr val="accent1"/>
              </a:solidFill>
              <a:cs typeface="Calibri"/>
            </a:endParaRPr>
          </a:p>
          <a:p>
            <a:pPr marL="180975" indent="-180975"/>
            <a:r>
              <a:rPr lang="en-GB" sz="1100" dirty="0">
                <a:solidFill>
                  <a:schemeClr val="accent1"/>
                </a:solidFill>
              </a:rPr>
              <a:t>Engagement, Listening &amp; Leadership – CD, and Director of Midwifery</a:t>
            </a:r>
            <a:endParaRPr lang="en-GB" sz="1100" dirty="0">
              <a:solidFill>
                <a:schemeClr val="accent1"/>
              </a:solidFill>
              <a:cs typeface="Calibri"/>
            </a:endParaRPr>
          </a:p>
        </p:txBody>
      </p:sp>
      <p:sp>
        <p:nvSpPr>
          <p:cNvPr id="23" name="Rectangle 22">
            <a:extLst>
              <a:ext uri="{FF2B5EF4-FFF2-40B4-BE49-F238E27FC236}">
                <a16:creationId xmlns:a16="http://schemas.microsoft.com/office/drawing/2014/main" id="{13A8A3F5-4077-FD55-1933-07DA4D490665}"/>
              </a:ext>
              <a:ext uri="{C183D7F6-B498-43B3-948B-1728B52AA6E4}">
                <adec:decorative xmlns:adec="http://schemas.microsoft.com/office/drawing/2017/decorative" val="1"/>
              </a:ext>
            </a:extLst>
          </p:cNvPr>
          <p:cNvSpPr/>
          <p:nvPr/>
        </p:nvSpPr>
        <p:spPr>
          <a:xfrm>
            <a:off x="6458894" y="3345752"/>
            <a:ext cx="5138357" cy="1286101"/>
          </a:xfrm>
          <a:prstGeom prst="rect">
            <a:avLst/>
          </a:prstGeom>
          <a:noFill/>
          <a:ln w="12700">
            <a:solidFill>
              <a:srgbClr val="8FAA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sp>
        <p:nvSpPr>
          <p:cNvPr id="22" name="Flowchart: Process 21">
            <a:extLst>
              <a:ext uri="{FF2B5EF4-FFF2-40B4-BE49-F238E27FC236}">
                <a16:creationId xmlns:a16="http://schemas.microsoft.com/office/drawing/2014/main" id="{72E58CB9-AC5D-1254-0913-0472FB25FBAC}"/>
              </a:ext>
            </a:extLst>
          </p:cNvPr>
          <p:cNvSpPr/>
          <p:nvPr/>
        </p:nvSpPr>
        <p:spPr>
          <a:xfrm>
            <a:off x="6458894" y="3127094"/>
            <a:ext cx="5138357" cy="208882"/>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Project Leads</a:t>
            </a:r>
          </a:p>
        </p:txBody>
      </p:sp>
      <p:sp>
        <p:nvSpPr>
          <p:cNvPr id="24" name="Oval 23">
            <a:extLst>
              <a:ext uri="{FF2B5EF4-FFF2-40B4-BE49-F238E27FC236}">
                <a16:creationId xmlns:a16="http://schemas.microsoft.com/office/drawing/2014/main" id="{D9CE512F-808D-3A49-398E-685756FBAFC6}"/>
              </a:ext>
            </a:extLst>
          </p:cNvPr>
          <p:cNvSpPr/>
          <p:nvPr/>
        </p:nvSpPr>
        <p:spPr>
          <a:xfrm>
            <a:off x="11093387" y="2994879"/>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D</a:t>
            </a:r>
          </a:p>
        </p:txBody>
      </p:sp>
      <p:sp>
        <p:nvSpPr>
          <p:cNvPr id="6" name="TextBox 5">
            <a:extLst>
              <a:ext uri="{FF2B5EF4-FFF2-40B4-BE49-F238E27FC236}">
                <a16:creationId xmlns:a16="http://schemas.microsoft.com/office/drawing/2014/main" id="{A6B548DE-E1A4-74E9-EF8D-36A18184DFC9}"/>
              </a:ext>
            </a:extLst>
          </p:cNvPr>
          <p:cNvSpPr txBox="1"/>
          <p:nvPr/>
        </p:nvSpPr>
        <p:spPr>
          <a:xfrm>
            <a:off x="6416667" y="1161640"/>
            <a:ext cx="5137166" cy="1833880"/>
          </a:xfrm>
          <a:prstGeom prst="rect">
            <a:avLst/>
          </a:prstGeom>
        </p:spPr>
        <p:txBody>
          <a:bodyPr vert="horz" lIns="91440" tIns="45720" rIns="91440" bIns="45720" rtlCol="0">
            <a:noAutofit/>
          </a:bodyPr>
          <a:lstStyle>
            <a:defPPr>
              <a:defRPr lang="en-US"/>
            </a:defPPr>
            <a:lvl1pPr marL="265113" indent="-265113" defTabSz="914400">
              <a:spcBef>
                <a:spcPct val="20000"/>
              </a:spcBef>
              <a:buFont typeface="Arial" panose="020B0604020202020204" pitchFamily="34" charset="0"/>
              <a:buChar char="•"/>
              <a:defRPr sz="1200"/>
            </a:lvl1pPr>
            <a:lvl2pPr marL="742950" indent="-285750" defTabSz="914400">
              <a:spcBef>
                <a:spcPct val="20000"/>
              </a:spcBef>
              <a:buFont typeface="Arial" panose="020B0604020202020204" pitchFamily="34" charset="0"/>
              <a:buChar char="–"/>
              <a:defRPr sz="2800"/>
            </a:lvl2pPr>
            <a:lvl3pPr marL="1143000" indent="-228600" defTabSz="914400">
              <a:spcBef>
                <a:spcPct val="20000"/>
              </a:spcBef>
              <a:buFont typeface="Arial" panose="020B0604020202020204" pitchFamily="34" charset="0"/>
              <a:buChar char="•"/>
              <a:defRPr sz="2400"/>
            </a:lvl3pPr>
            <a:lvl4pPr marL="1600200" indent="-228600" defTabSz="914400">
              <a:spcBef>
                <a:spcPct val="20000"/>
              </a:spcBef>
              <a:buFont typeface="Arial" panose="020B0604020202020204" pitchFamily="34" charset="0"/>
              <a:buChar char="–"/>
              <a:defRPr sz="2000"/>
            </a:lvl4pPr>
            <a:lvl5pPr marL="2057400" indent="-228600" defTabSz="914400">
              <a:spcBef>
                <a:spcPct val="20000"/>
              </a:spcBef>
              <a:buFont typeface="Arial" panose="020B0604020202020204" pitchFamily="34" charset="0"/>
              <a:buChar char="»"/>
              <a:defRPr sz="2000"/>
            </a:lvl5pPr>
            <a:lvl6pPr marL="2514600" indent="-228600" defTabSz="914400">
              <a:spcBef>
                <a:spcPct val="20000"/>
              </a:spcBef>
              <a:buFont typeface="Arial" panose="020B0604020202020204" pitchFamily="34" charset="0"/>
              <a:buChar char="•"/>
              <a:defRPr sz="2000"/>
            </a:lvl6pPr>
            <a:lvl7pPr marL="2971800" indent="-228600" defTabSz="914400">
              <a:spcBef>
                <a:spcPct val="20000"/>
              </a:spcBef>
              <a:buFont typeface="Arial" panose="020B0604020202020204" pitchFamily="34" charset="0"/>
              <a:buChar char="•"/>
              <a:defRPr sz="2000"/>
            </a:lvl7pPr>
            <a:lvl8pPr marL="3429000" indent="-228600" defTabSz="914400">
              <a:spcBef>
                <a:spcPct val="20000"/>
              </a:spcBef>
              <a:buFont typeface="Arial" panose="020B0604020202020204" pitchFamily="34" charset="0"/>
              <a:buChar char="•"/>
              <a:defRPr sz="2000"/>
            </a:lvl8pPr>
            <a:lvl9pPr marL="3886200" indent="-228600" defTabSz="914400">
              <a:spcBef>
                <a:spcPct val="20000"/>
              </a:spcBef>
              <a:buFont typeface="Arial" panose="020B0604020202020204" pitchFamily="34" charset="0"/>
              <a:buChar char="•"/>
              <a:defRPr sz="2000"/>
            </a:lvl9pPr>
          </a:lstStyle>
          <a:p>
            <a:pPr marL="180975" indent="-180975"/>
            <a:r>
              <a:rPr lang="en-GB" dirty="0">
                <a:solidFill>
                  <a:schemeClr val="accent1"/>
                </a:solidFill>
              </a:rPr>
              <a:t>Positive </a:t>
            </a:r>
            <a:r>
              <a:rPr lang="en-GB" sz="1100" dirty="0">
                <a:solidFill>
                  <a:schemeClr val="accent1"/>
                </a:solidFill>
              </a:rPr>
              <a:t>experiences of care reported through Your Voice is Heard </a:t>
            </a:r>
          </a:p>
          <a:p>
            <a:pPr marL="180975" indent="-180975"/>
            <a:r>
              <a:rPr lang="en-GB" sz="1100" dirty="0">
                <a:solidFill>
                  <a:schemeClr val="accent1"/>
                </a:solidFill>
              </a:rPr>
              <a:t>Compliance with MDT attendance at handovers/rounds </a:t>
            </a:r>
          </a:p>
          <a:p>
            <a:pPr marL="180975" indent="-180975"/>
            <a:r>
              <a:rPr lang="en-GB" sz="1100" dirty="0">
                <a:solidFill>
                  <a:schemeClr val="accent1"/>
                </a:solidFill>
              </a:rPr>
              <a:t>Appropriate senior obstetric oversight for triage </a:t>
            </a:r>
          </a:p>
          <a:p>
            <a:pPr marL="180975" indent="-180975"/>
            <a:r>
              <a:rPr lang="en-GB" sz="1100" dirty="0">
                <a:solidFill>
                  <a:schemeClr val="accent1"/>
                </a:solidFill>
              </a:rPr>
              <a:t>Clinical MDT development of action plans </a:t>
            </a:r>
          </a:p>
          <a:p>
            <a:pPr marL="180975" indent="-180975"/>
            <a:r>
              <a:rPr lang="en-GB" sz="1100" dirty="0">
                <a:solidFill>
                  <a:schemeClr val="accent1"/>
                </a:solidFill>
              </a:rPr>
              <a:t>Regulatory action plans closed within agreed timeframes</a:t>
            </a:r>
          </a:p>
          <a:p>
            <a:pPr marL="180975" indent="-180975"/>
            <a:r>
              <a:rPr lang="en-GB" sz="1100" dirty="0">
                <a:solidFill>
                  <a:schemeClr val="accent1"/>
                </a:solidFill>
              </a:rPr>
              <a:t>Quarterly staff survey reporting that staff feel safe to escalate and report harm </a:t>
            </a:r>
          </a:p>
          <a:p>
            <a:pPr marL="180975" indent="-180975"/>
            <a:r>
              <a:rPr lang="en-GB" sz="1100" dirty="0">
                <a:solidFill>
                  <a:schemeClr val="accent1"/>
                </a:solidFill>
              </a:rPr>
              <a:t>Reduction in formal complaints </a:t>
            </a:r>
          </a:p>
          <a:p>
            <a:pPr marL="180975" indent="-180975"/>
            <a:r>
              <a:rPr lang="en-GB" sz="1100" dirty="0">
                <a:solidFill>
                  <a:schemeClr val="accent1"/>
                </a:solidFill>
              </a:rPr>
              <a:t>Reduction in the number of repeat incidents with the same causal factors e.g. consultant oversight or failure to escalate </a:t>
            </a:r>
          </a:p>
          <a:p>
            <a:pPr marL="180975" indent="-180975"/>
            <a:endParaRPr lang="en-GB" dirty="0">
              <a:solidFill>
                <a:schemeClr val="accent1"/>
              </a:solidFill>
              <a:highlight>
                <a:srgbClr val="FFFF00"/>
              </a:highlight>
            </a:endParaRPr>
          </a:p>
        </p:txBody>
      </p:sp>
      <p:sp>
        <p:nvSpPr>
          <p:cNvPr id="5" name="Rectangle 4">
            <a:extLst>
              <a:ext uri="{FF2B5EF4-FFF2-40B4-BE49-F238E27FC236}">
                <a16:creationId xmlns:a16="http://schemas.microsoft.com/office/drawing/2014/main" id="{C01D25C0-9310-D6C1-B0BC-58C11B193620}"/>
              </a:ext>
              <a:ext uri="{C183D7F6-B498-43B3-948B-1728B52AA6E4}">
                <adec:decorative xmlns:adec="http://schemas.microsoft.com/office/drawing/2017/decorative" val="1"/>
              </a:ext>
            </a:extLst>
          </p:cNvPr>
          <p:cNvSpPr/>
          <p:nvPr/>
        </p:nvSpPr>
        <p:spPr>
          <a:xfrm>
            <a:off x="6460085" y="1143824"/>
            <a:ext cx="5137166" cy="1814959"/>
          </a:xfrm>
          <a:prstGeom prst="rect">
            <a:avLst/>
          </a:prstGeom>
          <a:noFill/>
          <a:ln w="12700">
            <a:solidFill>
              <a:srgbClr val="8FAA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sp>
        <p:nvSpPr>
          <p:cNvPr id="4" name="Flowchart: Process 3">
            <a:extLst>
              <a:ext uri="{FF2B5EF4-FFF2-40B4-BE49-F238E27FC236}">
                <a16:creationId xmlns:a16="http://schemas.microsoft.com/office/drawing/2014/main" id="{FC0B0BF2-C573-F6ED-5F65-A5EA67052C2F}"/>
              </a:ext>
            </a:extLst>
          </p:cNvPr>
          <p:cNvSpPr/>
          <p:nvPr/>
        </p:nvSpPr>
        <p:spPr>
          <a:xfrm>
            <a:off x="6460084" y="915188"/>
            <a:ext cx="5137200" cy="223200"/>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Success Measures</a:t>
            </a:r>
          </a:p>
        </p:txBody>
      </p:sp>
      <p:sp>
        <p:nvSpPr>
          <p:cNvPr id="29" name="Oval 28">
            <a:extLst>
              <a:ext uri="{FF2B5EF4-FFF2-40B4-BE49-F238E27FC236}">
                <a16:creationId xmlns:a16="http://schemas.microsoft.com/office/drawing/2014/main" id="{FE10B77C-4FAD-C5F7-DF3C-78C126DE5974}"/>
              </a:ext>
            </a:extLst>
          </p:cNvPr>
          <p:cNvSpPr/>
          <p:nvPr/>
        </p:nvSpPr>
        <p:spPr>
          <a:xfrm>
            <a:off x="11093387" y="789462"/>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C</a:t>
            </a:r>
          </a:p>
        </p:txBody>
      </p:sp>
      <p:sp>
        <p:nvSpPr>
          <p:cNvPr id="16" name="Rectangle 15">
            <a:extLst>
              <a:ext uri="{FF2B5EF4-FFF2-40B4-BE49-F238E27FC236}">
                <a16:creationId xmlns:a16="http://schemas.microsoft.com/office/drawing/2014/main" id="{6EBC0E95-8A32-3C9E-1772-8564896DAB6B}"/>
              </a:ext>
              <a:ext uri="{C183D7F6-B498-43B3-948B-1728B52AA6E4}">
                <adec:decorative xmlns:adec="http://schemas.microsoft.com/office/drawing/2017/decorative" val="1"/>
              </a:ext>
            </a:extLst>
          </p:cNvPr>
          <p:cNvSpPr/>
          <p:nvPr/>
        </p:nvSpPr>
        <p:spPr>
          <a:xfrm>
            <a:off x="1911760" y="6099910"/>
            <a:ext cx="4134508" cy="698394"/>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sp>
        <p:nvSpPr>
          <p:cNvPr id="40" name="Rectangle 39">
            <a:extLst>
              <a:ext uri="{FF2B5EF4-FFF2-40B4-BE49-F238E27FC236}">
                <a16:creationId xmlns:a16="http://schemas.microsoft.com/office/drawing/2014/main" id="{6FF91417-AD8C-1A07-DBDD-E82B660CE856}"/>
              </a:ext>
            </a:extLst>
          </p:cNvPr>
          <p:cNvSpPr/>
          <p:nvPr/>
        </p:nvSpPr>
        <p:spPr>
          <a:xfrm>
            <a:off x="1866686" y="6109337"/>
            <a:ext cx="4134508" cy="552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36000" rtlCol="0" anchor="t" anchorCtr="0"/>
          <a:lstStyle/>
          <a:p>
            <a:r>
              <a:rPr lang="en-GB" sz="1000" dirty="0">
                <a:solidFill>
                  <a:schemeClr val="accent1"/>
                </a:solidFill>
              </a:rPr>
              <a:t>Coproduced communication plan to ensure staff feel listened to, and staff receive relevant and timely information. Maternity User Engagement framework aligning to Trust Patient Involvement Strategy. Service will work with partners to develop high quality supported training experiences.</a:t>
            </a:r>
          </a:p>
          <a:p>
            <a:r>
              <a:rPr lang="en-GB" sz="1000" dirty="0">
                <a:solidFill>
                  <a:schemeClr val="accent1"/>
                </a:solidFill>
              </a:rPr>
              <a:t> </a:t>
            </a:r>
          </a:p>
          <a:p>
            <a:endParaRPr lang="en-GB" sz="1000" dirty="0">
              <a:solidFill>
                <a:schemeClr val="accent1"/>
              </a:solidFill>
            </a:endParaRPr>
          </a:p>
        </p:txBody>
      </p:sp>
      <p:sp>
        <p:nvSpPr>
          <p:cNvPr id="15" name="Rectangle 14">
            <a:extLst>
              <a:ext uri="{FF2B5EF4-FFF2-40B4-BE49-F238E27FC236}">
                <a16:creationId xmlns:a16="http://schemas.microsoft.com/office/drawing/2014/main" id="{A3988F98-CAC6-22C0-27EF-7A018D3D7BE5}"/>
              </a:ext>
            </a:extLst>
          </p:cNvPr>
          <p:cNvSpPr/>
          <p:nvPr/>
        </p:nvSpPr>
        <p:spPr>
          <a:xfrm>
            <a:off x="462954" y="6089769"/>
            <a:ext cx="1367097" cy="698394"/>
          </a:xfrm>
          <a:prstGeom prst="rect">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GB" sz="1200" b="1" dirty="0"/>
              <a:t>2.5 Engagement Listening &amp; Leadership</a:t>
            </a:r>
          </a:p>
        </p:txBody>
      </p:sp>
      <p:sp>
        <p:nvSpPr>
          <p:cNvPr id="55" name="Rectangle 54">
            <a:extLst>
              <a:ext uri="{FF2B5EF4-FFF2-40B4-BE49-F238E27FC236}">
                <a16:creationId xmlns:a16="http://schemas.microsoft.com/office/drawing/2014/main" id="{7E34A176-C22A-46A5-9F5F-A75DD49A84EF}"/>
              </a:ext>
            </a:extLst>
          </p:cNvPr>
          <p:cNvSpPr/>
          <p:nvPr/>
        </p:nvSpPr>
        <p:spPr>
          <a:xfrm>
            <a:off x="1911252" y="5330122"/>
            <a:ext cx="4134508" cy="73260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t" anchorCtr="0"/>
          <a:lstStyle/>
          <a:p>
            <a:r>
              <a:rPr lang="en-GB" sz="1000" dirty="0">
                <a:solidFill>
                  <a:schemeClr val="accent1"/>
                </a:solidFill>
              </a:rPr>
              <a:t>Agree quality and safety framework aligned to Trust and national ambitions</a:t>
            </a:r>
          </a:p>
          <a:p>
            <a:r>
              <a:rPr lang="en-GB" sz="1000" dirty="0">
                <a:solidFill>
                  <a:schemeClr val="accent1"/>
                </a:solidFill>
              </a:rPr>
              <a:t>Ensure there are no backlogs in Patient Safety activities. Learning to be identified and communicated  through regular incident learning events and monthly sharing of learning from incidents </a:t>
            </a:r>
          </a:p>
          <a:p>
            <a:r>
              <a:rPr lang="en-GB" sz="1000" dirty="0">
                <a:solidFill>
                  <a:schemeClr val="accent1"/>
                </a:solidFill>
              </a:rPr>
              <a:t> </a:t>
            </a:r>
          </a:p>
          <a:p>
            <a:endParaRPr lang="en-GB" sz="1000" dirty="0">
              <a:solidFill>
                <a:schemeClr val="accent1"/>
              </a:solidFill>
            </a:endParaRPr>
          </a:p>
        </p:txBody>
      </p:sp>
      <p:sp>
        <p:nvSpPr>
          <p:cNvPr id="53" name="Rectangle 52">
            <a:extLst>
              <a:ext uri="{FF2B5EF4-FFF2-40B4-BE49-F238E27FC236}">
                <a16:creationId xmlns:a16="http://schemas.microsoft.com/office/drawing/2014/main" id="{E7CDF501-65E0-4165-8449-BCC6F5CAE819}"/>
              </a:ext>
            </a:extLst>
          </p:cNvPr>
          <p:cNvSpPr/>
          <p:nvPr/>
        </p:nvSpPr>
        <p:spPr>
          <a:xfrm>
            <a:off x="465698" y="5330122"/>
            <a:ext cx="1367097" cy="698394"/>
          </a:xfrm>
          <a:prstGeom prst="rect">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GB" sz="1200" b="1" dirty="0"/>
              <a:t>2.4 Governance &amp; Patient Safety</a:t>
            </a:r>
          </a:p>
        </p:txBody>
      </p:sp>
      <p:sp>
        <p:nvSpPr>
          <p:cNvPr id="54" name="Rectangle 53">
            <a:extLst>
              <a:ext uri="{FF2B5EF4-FFF2-40B4-BE49-F238E27FC236}">
                <a16:creationId xmlns:a16="http://schemas.microsoft.com/office/drawing/2014/main" id="{D98BAFEC-3132-450E-A338-83EF54752031}"/>
              </a:ext>
            </a:extLst>
          </p:cNvPr>
          <p:cNvSpPr/>
          <p:nvPr/>
        </p:nvSpPr>
        <p:spPr>
          <a:xfrm>
            <a:off x="1906572" y="4551947"/>
            <a:ext cx="4143868" cy="701043"/>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t" anchorCtr="0"/>
          <a:lstStyle/>
          <a:p>
            <a:r>
              <a:rPr lang="en-GB" sz="1000" dirty="0">
                <a:solidFill>
                  <a:schemeClr val="accent1"/>
                </a:solidFill>
              </a:rPr>
              <a:t>Development of care pathways: High Dependency Units, Triage, centralised telephone triage, ANNBS/Sonography, Discharge, and VTE. Focus on SBAR Handover process and escalation processes. Undertake staff surveys to identify barriers and levels of staff confidence to escalate concerns</a:t>
            </a:r>
          </a:p>
        </p:txBody>
      </p:sp>
      <p:sp>
        <p:nvSpPr>
          <p:cNvPr id="43" name="Rectangle 42">
            <a:extLst>
              <a:ext uri="{FF2B5EF4-FFF2-40B4-BE49-F238E27FC236}">
                <a16:creationId xmlns:a16="http://schemas.microsoft.com/office/drawing/2014/main" id="{CA4063AF-6354-42C5-9E16-A03F8D94C14E}"/>
              </a:ext>
            </a:extLst>
          </p:cNvPr>
          <p:cNvSpPr/>
          <p:nvPr/>
        </p:nvSpPr>
        <p:spPr>
          <a:xfrm>
            <a:off x="465698" y="4550557"/>
            <a:ext cx="1367097" cy="702000"/>
          </a:xfrm>
          <a:prstGeom prst="rect">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GB" sz="1200" b="1" dirty="0"/>
              <a:t>2.3 Clinical Assessment and Care Pathways</a:t>
            </a:r>
          </a:p>
        </p:txBody>
      </p:sp>
      <p:sp>
        <p:nvSpPr>
          <p:cNvPr id="27" name="Rectangle 26">
            <a:extLst>
              <a:ext uri="{FF2B5EF4-FFF2-40B4-BE49-F238E27FC236}">
                <a16:creationId xmlns:a16="http://schemas.microsoft.com/office/drawing/2014/main" id="{DFD6DF0A-DE3C-4B37-8F5E-DAE7E35AC0E8}"/>
              </a:ext>
            </a:extLst>
          </p:cNvPr>
          <p:cNvSpPr/>
          <p:nvPr/>
        </p:nvSpPr>
        <p:spPr>
          <a:xfrm>
            <a:off x="1911252" y="3826498"/>
            <a:ext cx="4134508" cy="66481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t" anchorCtr="0"/>
          <a:lstStyle/>
          <a:p>
            <a:r>
              <a:rPr lang="en-GB" sz="1000" dirty="0">
                <a:solidFill>
                  <a:schemeClr val="accent1"/>
                </a:solidFill>
              </a:rPr>
              <a:t>Development of systems and processes to allow staff to recognise  deteriorating patients including sepsis management assessment and CTG tools. This will include a review and audit of emergency pathways to ensure these are appropriate and informed by woman’s experience.</a:t>
            </a:r>
          </a:p>
        </p:txBody>
      </p:sp>
      <p:sp>
        <p:nvSpPr>
          <p:cNvPr id="11" name="Rectangle 10">
            <a:extLst>
              <a:ext uri="{FF2B5EF4-FFF2-40B4-BE49-F238E27FC236}">
                <a16:creationId xmlns:a16="http://schemas.microsoft.com/office/drawing/2014/main" id="{6084DD15-25F0-4E47-9AC7-67BFFDA0F7BB}"/>
              </a:ext>
            </a:extLst>
          </p:cNvPr>
          <p:cNvSpPr/>
          <p:nvPr/>
        </p:nvSpPr>
        <p:spPr>
          <a:xfrm>
            <a:off x="465698" y="3826497"/>
            <a:ext cx="1367097" cy="666000"/>
          </a:xfrm>
          <a:prstGeom prst="rect">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GB" sz="1200" b="1" dirty="0"/>
              <a:t>2.2  Clinical Escalation and Handover</a:t>
            </a:r>
          </a:p>
        </p:txBody>
      </p:sp>
      <p:sp>
        <p:nvSpPr>
          <p:cNvPr id="26" name="Rectangle 25">
            <a:extLst>
              <a:ext uri="{FF2B5EF4-FFF2-40B4-BE49-F238E27FC236}">
                <a16:creationId xmlns:a16="http://schemas.microsoft.com/office/drawing/2014/main" id="{B8046227-3109-4A62-B25D-553B6882581E}"/>
              </a:ext>
            </a:extLst>
          </p:cNvPr>
          <p:cNvSpPr/>
          <p:nvPr/>
        </p:nvSpPr>
        <p:spPr>
          <a:xfrm>
            <a:off x="1906572" y="3118218"/>
            <a:ext cx="4143868" cy="65328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36000" rIns="91440" bIns="36000" rtlCol="0" anchor="t" anchorCtr="0"/>
          <a:lstStyle/>
          <a:p>
            <a:r>
              <a:rPr lang="en-GB" altLang="en-US" sz="1000" dirty="0">
                <a:solidFill>
                  <a:schemeClr val="accent1"/>
                </a:solidFill>
              </a:rPr>
              <a:t>Review to Assess: consultant arrangements; roles and responsibilities of senior staff; triage oversight and shift handovers including safety huddles.  </a:t>
            </a:r>
          </a:p>
          <a:p>
            <a:r>
              <a:rPr lang="en-GB" altLang="en-US" sz="1000" dirty="0">
                <a:solidFill>
                  <a:schemeClr val="accent1"/>
                </a:solidFill>
              </a:rPr>
              <a:t>Review and strengthen existing plans to support safe challenge around behaviours and to build teams that value, support and trust each other</a:t>
            </a:r>
            <a:endParaRPr lang="en-GB" altLang="en-US" sz="1000" dirty="0">
              <a:solidFill>
                <a:schemeClr val="accent1"/>
              </a:solidFill>
              <a:cs typeface="Calibri"/>
            </a:endParaRPr>
          </a:p>
        </p:txBody>
      </p:sp>
      <p:sp>
        <p:nvSpPr>
          <p:cNvPr id="10" name="Rectangle 9">
            <a:extLst>
              <a:ext uri="{FF2B5EF4-FFF2-40B4-BE49-F238E27FC236}">
                <a16:creationId xmlns:a16="http://schemas.microsoft.com/office/drawing/2014/main" id="{5432B41D-9802-4D50-93EA-330E8E8CA51B}"/>
              </a:ext>
            </a:extLst>
          </p:cNvPr>
          <p:cNvSpPr/>
          <p:nvPr/>
        </p:nvSpPr>
        <p:spPr>
          <a:xfrm>
            <a:off x="465698" y="3116827"/>
            <a:ext cx="1367097" cy="653283"/>
          </a:xfrm>
          <a:prstGeom prst="rect">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GB" sz="1200" b="1" dirty="0"/>
              <a:t>2.1 Team Working</a:t>
            </a:r>
          </a:p>
        </p:txBody>
      </p:sp>
      <p:sp>
        <p:nvSpPr>
          <p:cNvPr id="7" name="Flowchart: Process 6">
            <a:extLst>
              <a:ext uri="{FF2B5EF4-FFF2-40B4-BE49-F238E27FC236}">
                <a16:creationId xmlns:a16="http://schemas.microsoft.com/office/drawing/2014/main" id="{1E1C49B4-A706-4959-8AF1-DE99CABB98AC}"/>
              </a:ext>
            </a:extLst>
          </p:cNvPr>
          <p:cNvSpPr/>
          <p:nvPr/>
        </p:nvSpPr>
        <p:spPr>
          <a:xfrm>
            <a:off x="465698" y="2872567"/>
            <a:ext cx="5580062" cy="213935"/>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Projects</a:t>
            </a:r>
          </a:p>
        </p:txBody>
      </p:sp>
      <p:sp>
        <p:nvSpPr>
          <p:cNvPr id="48" name="Oval 47">
            <a:extLst>
              <a:ext uri="{FF2B5EF4-FFF2-40B4-BE49-F238E27FC236}">
                <a16:creationId xmlns:a16="http://schemas.microsoft.com/office/drawing/2014/main" id="{81B60732-817F-4924-BDED-9DAA8EC9307A}"/>
              </a:ext>
            </a:extLst>
          </p:cNvPr>
          <p:cNvSpPr/>
          <p:nvPr/>
        </p:nvSpPr>
        <p:spPr>
          <a:xfrm>
            <a:off x="5673108" y="2723504"/>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B</a:t>
            </a:r>
          </a:p>
        </p:txBody>
      </p:sp>
      <p:sp>
        <p:nvSpPr>
          <p:cNvPr id="12" name="Content Placeholder 1">
            <a:extLst>
              <a:ext uri="{FF2B5EF4-FFF2-40B4-BE49-F238E27FC236}">
                <a16:creationId xmlns:a16="http://schemas.microsoft.com/office/drawing/2014/main" id="{6FC8C2D2-FF13-49F2-A006-0946CABDC782}"/>
              </a:ext>
            </a:extLst>
          </p:cNvPr>
          <p:cNvSpPr txBox="1">
            <a:spLocks/>
          </p:cNvSpPr>
          <p:nvPr/>
        </p:nvSpPr>
        <p:spPr>
          <a:xfrm>
            <a:off x="513194" y="1000597"/>
            <a:ext cx="5542501" cy="1843830"/>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1100" dirty="0">
              <a:solidFill>
                <a:schemeClr val="accent1"/>
              </a:solidFill>
            </a:endParaRPr>
          </a:p>
          <a:p>
            <a:pPr marL="179070" indent="-179070"/>
            <a:r>
              <a:rPr lang="en-GB" sz="1100" dirty="0">
                <a:solidFill>
                  <a:schemeClr val="accent1"/>
                </a:solidFill>
              </a:rPr>
              <a:t>Deliver high quality, safe, effective and personalised maternity and neonatal services in partnership with service users. </a:t>
            </a:r>
            <a:endParaRPr lang="en-GB" sz="1100" dirty="0">
              <a:solidFill>
                <a:schemeClr val="accent1"/>
              </a:solidFill>
              <a:cs typeface="Calibri"/>
            </a:endParaRPr>
          </a:p>
          <a:p>
            <a:pPr marL="179070" indent="-179070"/>
            <a:r>
              <a:rPr lang="en-GB" sz="1100" dirty="0">
                <a:solidFill>
                  <a:schemeClr val="accent1"/>
                </a:solidFill>
              </a:rPr>
              <a:t>Identify opportunities to learn to continually ensure that women receive the best care for themselves and their babies, that meets their wishes and needs.</a:t>
            </a:r>
            <a:endParaRPr lang="en-GB" sz="1100" dirty="0">
              <a:solidFill>
                <a:schemeClr val="accent1"/>
              </a:solidFill>
              <a:cs typeface="Calibri"/>
            </a:endParaRPr>
          </a:p>
          <a:p>
            <a:pPr marL="179070" indent="-179070"/>
            <a:r>
              <a:rPr lang="en-GB" sz="1100" dirty="0">
                <a:solidFill>
                  <a:schemeClr val="accent1"/>
                </a:solidFill>
              </a:rPr>
              <a:t>Embed an inclusive culture where staff feel valued, listened to and supported to deliver patient centred</a:t>
            </a:r>
            <a:endParaRPr lang="en-GB" sz="1100" dirty="0">
              <a:solidFill>
                <a:schemeClr val="accent1"/>
              </a:solidFill>
              <a:cs typeface="Calibri"/>
            </a:endParaRPr>
          </a:p>
          <a:p>
            <a:pPr marL="179070" indent="-179070"/>
            <a:r>
              <a:rPr lang="en-GB" sz="1100" dirty="0">
                <a:solidFill>
                  <a:schemeClr val="accent1"/>
                </a:solidFill>
              </a:rPr>
              <a:t>Deliver a safe maternity service that is underpinned by a first-class clinical governance process, to drive and improve the delivery of high-quality person-centred care</a:t>
            </a:r>
            <a:endParaRPr lang="en-GB" sz="1100" dirty="0">
              <a:solidFill>
                <a:schemeClr val="accent1"/>
              </a:solidFill>
              <a:cs typeface="Calibri"/>
            </a:endParaRPr>
          </a:p>
        </p:txBody>
      </p:sp>
      <p:sp>
        <p:nvSpPr>
          <p:cNvPr id="39" name="Rectangle 38">
            <a:extLst>
              <a:ext uri="{FF2B5EF4-FFF2-40B4-BE49-F238E27FC236}">
                <a16:creationId xmlns:a16="http://schemas.microsoft.com/office/drawing/2014/main" id="{D69D03B8-28C2-492A-BE07-E43DA3709166}"/>
              </a:ext>
              <a:ext uri="{C183D7F6-B498-43B3-948B-1728B52AA6E4}">
                <adec:decorative xmlns:adec="http://schemas.microsoft.com/office/drawing/2017/decorative" val="1"/>
              </a:ext>
            </a:extLst>
          </p:cNvPr>
          <p:cNvSpPr/>
          <p:nvPr/>
        </p:nvSpPr>
        <p:spPr>
          <a:xfrm>
            <a:off x="475719" y="1170212"/>
            <a:ext cx="5579976" cy="1536878"/>
          </a:xfrm>
          <a:prstGeom prst="rect">
            <a:avLst/>
          </a:prstGeom>
          <a:noFill/>
          <a:ln w="12700">
            <a:solidFill>
              <a:srgbClr val="8FAA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sp>
        <p:nvSpPr>
          <p:cNvPr id="3" name="Flowchart: Process 2">
            <a:extLst>
              <a:ext uri="{FF2B5EF4-FFF2-40B4-BE49-F238E27FC236}">
                <a16:creationId xmlns:a16="http://schemas.microsoft.com/office/drawing/2014/main" id="{F4290AAB-D00B-4F3A-BFC9-DCC1494D1717}"/>
              </a:ext>
            </a:extLst>
          </p:cNvPr>
          <p:cNvSpPr/>
          <p:nvPr/>
        </p:nvSpPr>
        <p:spPr>
          <a:xfrm>
            <a:off x="475719" y="940446"/>
            <a:ext cx="5579976" cy="223200"/>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Programme Objectives</a:t>
            </a:r>
          </a:p>
        </p:txBody>
      </p:sp>
      <p:sp>
        <p:nvSpPr>
          <p:cNvPr id="47" name="Oval 46">
            <a:extLst>
              <a:ext uri="{FF2B5EF4-FFF2-40B4-BE49-F238E27FC236}">
                <a16:creationId xmlns:a16="http://schemas.microsoft.com/office/drawing/2014/main" id="{D88D47BB-E889-46FC-86A2-16E4FEA57432}"/>
              </a:ext>
            </a:extLst>
          </p:cNvPr>
          <p:cNvSpPr/>
          <p:nvPr/>
        </p:nvSpPr>
        <p:spPr>
          <a:xfrm>
            <a:off x="5540466" y="795889"/>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A</a:t>
            </a:r>
          </a:p>
        </p:txBody>
      </p:sp>
      <p:sp>
        <p:nvSpPr>
          <p:cNvPr id="19" name="TextBox 18">
            <a:extLst>
              <a:ext uri="{FF2B5EF4-FFF2-40B4-BE49-F238E27FC236}">
                <a16:creationId xmlns:a16="http://schemas.microsoft.com/office/drawing/2014/main" id="{C9DB8EB1-B201-46F9-906B-74D06695333A}"/>
              </a:ext>
            </a:extLst>
          </p:cNvPr>
          <p:cNvSpPr txBox="1"/>
          <p:nvPr/>
        </p:nvSpPr>
        <p:spPr>
          <a:xfrm>
            <a:off x="10896027" y="147515"/>
            <a:ext cx="1210248" cy="276999"/>
          </a:xfrm>
          <a:prstGeom prst="rect">
            <a:avLst/>
          </a:prstGeom>
          <a:noFill/>
        </p:spPr>
        <p:txBody>
          <a:bodyPr wrap="square" lIns="91440" tIns="45720" rIns="91440" bIns="45720" rtlCol="0" anchor="t">
            <a:spAutoFit/>
          </a:bodyPr>
          <a:lstStyle/>
          <a:p>
            <a:pPr algn="ctr"/>
            <a:r>
              <a:rPr lang="en-GB" sz="1200" b="1" dirty="0">
                <a:solidFill>
                  <a:schemeClr val="accent1"/>
                </a:solidFill>
              </a:rPr>
              <a:t>SRO: CNO&amp;MO</a:t>
            </a:r>
            <a:endParaRPr lang="en-GB" sz="1200" b="1" dirty="0">
              <a:solidFill>
                <a:schemeClr val="accent1"/>
              </a:solidFill>
              <a:cs typeface="Calibri"/>
            </a:endParaRPr>
          </a:p>
        </p:txBody>
      </p:sp>
      <p:sp>
        <p:nvSpPr>
          <p:cNvPr id="20" name="Oval 19">
            <a:extLst>
              <a:ext uri="{FF2B5EF4-FFF2-40B4-BE49-F238E27FC236}">
                <a16:creationId xmlns:a16="http://schemas.microsoft.com/office/drawing/2014/main" id="{DBB4207C-C30E-4E32-A94F-8E5E68750361}"/>
              </a:ext>
              <a:ext uri="{C183D7F6-B498-43B3-948B-1728B52AA6E4}">
                <adec:decorative xmlns:adec="http://schemas.microsoft.com/office/drawing/2017/decorative" val="1"/>
              </a:ext>
            </a:extLst>
          </p:cNvPr>
          <p:cNvSpPr/>
          <p:nvPr/>
        </p:nvSpPr>
        <p:spPr>
          <a:xfrm>
            <a:off x="10501981" y="188280"/>
            <a:ext cx="367802" cy="360040"/>
          </a:xfrm>
          <a:prstGeom prst="ellipse">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dirty="0">
              <a:solidFill>
                <a:schemeClr val="accent1"/>
              </a:solidFill>
            </a:endParaRPr>
          </a:p>
        </p:txBody>
      </p:sp>
      <p:pic>
        <p:nvPicPr>
          <p:cNvPr id="21" name="Picture 20">
            <a:extLst>
              <a:ext uri="{FF2B5EF4-FFF2-40B4-BE49-F238E27FC236}">
                <a16:creationId xmlns:a16="http://schemas.microsoft.com/office/drawing/2014/main" id="{7C4119B3-B11D-4831-A145-4C47652B1523}"/>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71478" y="225432"/>
            <a:ext cx="235112" cy="268224"/>
          </a:xfrm>
          <a:prstGeom prst="rect">
            <a:avLst/>
          </a:prstGeom>
          <a:solidFill>
            <a:schemeClr val="accent1">
              <a:lumMod val="60000"/>
              <a:lumOff val="40000"/>
            </a:schemeClr>
          </a:solidFill>
        </p:spPr>
      </p:pic>
      <p:sp>
        <p:nvSpPr>
          <p:cNvPr id="9" name="Title 8">
            <a:extLst>
              <a:ext uri="{FF2B5EF4-FFF2-40B4-BE49-F238E27FC236}">
                <a16:creationId xmlns:a16="http://schemas.microsoft.com/office/drawing/2014/main" id="{A9AA4202-C121-4DD7-BFF8-F4F8B54D8847}"/>
              </a:ext>
            </a:extLst>
          </p:cNvPr>
          <p:cNvSpPr>
            <a:spLocks noGrp="1"/>
          </p:cNvSpPr>
          <p:nvPr>
            <p:ph type="title"/>
          </p:nvPr>
        </p:nvSpPr>
        <p:spPr>
          <a:xfrm>
            <a:off x="265954" y="172904"/>
            <a:ext cx="10005806" cy="693234"/>
          </a:xfrm>
        </p:spPr>
        <p:txBody>
          <a:bodyPr>
            <a:normAutofit/>
          </a:bodyPr>
          <a:lstStyle/>
          <a:p>
            <a:r>
              <a:rPr lang="en-GB" sz="2400" dirty="0">
                <a:solidFill>
                  <a:schemeClr val="accent1"/>
                </a:solidFill>
                <a:latin typeface="+mn-lt"/>
              </a:rPr>
              <a:t>2. Programme Overview: Maternity</a:t>
            </a:r>
            <a:endParaRPr lang="en-GB" sz="2400" dirty="0">
              <a:latin typeface="+mn-lt"/>
            </a:endParaRPr>
          </a:p>
        </p:txBody>
      </p:sp>
    </p:spTree>
    <p:extLst>
      <p:ext uri="{BB962C8B-B14F-4D97-AF65-F5344CB8AC3E}">
        <p14:creationId xmlns:p14="http://schemas.microsoft.com/office/powerpoint/2010/main" val="848645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6">
            <a:extLst>
              <a:ext uri="{FF2B5EF4-FFF2-40B4-BE49-F238E27FC236}">
                <a16:creationId xmlns:a16="http://schemas.microsoft.com/office/drawing/2014/main" id="{D3A0916C-4D35-509B-52F8-4E089E8FE09F}"/>
              </a:ext>
            </a:extLst>
          </p:cNvPr>
          <p:cNvSpPr>
            <a:spLocks noGrp="1"/>
          </p:cNvSpPr>
          <p:nvPr>
            <p:ph type="sldNum" sz="quarter" idx="12"/>
          </p:nvPr>
        </p:nvSpPr>
        <p:spPr/>
        <p:txBody>
          <a:bodyPr/>
          <a:lstStyle/>
          <a:p>
            <a:fld id="{26F089D8-0D5E-4414-9C29-20F18FF8EEE2}" type="slidenum">
              <a:rPr lang="en-GB" altLang="en-US" sz="1000" smtClean="0">
                <a:solidFill>
                  <a:schemeClr val="accent1"/>
                </a:solidFill>
              </a:rPr>
              <a:pPr/>
              <a:t>5</a:t>
            </a:fld>
            <a:endParaRPr lang="en-GB" altLang="en-US" sz="1000" dirty="0">
              <a:solidFill>
                <a:schemeClr val="accent1"/>
              </a:solidFill>
            </a:endParaRPr>
          </a:p>
        </p:txBody>
      </p:sp>
      <p:graphicFrame>
        <p:nvGraphicFramePr>
          <p:cNvPr id="3" name="Table 2">
            <a:extLst>
              <a:ext uri="{FF2B5EF4-FFF2-40B4-BE49-F238E27FC236}">
                <a16:creationId xmlns:a16="http://schemas.microsoft.com/office/drawing/2014/main" id="{BBD69BE1-5D00-7815-21DC-DF7DAE529B9A}"/>
              </a:ext>
            </a:extLst>
          </p:cNvPr>
          <p:cNvGraphicFramePr>
            <a:graphicFrameLocks noGrp="1"/>
          </p:cNvGraphicFramePr>
          <p:nvPr>
            <p:extLst>
              <p:ext uri="{D42A27DB-BD31-4B8C-83A1-F6EECF244321}">
                <p14:modId xmlns:p14="http://schemas.microsoft.com/office/powerpoint/2010/main" val="4136547570"/>
              </p:ext>
            </p:extLst>
          </p:nvPr>
        </p:nvGraphicFramePr>
        <p:xfrm>
          <a:off x="6829424" y="1152895"/>
          <a:ext cx="4933453" cy="2257889"/>
        </p:xfrm>
        <a:graphic>
          <a:graphicData uri="http://schemas.openxmlformats.org/drawingml/2006/table">
            <a:tbl>
              <a:tblPr firstRow="1"/>
              <a:tblGrid>
                <a:gridCol w="3978868">
                  <a:extLst>
                    <a:ext uri="{9D8B030D-6E8A-4147-A177-3AD203B41FA5}">
                      <a16:colId xmlns:a16="http://schemas.microsoft.com/office/drawing/2014/main" val="718379422"/>
                    </a:ext>
                  </a:extLst>
                </a:gridCol>
                <a:gridCol w="954585">
                  <a:extLst>
                    <a:ext uri="{9D8B030D-6E8A-4147-A177-3AD203B41FA5}">
                      <a16:colId xmlns:a16="http://schemas.microsoft.com/office/drawing/2014/main" val="2439935115"/>
                    </a:ext>
                  </a:extLst>
                </a:gridCol>
              </a:tblGrid>
              <a:tr h="217286">
                <a:tc>
                  <a:txBody>
                    <a:bodyPr/>
                    <a:lstStyle/>
                    <a:p>
                      <a:pPr algn="l" fontAlgn="b"/>
                      <a:r>
                        <a:rPr lang="en-GB" sz="1100" b="1" i="0" u="none" strike="noStrike" dirty="0">
                          <a:solidFill>
                            <a:schemeClr val="accent1"/>
                          </a:solidFill>
                          <a:effectLst/>
                          <a:latin typeface="Calibri"/>
                        </a:rPr>
                        <a:t>2.4 Governance and Patient Safety</a:t>
                      </a:r>
                    </a:p>
                  </a:txBody>
                  <a:tcPr marL="85725" marR="9525" marT="9525" marB="0">
                    <a:lnL>
                      <a:noFill/>
                    </a:lnL>
                    <a:lnR>
                      <a:noFill/>
                    </a:lnR>
                    <a:lnT>
                      <a:noFill/>
                    </a:lnT>
                    <a:lnB>
                      <a:noFill/>
                    </a:lnB>
                  </a:tcPr>
                </a:tc>
                <a:tc>
                  <a:txBody>
                    <a:bodyPr/>
                    <a:lstStyle/>
                    <a:p>
                      <a:pPr algn="r" fontAlgn="b"/>
                      <a:endParaRPr lang="en-GB" sz="1100" b="1" i="0" u="none" strike="noStrike" dirty="0">
                        <a:solidFill>
                          <a:schemeClr val="accent1"/>
                        </a:solidFill>
                        <a:effectLst/>
                        <a:latin typeface="Calibri" panose="020F0502020204030204" pitchFamily="34" charset="0"/>
                      </a:endParaRPr>
                    </a:p>
                  </a:txBody>
                  <a:tcPr marL="9525" marR="9525" marT="9525" marB="0">
                    <a:lnL>
                      <a:noFill/>
                    </a:lnL>
                    <a:lnR>
                      <a:noFill/>
                    </a:lnR>
                    <a:lnT>
                      <a:noFill/>
                    </a:lnT>
                    <a:lnB>
                      <a:noFill/>
                    </a:lnB>
                  </a:tcPr>
                </a:tc>
                <a:extLst>
                  <a:ext uri="{0D108BD9-81ED-4DB2-BD59-A6C34878D82A}">
                    <a16:rowId xmlns:a16="http://schemas.microsoft.com/office/drawing/2014/main" val="3333644222"/>
                  </a:ext>
                </a:extLst>
              </a:tr>
              <a:tr h="217286">
                <a:tc>
                  <a:txBody>
                    <a:bodyPr/>
                    <a:lstStyle/>
                    <a:p>
                      <a:pPr algn="l" fontAlgn="b"/>
                      <a:r>
                        <a:rPr lang="en-GB" sz="1100" b="0" i="0" u="none" strike="noStrike" dirty="0">
                          <a:solidFill>
                            <a:schemeClr val="accent1"/>
                          </a:solidFill>
                          <a:effectLst/>
                          <a:latin typeface="Calibri"/>
                        </a:rPr>
                        <a:t>2.401: No backlogs for SIs. HSIB investigations</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May-23</a:t>
                      </a:r>
                    </a:p>
                  </a:txBody>
                  <a:tcPr marL="9525" marR="9525" marT="9525" marB="0" anchor="b">
                    <a:lnL>
                      <a:noFill/>
                    </a:lnL>
                    <a:lnR>
                      <a:noFill/>
                    </a:lnR>
                    <a:lnT>
                      <a:noFill/>
                    </a:lnT>
                    <a:lnB>
                      <a:noFill/>
                    </a:lnB>
                  </a:tcPr>
                </a:tc>
                <a:extLst>
                  <a:ext uri="{0D108BD9-81ED-4DB2-BD59-A6C34878D82A}">
                    <a16:rowId xmlns:a16="http://schemas.microsoft.com/office/drawing/2014/main" val="4168156623"/>
                  </a:ext>
                </a:extLst>
              </a:tr>
              <a:tr h="0">
                <a:tc>
                  <a:txBody>
                    <a:bodyPr/>
                    <a:lstStyle/>
                    <a:p>
                      <a:pPr algn="l" fontAlgn="b"/>
                      <a:r>
                        <a:rPr lang="en-GB" sz="1100" b="0" i="0" u="none" strike="noStrike" dirty="0">
                          <a:solidFill>
                            <a:schemeClr val="accent1"/>
                          </a:solidFill>
                          <a:effectLst/>
                          <a:latin typeface="Calibri"/>
                        </a:rPr>
                        <a:t>2.402: Agree maternity Quality and Safety framework</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Sep-23</a:t>
                      </a:r>
                    </a:p>
                  </a:txBody>
                  <a:tcPr marL="9525" marR="9525" marT="9525" marB="0" anchor="b">
                    <a:lnL>
                      <a:noFill/>
                    </a:lnL>
                    <a:lnR>
                      <a:noFill/>
                    </a:lnR>
                    <a:lnT>
                      <a:noFill/>
                    </a:lnT>
                    <a:lnB>
                      <a:noFill/>
                    </a:lnB>
                  </a:tcPr>
                </a:tc>
                <a:extLst>
                  <a:ext uri="{0D108BD9-81ED-4DB2-BD59-A6C34878D82A}">
                    <a16:rowId xmlns:a16="http://schemas.microsoft.com/office/drawing/2014/main" val="768642281"/>
                  </a:ext>
                </a:extLst>
              </a:tr>
              <a:tr h="0">
                <a:tc>
                  <a:txBody>
                    <a:bodyPr/>
                    <a:lstStyle/>
                    <a:p>
                      <a:pPr algn="l" fontAlgn="b"/>
                      <a:endParaRPr lang="en-GB" sz="1100" b="0" i="0" u="none" strike="noStrike" dirty="0">
                        <a:solidFill>
                          <a:schemeClr val="accent1"/>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endParaRPr lang="en-GB" sz="1100" b="0" i="0" u="none" strike="noStrike" dirty="0">
                        <a:solidFill>
                          <a:schemeClr val="accent1"/>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001329603"/>
                  </a:ext>
                </a:extLst>
              </a:tr>
              <a:tr h="217286">
                <a:tc>
                  <a:txBody>
                    <a:bodyPr/>
                    <a:lstStyle/>
                    <a:p>
                      <a:pPr algn="l" fontAlgn="b"/>
                      <a:r>
                        <a:rPr lang="en-GB" sz="1100" b="1" i="0" u="none" strike="noStrike" dirty="0">
                          <a:solidFill>
                            <a:schemeClr val="accent1"/>
                          </a:solidFill>
                          <a:effectLst/>
                          <a:latin typeface="Calibri"/>
                        </a:rPr>
                        <a:t>2.5 Engagement, Listening &amp; Leadership</a:t>
                      </a:r>
                    </a:p>
                  </a:txBody>
                  <a:tcPr marL="85725" marR="9525" marT="9525" marB="0" anchor="b">
                    <a:lnL>
                      <a:noFill/>
                    </a:lnL>
                    <a:lnR>
                      <a:noFill/>
                    </a:lnR>
                    <a:lnT>
                      <a:noFill/>
                    </a:lnT>
                    <a:lnB>
                      <a:noFill/>
                    </a:lnB>
                  </a:tcPr>
                </a:tc>
                <a:tc>
                  <a:txBody>
                    <a:bodyPr/>
                    <a:lstStyle/>
                    <a:p>
                      <a:pPr algn="r" fontAlgn="b"/>
                      <a:endParaRPr lang="en-GB" sz="1100" b="1" i="0" u="none" strike="noStrike" dirty="0">
                        <a:solidFill>
                          <a:schemeClr val="accent1"/>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12535078"/>
                  </a:ext>
                </a:extLst>
              </a:tr>
              <a:tr h="217286">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b="0" i="0" u="none" strike="noStrike" dirty="0">
                          <a:solidFill>
                            <a:schemeClr val="accent1"/>
                          </a:solidFill>
                          <a:effectLst/>
                          <a:latin typeface="Calibri"/>
                        </a:rPr>
                        <a:t>2.501: </a:t>
                      </a:r>
                      <a:r>
                        <a:rPr lang="en-GB" sz="1100" dirty="0">
                          <a:solidFill>
                            <a:schemeClr val="accent1"/>
                          </a:solidFill>
                          <a:effectLst/>
                          <a:latin typeface="Calibri"/>
                          <a:ea typeface="Calibri" panose="020F0502020204030204" pitchFamily="34" charset="0"/>
                          <a:cs typeface="Times New Roman"/>
                        </a:rPr>
                        <a:t>Coproduced plan developed and agreed by staff</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May-23</a:t>
                      </a:r>
                    </a:p>
                  </a:txBody>
                  <a:tcPr marL="9525" marR="9525" marT="9525" marB="0" anchor="b">
                    <a:lnL>
                      <a:noFill/>
                    </a:lnL>
                    <a:lnR>
                      <a:noFill/>
                    </a:lnR>
                    <a:lnT>
                      <a:noFill/>
                    </a:lnT>
                    <a:lnB>
                      <a:noFill/>
                    </a:lnB>
                  </a:tcPr>
                </a:tc>
                <a:extLst>
                  <a:ext uri="{0D108BD9-81ED-4DB2-BD59-A6C34878D82A}">
                    <a16:rowId xmlns:a16="http://schemas.microsoft.com/office/drawing/2014/main" val="1071658201"/>
                  </a:ext>
                </a:extLst>
              </a:tr>
              <a:tr h="170616">
                <a:tc>
                  <a:txBody>
                    <a:bodyPr/>
                    <a:lstStyle/>
                    <a:p>
                      <a:pPr marL="361950" indent="-361950" algn="l" fontAlgn="b"/>
                      <a:r>
                        <a:rPr lang="en-GB" sz="1100" b="0" i="0" u="none" strike="noStrike" dirty="0">
                          <a:solidFill>
                            <a:schemeClr val="accent1"/>
                          </a:solidFill>
                          <a:effectLst/>
                          <a:latin typeface="Calibri"/>
                        </a:rPr>
                        <a:t>2.502: Coproduced (staff and a service users) revised Maternity strategy agreed and communicated</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Jun-23</a:t>
                      </a:r>
                    </a:p>
                  </a:txBody>
                  <a:tcPr marL="9525" marR="9525" marT="9525" marB="0" anchor="b">
                    <a:lnL>
                      <a:noFill/>
                    </a:lnL>
                    <a:lnR>
                      <a:noFill/>
                    </a:lnR>
                    <a:lnT>
                      <a:noFill/>
                    </a:lnT>
                    <a:lnB>
                      <a:noFill/>
                    </a:lnB>
                  </a:tcPr>
                </a:tc>
                <a:extLst>
                  <a:ext uri="{0D108BD9-81ED-4DB2-BD59-A6C34878D82A}">
                    <a16:rowId xmlns:a16="http://schemas.microsoft.com/office/drawing/2014/main" val="655697693"/>
                  </a:ext>
                </a:extLst>
              </a:tr>
              <a:tr h="170616">
                <a:tc>
                  <a:txBody>
                    <a:bodyPr/>
                    <a:lstStyle/>
                    <a:p>
                      <a:pPr marL="361950" marR="0" lvl="0" indent="-361950" algn="l" defTabSz="914400" rtl="0" eaLnBrk="1" fontAlgn="b" latinLnBrk="0" hangingPunct="1">
                        <a:lnSpc>
                          <a:spcPct val="100000"/>
                        </a:lnSpc>
                        <a:spcBef>
                          <a:spcPts val="0"/>
                        </a:spcBef>
                        <a:spcAft>
                          <a:spcPts val="0"/>
                        </a:spcAft>
                        <a:buClrTx/>
                        <a:buSzTx/>
                        <a:buFontTx/>
                        <a:buNone/>
                        <a:tabLst/>
                        <a:defRPr/>
                      </a:pPr>
                      <a:r>
                        <a:rPr lang="en-GB" sz="1100" b="0" i="0" u="none" strike="noStrike" dirty="0">
                          <a:solidFill>
                            <a:schemeClr val="accent1"/>
                          </a:solidFill>
                          <a:effectLst/>
                          <a:latin typeface="Calibri"/>
                        </a:rPr>
                        <a:t>2.503: </a:t>
                      </a:r>
                      <a:r>
                        <a:rPr lang="en-GB" sz="1100" dirty="0">
                          <a:solidFill>
                            <a:schemeClr val="accent1"/>
                          </a:solidFill>
                          <a:effectLst/>
                          <a:latin typeface="Calibri"/>
                          <a:ea typeface="Calibri" panose="020F0502020204030204" pitchFamily="34" charset="0"/>
                          <a:cs typeface="Times New Roman"/>
                        </a:rPr>
                        <a:t>Coproduced maternity user engagement framework agreed and approved through MVP</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Jul-23</a:t>
                      </a:r>
                    </a:p>
                  </a:txBody>
                  <a:tcPr marL="9525" marR="9525" marT="9525" marB="0" anchor="b">
                    <a:lnL>
                      <a:noFill/>
                    </a:lnL>
                    <a:lnR>
                      <a:noFill/>
                    </a:lnR>
                    <a:lnT>
                      <a:noFill/>
                    </a:lnT>
                    <a:lnB>
                      <a:noFill/>
                    </a:lnB>
                  </a:tcPr>
                </a:tc>
                <a:extLst>
                  <a:ext uri="{0D108BD9-81ED-4DB2-BD59-A6C34878D82A}">
                    <a16:rowId xmlns:a16="http://schemas.microsoft.com/office/drawing/2014/main" val="311394185"/>
                  </a:ext>
                </a:extLst>
              </a:tr>
              <a:tr h="217286">
                <a:tc>
                  <a:txBody>
                    <a:bodyPr/>
                    <a:lstStyle/>
                    <a:p>
                      <a:pPr marL="361950" marR="0" lvl="0" indent="-361950" algn="l" defTabSz="914400" rtl="0" eaLnBrk="1" fontAlgn="b" latinLnBrk="0" hangingPunct="1">
                        <a:lnSpc>
                          <a:spcPct val="100000"/>
                        </a:lnSpc>
                        <a:spcBef>
                          <a:spcPts val="0"/>
                        </a:spcBef>
                        <a:spcAft>
                          <a:spcPts val="0"/>
                        </a:spcAft>
                        <a:buClrTx/>
                        <a:buSzTx/>
                        <a:buFontTx/>
                        <a:buNone/>
                        <a:tabLst/>
                        <a:defRPr/>
                      </a:pPr>
                      <a:r>
                        <a:rPr lang="en-GB" sz="1100" b="0" i="0" u="none" strike="noStrike" dirty="0">
                          <a:solidFill>
                            <a:schemeClr val="accent1"/>
                          </a:solidFill>
                          <a:effectLst/>
                          <a:latin typeface="Calibri"/>
                        </a:rPr>
                        <a:t>2.504: Demonstrable improvement that staff feel listened to (quarterly survey)</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Ongoing</a:t>
                      </a:r>
                    </a:p>
                  </a:txBody>
                  <a:tcPr marL="9525" marR="9525" marT="9525" marB="0" anchor="b">
                    <a:lnL>
                      <a:noFill/>
                    </a:lnL>
                    <a:lnR>
                      <a:noFill/>
                    </a:lnR>
                    <a:lnT>
                      <a:noFill/>
                    </a:lnT>
                    <a:lnB>
                      <a:noFill/>
                    </a:lnB>
                  </a:tcPr>
                </a:tc>
                <a:extLst>
                  <a:ext uri="{0D108BD9-81ED-4DB2-BD59-A6C34878D82A}">
                    <a16:rowId xmlns:a16="http://schemas.microsoft.com/office/drawing/2014/main" val="633353019"/>
                  </a:ext>
                </a:extLst>
              </a:tr>
            </a:tbl>
          </a:graphicData>
        </a:graphic>
      </p:graphicFrame>
      <p:graphicFrame>
        <p:nvGraphicFramePr>
          <p:cNvPr id="4" name="Table 3">
            <a:extLst>
              <a:ext uri="{FF2B5EF4-FFF2-40B4-BE49-F238E27FC236}">
                <a16:creationId xmlns:a16="http://schemas.microsoft.com/office/drawing/2014/main" id="{3C0FDD41-1957-4BAE-A644-1566C6F5ADBF}"/>
              </a:ext>
            </a:extLst>
          </p:cNvPr>
          <p:cNvGraphicFramePr>
            <a:graphicFrameLocks noGrp="1"/>
          </p:cNvGraphicFramePr>
          <p:nvPr>
            <p:extLst>
              <p:ext uri="{D42A27DB-BD31-4B8C-83A1-F6EECF244321}">
                <p14:modId xmlns:p14="http://schemas.microsoft.com/office/powerpoint/2010/main" val="2583237025"/>
              </p:ext>
            </p:extLst>
          </p:nvPr>
        </p:nvGraphicFramePr>
        <p:xfrm>
          <a:off x="527971" y="1152895"/>
          <a:ext cx="5415629" cy="4362450"/>
        </p:xfrm>
        <a:graphic>
          <a:graphicData uri="http://schemas.openxmlformats.org/drawingml/2006/table">
            <a:tbl>
              <a:tblPr firstRow="1"/>
              <a:tblGrid>
                <a:gridCol w="4322657">
                  <a:extLst>
                    <a:ext uri="{9D8B030D-6E8A-4147-A177-3AD203B41FA5}">
                      <a16:colId xmlns:a16="http://schemas.microsoft.com/office/drawing/2014/main" val="943999228"/>
                    </a:ext>
                  </a:extLst>
                </a:gridCol>
                <a:gridCol w="1092972">
                  <a:extLst>
                    <a:ext uri="{9D8B030D-6E8A-4147-A177-3AD203B41FA5}">
                      <a16:colId xmlns:a16="http://schemas.microsoft.com/office/drawing/2014/main" val="3093766532"/>
                    </a:ext>
                  </a:extLst>
                </a:gridCol>
              </a:tblGrid>
              <a:tr h="175822">
                <a:tc>
                  <a:txBody>
                    <a:bodyPr/>
                    <a:lstStyle/>
                    <a:p>
                      <a:pPr algn="l" fontAlgn="b"/>
                      <a:r>
                        <a:rPr lang="en-GB" sz="1100" b="1" i="0" u="none" strike="noStrike" dirty="0">
                          <a:solidFill>
                            <a:schemeClr val="accent1"/>
                          </a:solidFill>
                          <a:effectLst/>
                          <a:latin typeface="Calibri"/>
                        </a:rPr>
                        <a:t>2.1. Team Working</a:t>
                      </a:r>
                    </a:p>
                  </a:txBody>
                  <a:tcPr marL="9525" marR="9525" marT="9525" marB="0" anchor="b">
                    <a:lnL>
                      <a:noFill/>
                    </a:lnL>
                    <a:lnR>
                      <a:noFill/>
                    </a:lnR>
                    <a:lnT>
                      <a:noFill/>
                    </a:lnT>
                    <a:lnB w="6350" cap="flat" cmpd="sng" algn="ctr">
                      <a:noFill/>
                      <a:prstDash val="solid"/>
                      <a:round/>
                      <a:headEnd type="none" w="med" len="med"/>
                      <a:tailEnd type="none" w="med" len="med"/>
                    </a:lnB>
                  </a:tcPr>
                </a:tc>
                <a:tc>
                  <a:txBody>
                    <a:bodyPr/>
                    <a:lstStyle/>
                    <a:p>
                      <a:pPr algn="r" fontAlgn="b"/>
                      <a:endParaRPr lang="en-GB" sz="1100" b="1" i="0" u="none" strike="noStrike" dirty="0">
                        <a:solidFill>
                          <a:schemeClr val="accent1"/>
                        </a:solidFill>
                        <a:effectLst/>
                        <a:latin typeface="Calibri" panose="020F0502020204030204" pitchFamily="34" charset="0"/>
                      </a:endParaRPr>
                    </a:p>
                  </a:txBody>
                  <a:tcPr marL="9525" marR="9525" marT="9525" marB="0" anchor="b">
                    <a:lnL>
                      <a:noFill/>
                    </a:lnL>
                    <a:lnR>
                      <a:noFill/>
                    </a:lnR>
                    <a:lnT>
                      <a:noFill/>
                    </a:lnT>
                    <a:lnB w="6350" cap="flat" cmpd="sng" algn="ctr">
                      <a:noFill/>
                      <a:prstDash val="solid"/>
                      <a:round/>
                      <a:headEnd type="none" w="med" len="med"/>
                      <a:tailEnd type="none" w="med" len="med"/>
                    </a:lnB>
                  </a:tcPr>
                </a:tc>
                <a:extLst>
                  <a:ext uri="{0D108BD9-81ED-4DB2-BD59-A6C34878D82A}">
                    <a16:rowId xmlns:a16="http://schemas.microsoft.com/office/drawing/2014/main" val="839084272"/>
                  </a:ext>
                </a:extLst>
              </a:tr>
              <a:tr h="175822">
                <a:tc>
                  <a:txBody>
                    <a:bodyPr/>
                    <a:lstStyle/>
                    <a:p>
                      <a:pPr marL="361950" indent="-361950" algn="l" fontAlgn="b"/>
                      <a:r>
                        <a:rPr lang="en-GB" sz="1100" b="0" i="0" u="none" strike="noStrike" dirty="0">
                          <a:solidFill>
                            <a:schemeClr val="accent1"/>
                          </a:solidFill>
                          <a:effectLst/>
                          <a:latin typeface="Calibri"/>
                        </a:rPr>
                        <a:t>2.101: Agree sustainable senior obstetric workforce model in place for triage</a:t>
                      </a:r>
                    </a:p>
                  </a:txBody>
                  <a:tcPr marL="171450" marR="9525" marT="9525" marB="0" anchor="b">
                    <a:lnL>
                      <a:noFill/>
                    </a:lnL>
                    <a:lnR>
                      <a:noFill/>
                    </a:lnR>
                    <a:lnT w="6350" cap="flat" cmpd="sng" algn="ctr">
                      <a:noFill/>
                      <a:prstDash val="solid"/>
                      <a:round/>
                      <a:headEnd type="none" w="med" len="med"/>
                      <a:tailEnd type="none" w="med" len="med"/>
                    </a:lnT>
                    <a:lnB>
                      <a:noFill/>
                    </a:lnB>
                  </a:tcPr>
                </a:tc>
                <a:tc>
                  <a:txBody>
                    <a:bodyPr/>
                    <a:lstStyle/>
                    <a:p>
                      <a:pPr algn="r" fontAlgn="b"/>
                      <a:r>
                        <a:rPr lang="en-GB" sz="1100" b="0" i="0" u="none" strike="noStrike" dirty="0">
                          <a:solidFill>
                            <a:schemeClr val="accent1"/>
                          </a:solidFill>
                          <a:effectLst/>
                          <a:latin typeface="Calibri"/>
                        </a:rPr>
                        <a:t>Jul-23</a:t>
                      </a:r>
                    </a:p>
                  </a:txBody>
                  <a:tcPr marL="9525" marR="9525" marT="9525" marB="0" anchor="b">
                    <a:lnL>
                      <a:noFill/>
                    </a:lnL>
                    <a:lnR>
                      <a:noFill/>
                    </a:lnR>
                    <a:lnT w="6350" cap="flat" cmpd="sng" algn="ctr">
                      <a:noFill/>
                      <a:prstDash val="solid"/>
                      <a:round/>
                      <a:headEnd type="none" w="med" len="med"/>
                      <a:tailEnd type="none" w="med" len="med"/>
                    </a:lnT>
                    <a:lnB>
                      <a:noFill/>
                    </a:lnB>
                  </a:tcPr>
                </a:tc>
                <a:extLst>
                  <a:ext uri="{0D108BD9-81ED-4DB2-BD59-A6C34878D82A}">
                    <a16:rowId xmlns:a16="http://schemas.microsoft.com/office/drawing/2014/main" val="1132597211"/>
                  </a:ext>
                </a:extLst>
              </a:tr>
              <a:tr h="318238">
                <a:tc>
                  <a:txBody>
                    <a:bodyPr/>
                    <a:lstStyle/>
                    <a:p>
                      <a:pPr marL="361950" indent="-361950" algn="l" fontAlgn="b"/>
                      <a:r>
                        <a:rPr lang="en-GB" sz="1100" b="0" i="0" u="none" strike="noStrike" dirty="0">
                          <a:solidFill>
                            <a:schemeClr val="accent1"/>
                          </a:solidFill>
                          <a:effectLst/>
                          <a:latin typeface="Calibri"/>
                        </a:rPr>
                        <a:t>2.102: Site based MDT structures embedded and working to implement the quality and safety framework</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Aug-23</a:t>
                      </a:r>
                    </a:p>
                  </a:txBody>
                  <a:tcPr marL="9525" marR="9525" marT="9525" marB="0" anchor="b">
                    <a:lnL>
                      <a:noFill/>
                    </a:lnL>
                    <a:lnR>
                      <a:noFill/>
                    </a:lnR>
                    <a:lnT>
                      <a:noFill/>
                    </a:lnT>
                    <a:lnB>
                      <a:noFill/>
                    </a:lnB>
                  </a:tcPr>
                </a:tc>
                <a:extLst>
                  <a:ext uri="{0D108BD9-81ED-4DB2-BD59-A6C34878D82A}">
                    <a16:rowId xmlns:a16="http://schemas.microsoft.com/office/drawing/2014/main" val="2657425592"/>
                  </a:ext>
                </a:extLst>
              </a:tr>
              <a:tr h="175822">
                <a:tc>
                  <a:txBody>
                    <a:bodyPr/>
                    <a:lstStyle/>
                    <a:p>
                      <a:pPr algn="l" fontAlgn="b"/>
                      <a:endParaRPr lang="en-GB" sz="1100" b="0" i="0" u="none" strike="noStrike" dirty="0">
                        <a:solidFill>
                          <a:schemeClr val="accent1"/>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endParaRPr lang="en-GB" sz="1100" b="0" i="0" u="none" strike="noStrike" dirty="0">
                        <a:solidFill>
                          <a:schemeClr val="accent1"/>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98154884"/>
                  </a:ext>
                </a:extLst>
              </a:tr>
              <a:tr h="175822">
                <a:tc>
                  <a:txBody>
                    <a:bodyPr/>
                    <a:lstStyle/>
                    <a:p>
                      <a:pPr algn="l" fontAlgn="b"/>
                      <a:r>
                        <a:rPr lang="en-GB" sz="1100" b="1" i="0" u="none" strike="noStrike" dirty="0">
                          <a:solidFill>
                            <a:schemeClr val="accent1"/>
                          </a:solidFill>
                          <a:effectLst/>
                          <a:latin typeface="Calibri"/>
                        </a:rPr>
                        <a:t>2.2 Clinical Escalation and Handover</a:t>
                      </a:r>
                    </a:p>
                  </a:txBody>
                  <a:tcPr marL="85725" marR="9525" marT="9525" marB="0" anchor="b">
                    <a:lnL>
                      <a:noFill/>
                    </a:lnL>
                    <a:lnR>
                      <a:noFill/>
                    </a:lnR>
                    <a:lnT>
                      <a:noFill/>
                    </a:lnT>
                    <a:lnB>
                      <a:noFill/>
                    </a:lnB>
                  </a:tcPr>
                </a:tc>
                <a:tc>
                  <a:txBody>
                    <a:bodyPr/>
                    <a:lstStyle/>
                    <a:p>
                      <a:pPr algn="r" fontAlgn="b"/>
                      <a:endParaRPr lang="en-GB" sz="1100" b="0" i="0" u="none" strike="noStrike" dirty="0">
                        <a:solidFill>
                          <a:schemeClr val="accent1"/>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299703427"/>
                  </a:ext>
                </a:extLst>
              </a:tr>
              <a:tr h="175822">
                <a:tc>
                  <a:txBody>
                    <a:bodyPr/>
                    <a:lstStyle/>
                    <a:p>
                      <a:pPr marL="361950" indent="-361950" algn="l" fontAlgn="b"/>
                      <a:r>
                        <a:rPr lang="en-GB" sz="1100" b="0" i="0" u="none" strike="noStrike" dirty="0">
                          <a:solidFill>
                            <a:schemeClr val="accent1"/>
                          </a:solidFill>
                          <a:effectLst/>
                          <a:latin typeface="Calibri"/>
                        </a:rPr>
                        <a:t>2.201: Demonstrable improvement with fetal heart monitoring guideline compliance</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Sep-23</a:t>
                      </a:r>
                    </a:p>
                  </a:txBody>
                  <a:tcPr marL="9525" marR="9525" marT="9525" marB="0" anchor="b">
                    <a:lnL>
                      <a:noFill/>
                    </a:lnL>
                    <a:lnR>
                      <a:noFill/>
                    </a:lnR>
                    <a:lnT>
                      <a:noFill/>
                    </a:lnT>
                    <a:lnB>
                      <a:noFill/>
                    </a:lnB>
                  </a:tcPr>
                </a:tc>
                <a:extLst>
                  <a:ext uri="{0D108BD9-81ED-4DB2-BD59-A6C34878D82A}">
                    <a16:rowId xmlns:a16="http://schemas.microsoft.com/office/drawing/2014/main" val="1657620755"/>
                  </a:ext>
                </a:extLst>
              </a:tr>
              <a:tr h="175822">
                <a:tc>
                  <a:txBody>
                    <a:bodyPr/>
                    <a:lstStyle/>
                    <a:p>
                      <a:pPr marL="352425" indent="-352425" algn="l" fontAlgn="b"/>
                      <a:r>
                        <a:rPr lang="fr-FR" sz="1100" b="0" i="0" u="none" strike="noStrike" dirty="0">
                          <a:solidFill>
                            <a:schemeClr val="accent1"/>
                          </a:solidFill>
                          <a:effectLst/>
                          <a:latin typeface="Calibri"/>
                        </a:rPr>
                        <a:t>2.202: Embedded quarterly audits supporting appropriate clinical escalation showing improvement; SBAR, MEOWS, sepsis and VTE</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ongoing</a:t>
                      </a:r>
                    </a:p>
                  </a:txBody>
                  <a:tcPr marL="9525" marR="9525" marT="9525" marB="0" anchor="b">
                    <a:lnL>
                      <a:noFill/>
                    </a:lnL>
                    <a:lnR>
                      <a:noFill/>
                    </a:lnR>
                    <a:lnT>
                      <a:noFill/>
                    </a:lnT>
                    <a:lnB>
                      <a:noFill/>
                    </a:lnB>
                  </a:tcPr>
                </a:tc>
                <a:extLst>
                  <a:ext uri="{0D108BD9-81ED-4DB2-BD59-A6C34878D82A}">
                    <a16:rowId xmlns:a16="http://schemas.microsoft.com/office/drawing/2014/main" val="3466460494"/>
                  </a:ext>
                </a:extLst>
              </a:tr>
              <a:tr h="175822">
                <a:tc>
                  <a:txBody>
                    <a:bodyPr/>
                    <a:lstStyle/>
                    <a:p>
                      <a:pPr algn="l" fontAlgn="b"/>
                      <a:endParaRPr lang="en-GB" sz="1100" b="0" i="0" u="none" strike="noStrike" dirty="0">
                        <a:solidFill>
                          <a:schemeClr val="accent1"/>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endParaRPr lang="en-GB" sz="1100" b="0" i="0" u="none" strike="noStrike" dirty="0">
                        <a:solidFill>
                          <a:schemeClr val="accent1"/>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795908068"/>
                  </a:ext>
                </a:extLst>
              </a:tr>
              <a:tr h="175822">
                <a:tc>
                  <a:txBody>
                    <a:bodyPr/>
                    <a:lstStyle/>
                    <a:p>
                      <a:pPr algn="l" fontAlgn="b"/>
                      <a:r>
                        <a:rPr lang="en-GB" sz="1100" b="1" i="0" u="none" strike="noStrike" dirty="0">
                          <a:solidFill>
                            <a:schemeClr val="accent1"/>
                          </a:solidFill>
                          <a:effectLst/>
                          <a:latin typeface="Calibri"/>
                        </a:rPr>
                        <a:t>2.3 Clinical Assessment &amp; Care Pathways</a:t>
                      </a:r>
                    </a:p>
                  </a:txBody>
                  <a:tcPr marL="85725" marR="9525" marT="9525" marB="0" anchor="b">
                    <a:lnL>
                      <a:noFill/>
                    </a:lnL>
                    <a:lnR>
                      <a:noFill/>
                    </a:lnR>
                    <a:lnT>
                      <a:noFill/>
                    </a:lnT>
                    <a:lnB>
                      <a:noFill/>
                    </a:lnB>
                  </a:tcPr>
                </a:tc>
                <a:tc>
                  <a:txBody>
                    <a:bodyPr/>
                    <a:lstStyle/>
                    <a:p>
                      <a:pPr algn="r" fontAlgn="b"/>
                      <a:endParaRPr lang="en-GB" sz="1100" b="0" i="0" u="none" strike="noStrike" dirty="0">
                        <a:solidFill>
                          <a:schemeClr val="accent1"/>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783264608"/>
                  </a:ext>
                </a:extLst>
              </a:tr>
              <a:tr h="175822">
                <a:tc>
                  <a:txBody>
                    <a:bodyPr/>
                    <a:lstStyle/>
                    <a:p>
                      <a:pPr marL="352425" indent="-352425" algn="l" fontAlgn="b"/>
                      <a:endParaRPr lang="fr-FR" sz="1100" b="0" i="0" u="none" strike="noStrike" dirty="0">
                        <a:solidFill>
                          <a:schemeClr val="accent1"/>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endParaRPr lang="en-GB" sz="1100" b="0" i="0" u="none" strike="noStrike" dirty="0">
                        <a:solidFill>
                          <a:schemeClr val="accent1"/>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079375720"/>
                  </a:ext>
                </a:extLst>
              </a:tr>
              <a:tr h="175822">
                <a:tc>
                  <a:txBody>
                    <a:bodyPr/>
                    <a:lstStyle/>
                    <a:p>
                      <a:pPr marL="352425" indent="-352425" algn="l" fontAlgn="b"/>
                      <a:r>
                        <a:rPr lang="fr-FR" sz="1100" b="0" i="0" u="none" strike="noStrike" dirty="0">
                          <a:solidFill>
                            <a:schemeClr val="accent1"/>
                          </a:solidFill>
                          <a:effectLst/>
                          <a:latin typeface="Calibri"/>
                        </a:rPr>
                        <a:t>2.301: Centralisation of telephone triage</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May-23</a:t>
                      </a:r>
                    </a:p>
                  </a:txBody>
                  <a:tcPr marL="9525" marR="9525" marT="9525" marB="0" anchor="b">
                    <a:lnL>
                      <a:noFill/>
                    </a:lnL>
                    <a:lnR>
                      <a:noFill/>
                    </a:lnR>
                    <a:lnT>
                      <a:noFill/>
                    </a:lnT>
                    <a:lnB>
                      <a:noFill/>
                    </a:lnB>
                  </a:tcPr>
                </a:tc>
                <a:extLst>
                  <a:ext uri="{0D108BD9-81ED-4DB2-BD59-A6C34878D82A}">
                    <a16:rowId xmlns:a16="http://schemas.microsoft.com/office/drawing/2014/main" val="3612191134"/>
                  </a:ext>
                </a:extLst>
              </a:tr>
              <a:tr h="175822">
                <a:tc>
                  <a:txBody>
                    <a:bodyPr/>
                    <a:lstStyle/>
                    <a:p>
                      <a:pPr marL="361950" indent="-361950" algn="l" fontAlgn="b"/>
                      <a:r>
                        <a:rPr lang="en-GB" sz="1100" b="0" i="0" u="none" strike="noStrike" dirty="0">
                          <a:solidFill>
                            <a:schemeClr val="accent1"/>
                          </a:solidFill>
                          <a:effectLst/>
                          <a:latin typeface="Calibri"/>
                        </a:rPr>
                        <a:t>2.302: Agree model and implementation plan for improved discharge pathway</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May-23</a:t>
                      </a:r>
                    </a:p>
                  </a:txBody>
                  <a:tcPr marL="9525" marR="9525" marT="9525" marB="0" anchor="b">
                    <a:lnL>
                      <a:noFill/>
                    </a:lnL>
                    <a:lnR>
                      <a:noFill/>
                    </a:lnR>
                    <a:lnT>
                      <a:noFill/>
                    </a:lnT>
                    <a:lnB>
                      <a:noFill/>
                    </a:lnB>
                  </a:tcPr>
                </a:tc>
                <a:extLst>
                  <a:ext uri="{0D108BD9-81ED-4DB2-BD59-A6C34878D82A}">
                    <a16:rowId xmlns:a16="http://schemas.microsoft.com/office/drawing/2014/main" val="490740547"/>
                  </a:ext>
                </a:extLst>
              </a:tr>
              <a:tr h="175822">
                <a:tc>
                  <a:txBody>
                    <a:bodyPr/>
                    <a:lstStyle/>
                    <a:p>
                      <a:pPr algn="l" fontAlgn="b"/>
                      <a:r>
                        <a:rPr lang="en-GB" sz="1100" b="0" i="0" u="none" strike="noStrike" dirty="0">
                          <a:solidFill>
                            <a:schemeClr val="accent1"/>
                          </a:solidFill>
                          <a:effectLst/>
                          <a:latin typeface="Calibri"/>
                        </a:rPr>
                        <a:t>2.303: Agree model and implementation plan for HDU</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Jun-23</a:t>
                      </a:r>
                    </a:p>
                  </a:txBody>
                  <a:tcPr marL="9525" marR="9525" marT="9525" marB="0" anchor="b">
                    <a:lnL>
                      <a:noFill/>
                    </a:lnL>
                    <a:lnR>
                      <a:noFill/>
                    </a:lnR>
                    <a:lnT>
                      <a:noFill/>
                    </a:lnT>
                    <a:lnB>
                      <a:noFill/>
                    </a:lnB>
                  </a:tcPr>
                </a:tc>
                <a:extLst>
                  <a:ext uri="{0D108BD9-81ED-4DB2-BD59-A6C34878D82A}">
                    <a16:rowId xmlns:a16="http://schemas.microsoft.com/office/drawing/2014/main" val="2272121734"/>
                  </a:ext>
                </a:extLst>
              </a:tr>
              <a:tr h="175822">
                <a:tc>
                  <a:txBody>
                    <a:bodyPr/>
                    <a:lstStyle/>
                    <a:p>
                      <a:pPr marL="352425" indent="-352425" algn="l" fontAlgn="b"/>
                      <a:r>
                        <a:rPr lang="fr-FR" sz="1100" b="0" i="0" u="none" strike="noStrike" dirty="0">
                          <a:solidFill>
                            <a:schemeClr val="accent1"/>
                          </a:solidFill>
                          <a:effectLst/>
                          <a:latin typeface="Calibri"/>
                        </a:rPr>
                        <a:t>2.304: Implementation of discharge pathway</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Jul-23</a:t>
                      </a:r>
                    </a:p>
                  </a:txBody>
                  <a:tcPr marL="9525" marR="9525" marT="9525" marB="0" anchor="b">
                    <a:lnL>
                      <a:noFill/>
                    </a:lnL>
                    <a:lnR>
                      <a:noFill/>
                    </a:lnR>
                    <a:lnT>
                      <a:noFill/>
                    </a:lnT>
                    <a:lnB>
                      <a:noFill/>
                    </a:lnB>
                  </a:tcPr>
                </a:tc>
                <a:extLst>
                  <a:ext uri="{0D108BD9-81ED-4DB2-BD59-A6C34878D82A}">
                    <a16:rowId xmlns:a16="http://schemas.microsoft.com/office/drawing/2014/main" val="1572497256"/>
                  </a:ext>
                </a:extLst>
              </a:tr>
              <a:tr h="175822">
                <a:tc>
                  <a:txBody>
                    <a:bodyPr/>
                    <a:lstStyle/>
                    <a:p>
                      <a:pPr marL="352425" indent="-352425" algn="l" fontAlgn="b"/>
                      <a:r>
                        <a:rPr lang="fr-FR" sz="1100" b="0" i="0" u="none" strike="noStrike" dirty="0">
                          <a:solidFill>
                            <a:schemeClr val="accent1"/>
                          </a:solidFill>
                          <a:effectLst/>
                          <a:latin typeface="Calibri"/>
                        </a:rPr>
                        <a:t>2.305: Implementation of revised bereavement pathway</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Aug-23</a:t>
                      </a:r>
                    </a:p>
                  </a:txBody>
                  <a:tcPr marL="9525" marR="9525" marT="9525" marB="0" anchor="b">
                    <a:lnL>
                      <a:noFill/>
                    </a:lnL>
                    <a:lnR>
                      <a:noFill/>
                    </a:lnR>
                    <a:lnT>
                      <a:noFill/>
                    </a:lnT>
                    <a:lnB>
                      <a:noFill/>
                    </a:lnB>
                  </a:tcPr>
                </a:tc>
                <a:extLst>
                  <a:ext uri="{0D108BD9-81ED-4DB2-BD59-A6C34878D82A}">
                    <a16:rowId xmlns:a16="http://schemas.microsoft.com/office/drawing/2014/main" val="4121524028"/>
                  </a:ext>
                </a:extLst>
              </a:tr>
              <a:tr h="175822">
                <a:tc>
                  <a:txBody>
                    <a:bodyPr/>
                    <a:lstStyle/>
                    <a:p>
                      <a:pPr algn="l" fontAlgn="b"/>
                      <a:r>
                        <a:rPr lang="en-GB" sz="1100" b="0" i="0" u="none" strike="noStrike" dirty="0">
                          <a:solidFill>
                            <a:schemeClr val="accent1"/>
                          </a:solidFill>
                          <a:effectLst/>
                          <a:latin typeface="Calibri"/>
                        </a:rPr>
                        <a:t>2.306: Agree model and implementation plan for ANNBS/USS/FMU</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Sep-23</a:t>
                      </a:r>
                    </a:p>
                  </a:txBody>
                  <a:tcPr marL="9525" marR="9525" marT="9525" marB="0" anchor="b">
                    <a:lnL>
                      <a:noFill/>
                    </a:lnL>
                    <a:lnR>
                      <a:noFill/>
                    </a:lnR>
                    <a:lnT>
                      <a:noFill/>
                    </a:lnT>
                    <a:lnB>
                      <a:noFill/>
                    </a:lnB>
                  </a:tcPr>
                </a:tc>
                <a:extLst>
                  <a:ext uri="{0D108BD9-81ED-4DB2-BD59-A6C34878D82A}">
                    <a16:rowId xmlns:a16="http://schemas.microsoft.com/office/drawing/2014/main" val="1645336866"/>
                  </a:ext>
                </a:extLst>
              </a:tr>
              <a:tr h="175822">
                <a:tc>
                  <a:txBody>
                    <a:bodyPr/>
                    <a:lstStyle/>
                    <a:p>
                      <a:pPr marL="352425" indent="-352425" algn="l" fontAlgn="b"/>
                      <a:r>
                        <a:rPr lang="fr-FR" sz="1100" b="0" i="0" u="none" strike="noStrike" dirty="0">
                          <a:solidFill>
                            <a:schemeClr val="accent1"/>
                          </a:solidFill>
                          <a:effectLst/>
                          <a:latin typeface="Calibri"/>
                        </a:rPr>
                        <a:t>2.307: Implementation of HDU model</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Feb-24</a:t>
                      </a:r>
                    </a:p>
                  </a:txBody>
                  <a:tcPr marL="9525" marR="9525" marT="9525" marB="0" anchor="b">
                    <a:lnL>
                      <a:noFill/>
                    </a:lnL>
                    <a:lnR>
                      <a:noFill/>
                    </a:lnR>
                    <a:lnT>
                      <a:noFill/>
                    </a:lnT>
                    <a:lnB>
                      <a:noFill/>
                    </a:lnB>
                  </a:tcPr>
                </a:tc>
                <a:extLst>
                  <a:ext uri="{0D108BD9-81ED-4DB2-BD59-A6C34878D82A}">
                    <a16:rowId xmlns:a16="http://schemas.microsoft.com/office/drawing/2014/main" val="1175551103"/>
                  </a:ext>
                </a:extLst>
              </a:tr>
              <a:tr h="175822">
                <a:tc>
                  <a:txBody>
                    <a:bodyPr/>
                    <a:lstStyle/>
                    <a:p>
                      <a:pPr marL="361950" indent="-361950" algn="l" fontAlgn="b"/>
                      <a:r>
                        <a:rPr lang="en-GB" sz="1100" b="0" i="0" u="none" strike="noStrike" dirty="0">
                          <a:solidFill>
                            <a:schemeClr val="accent1"/>
                          </a:solidFill>
                          <a:effectLst/>
                          <a:latin typeface="Calibri"/>
                        </a:rPr>
                        <a:t>2.308: Embedded quarterly audits supporting appropriate clinical assessment – showing improvement SBAR, MEOWS, sepsis and VTE</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Ongoing</a:t>
                      </a:r>
                    </a:p>
                  </a:txBody>
                  <a:tcPr marL="9525" marR="9525" marT="9525" marB="0" anchor="b">
                    <a:lnL>
                      <a:noFill/>
                    </a:lnL>
                    <a:lnR>
                      <a:noFill/>
                    </a:lnR>
                    <a:lnT>
                      <a:noFill/>
                    </a:lnT>
                    <a:lnB>
                      <a:noFill/>
                    </a:lnB>
                  </a:tcPr>
                </a:tc>
                <a:extLst>
                  <a:ext uri="{0D108BD9-81ED-4DB2-BD59-A6C34878D82A}">
                    <a16:rowId xmlns:a16="http://schemas.microsoft.com/office/drawing/2014/main" val="1177746661"/>
                  </a:ext>
                </a:extLst>
              </a:tr>
            </a:tbl>
          </a:graphicData>
        </a:graphic>
      </p:graphicFrame>
      <p:sp>
        <p:nvSpPr>
          <p:cNvPr id="6" name="Rectangle 5">
            <a:extLst>
              <a:ext uri="{FF2B5EF4-FFF2-40B4-BE49-F238E27FC236}">
                <a16:creationId xmlns:a16="http://schemas.microsoft.com/office/drawing/2014/main" id="{4D6C5928-DD1E-F452-D0D6-361522D39895}"/>
              </a:ext>
              <a:ext uri="{C183D7F6-B498-43B3-948B-1728B52AA6E4}">
                <adec:decorative xmlns:adec="http://schemas.microsoft.com/office/drawing/2017/decorative" val="1"/>
              </a:ext>
            </a:extLst>
          </p:cNvPr>
          <p:cNvSpPr/>
          <p:nvPr/>
        </p:nvSpPr>
        <p:spPr>
          <a:xfrm>
            <a:off x="527970" y="1152895"/>
            <a:ext cx="11340941" cy="4552210"/>
          </a:xfrm>
          <a:prstGeom prst="rect">
            <a:avLst/>
          </a:prstGeom>
          <a:noFill/>
          <a:ln w="12700">
            <a:solidFill>
              <a:schemeClr val="accent1">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pic>
        <p:nvPicPr>
          <p:cNvPr id="10" name="Picture 9" descr="Text">
            <a:extLst>
              <a:ext uri="{FF2B5EF4-FFF2-40B4-BE49-F238E27FC236}">
                <a16:creationId xmlns:a16="http://schemas.microsoft.com/office/drawing/2014/main" id="{289CE2A5-B616-109A-3A14-056244AD95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48949" y="238546"/>
            <a:ext cx="1285875" cy="603734"/>
          </a:xfrm>
          <a:prstGeom prst="rect">
            <a:avLst/>
          </a:prstGeom>
        </p:spPr>
      </p:pic>
      <p:sp>
        <p:nvSpPr>
          <p:cNvPr id="5" name="Title 4">
            <a:extLst>
              <a:ext uri="{FF2B5EF4-FFF2-40B4-BE49-F238E27FC236}">
                <a16:creationId xmlns:a16="http://schemas.microsoft.com/office/drawing/2014/main" id="{D89FF6BC-2372-477D-B9D0-7258795E93CE}"/>
              </a:ext>
            </a:extLst>
          </p:cNvPr>
          <p:cNvSpPr>
            <a:spLocks noGrp="1"/>
          </p:cNvSpPr>
          <p:nvPr>
            <p:ph type="title"/>
          </p:nvPr>
        </p:nvSpPr>
        <p:spPr>
          <a:xfrm>
            <a:off x="257176" y="365125"/>
            <a:ext cx="10515600" cy="477155"/>
          </a:xfrm>
        </p:spPr>
        <p:txBody>
          <a:bodyPr>
            <a:normAutofit fontScale="90000"/>
          </a:bodyPr>
          <a:lstStyle/>
          <a:p>
            <a:r>
              <a:rPr lang="en-GB" sz="2400" dirty="0">
                <a:solidFill>
                  <a:schemeClr val="accent1"/>
                </a:solidFill>
                <a:latin typeface="+mn-lt"/>
              </a:rPr>
              <a:t>2. Maternity Programme – Product Milestones</a:t>
            </a:r>
            <a:br>
              <a:rPr lang="en-GB" sz="2400" dirty="0">
                <a:solidFill>
                  <a:schemeClr val="accent1"/>
                </a:solidFill>
                <a:latin typeface="+mn-lt"/>
              </a:rPr>
            </a:br>
            <a:endParaRPr lang="en-GB" sz="2400" dirty="0">
              <a:latin typeface="+mn-lt"/>
            </a:endParaRPr>
          </a:p>
        </p:txBody>
      </p:sp>
    </p:spTree>
    <p:extLst>
      <p:ext uri="{BB962C8B-B14F-4D97-AF65-F5344CB8AC3E}">
        <p14:creationId xmlns:p14="http://schemas.microsoft.com/office/powerpoint/2010/main" val="3620015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6">
            <a:extLst>
              <a:ext uri="{FF2B5EF4-FFF2-40B4-BE49-F238E27FC236}">
                <a16:creationId xmlns:a16="http://schemas.microsoft.com/office/drawing/2014/main" id="{169F8ECA-83F8-86B4-B246-2418EB556C93}"/>
              </a:ext>
            </a:extLst>
          </p:cNvPr>
          <p:cNvSpPr>
            <a:spLocks noGrp="1"/>
          </p:cNvSpPr>
          <p:nvPr>
            <p:ph type="sldNum" sz="quarter" idx="12"/>
          </p:nvPr>
        </p:nvSpPr>
        <p:spPr/>
        <p:txBody>
          <a:bodyPr/>
          <a:lstStyle/>
          <a:p>
            <a:fld id="{26F089D8-0D5E-4414-9C29-20F18FF8EEE2}" type="slidenum">
              <a:rPr lang="en-GB" altLang="en-US" sz="1000" smtClean="0">
                <a:solidFill>
                  <a:schemeClr val="accent1"/>
                </a:solidFill>
              </a:rPr>
              <a:pPr/>
              <a:t>6</a:t>
            </a:fld>
            <a:endParaRPr lang="en-GB" altLang="en-US" sz="1000" dirty="0">
              <a:solidFill>
                <a:schemeClr val="accent1"/>
              </a:solidFill>
            </a:endParaRPr>
          </a:p>
        </p:txBody>
      </p:sp>
      <p:sp>
        <p:nvSpPr>
          <p:cNvPr id="32" name="Rectangle 31">
            <a:extLst>
              <a:ext uri="{FF2B5EF4-FFF2-40B4-BE49-F238E27FC236}">
                <a16:creationId xmlns:a16="http://schemas.microsoft.com/office/drawing/2014/main" id="{F0273688-A946-0B20-3486-D06C6C4DD83D}"/>
              </a:ext>
            </a:extLst>
          </p:cNvPr>
          <p:cNvSpPr/>
          <p:nvPr/>
        </p:nvSpPr>
        <p:spPr>
          <a:xfrm>
            <a:off x="7115704" y="5482209"/>
            <a:ext cx="4695645" cy="9959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chorCtr="0">
            <a:noAutofit/>
          </a:bodyPr>
          <a:lstStyle/>
          <a:p>
            <a:pPr marL="171450" indent="-171450" algn="l" defTabSz="914400" rtl="0" eaLnBrk="1" fontAlgn="t" latinLnBrk="0" hangingPunct="1">
              <a:spcBef>
                <a:spcPts val="0"/>
              </a:spcBef>
              <a:spcAft>
                <a:spcPts val="0"/>
              </a:spcAft>
              <a:buFont typeface="Arial" panose="020B0604020202020204" pitchFamily="34" charset="0"/>
              <a:buChar char="•"/>
            </a:pPr>
            <a:r>
              <a:rPr lang="en-GB" sz="1000" dirty="0">
                <a:solidFill>
                  <a:schemeClr val="accent1"/>
                </a:solidFill>
                <a:cs typeface="Arial"/>
              </a:rPr>
              <a:t>Evidence of an improved grip and realistic refreshed improvement trajectory in UEC whole pathway performance and out of hospital flow, benchmarked both nationally and regionally, by March 2024 aiming to move to 76% floor for all types.</a:t>
            </a:r>
          </a:p>
          <a:p>
            <a:pPr marL="171450" indent="-171450" algn="l" defTabSz="914400" rtl="0" eaLnBrk="1" fontAlgn="t" latinLnBrk="0" hangingPunct="1">
              <a:spcBef>
                <a:spcPts val="0"/>
              </a:spcBef>
              <a:spcAft>
                <a:spcPts val="0"/>
              </a:spcAft>
              <a:buFont typeface="Arial" panose="020B0604020202020204" pitchFamily="34" charset="0"/>
              <a:buChar char="•"/>
            </a:pPr>
            <a:r>
              <a:rPr lang="en-GB" sz="1000" dirty="0">
                <a:solidFill>
                  <a:schemeClr val="accent1"/>
                </a:solidFill>
                <a:cs typeface="Arial"/>
              </a:rPr>
              <a:t>Elective recovery plan implemented with evidence of delivery against trajectory and continued reduction in 52ww and P2 patients by March 2024 with elimination of 78 week waits.</a:t>
            </a:r>
          </a:p>
          <a:p>
            <a:pPr marL="171450" indent="-171450" fontAlgn="t">
              <a:buFont typeface="Arial" panose="020B0604020202020204" pitchFamily="34" charset="0"/>
              <a:buChar char="•"/>
            </a:pPr>
            <a:r>
              <a:rPr lang="en-GB" sz="1000" dirty="0">
                <a:solidFill>
                  <a:schemeClr val="accent1"/>
                </a:solidFill>
                <a:cs typeface="Arial"/>
              </a:rPr>
              <a:t>Sustained improvement in cancer 62-day performance by March 2024.  </a:t>
            </a:r>
            <a:endParaRPr lang="en-GB" sz="1000" dirty="0">
              <a:solidFill>
                <a:schemeClr val="accent1"/>
              </a:solidFill>
              <a:cs typeface="Arial" panose="020B0604020202020204" pitchFamily="34" charset="0"/>
            </a:endParaRPr>
          </a:p>
        </p:txBody>
      </p:sp>
      <p:sp>
        <p:nvSpPr>
          <p:cNvPr id="33" name="Oval 32">
            <a:extLst>
              <a:ext uri="{FF2B5EF4-FFF2-40B4-BE49-F238E27FC236}">
                <a16:creationId xmlns:a16="http://schemas.microsoft.com/office/drawing/2014/main" id="{98B1F2B7-0907-4250-9220-57447B89AA1A}"/>
              </a:ext>
            </a:extLst>
          </p:cNvPr>
          <p:cNvSpPr/>
          <p:nvPr/>
        </p:nvSpPr>
        <p:spPr>
          <a:xfrm>
            <a:off x="6826654" y="5854728"/>
            <a:ext cx="270000" cy="270000"/>
          </a:xfrm>
          <a:prstGeom prst="ellipse">
            <a:avLst/>
          </a:prstGeom>
          <a:solidFill>
            <a:srgbClr val="005EB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2</a:t>
            </a:r>
          </a:p>
        </p:txBody>
      </p:sp>
      <p:sp>
        <p:nvSpPr>
          <p:cNvPr id="22" name="Rectangle 21">
            <a:extLst>
              <a:ext uri="{FF2B5EF4-FFF2-40B4-BE49-F238E27FC236}">
                <a16:creationId xmlns:a16="http://schemas.microsoft.com/office/drawing/2014/main" id="{F9E67CBE-6F97-9304-15D3-FEC8C7B7AB61}"/>
              </a:ext>
              <a:ext uri="{C183D7F6-B498-43B3-948B-1728B52AA6E4}">
                <adec:decorative xmlns:adec="http://schemas.microsoft.com/office/drawing/2017/decorative" val="1"/>
              </a:ext>
            </a:extLst>
          </p:cNvPr>
          <p:cNvSpPr/>
          <p:nvPr/>
        </p:nvSpPr>
        <p:spPr>
          <a:xfrm>
            <a:off x="6707779" y="5448804"/>
            <a:ext cx="5138357" cy="1119138"/>
          </a:xfrm>
          <a:prstGeom prst="rect">
            <a:avLst/>
          </a:prstGeom>
          <a:noFill/>
          <a:ln>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sp>
        <p:nvSpPr>
          <p:cNvPr id="4" name="Flowchart: Process 3">
            <a:extLst>
              <a:ext uri="{FF2B5EF4-FFF2-40B4-BE49-F238E27FC236}">
                <a16:creationId xmlns:a16="http://schemas.microsoft.com/office/drawing/2014/main" id="{08A52129-520B-C2DA-2355-FB9EA912464F}"/>
              </a:ext>
            </a:extLst>
          </p:cNvPr>
          <p:cNvSpPr/>
          <p:nvPr/>
        </p:nvSpPr>
        <p:spPr>
          <a:xfrm>
            <a:off x="6712143" y="5221734"/>
            <a:ext cx="5148000" cy="230163"/>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NOF4 Exit Criteria Contribution</a:t>
            </a:r>
          </a:p>
        </p:txBody>
      </p:sp>
      <p:sp>
        <p:nvSpPr>
          <p:cNvPr id="51" name="Oval 50">
            <a:extLst>
              <a:ext uri="{FF2B5EF4-FFF2-40B4-BE49-F238E27FC236}">
                <a16:creationId xmlns:a16="http://schemas.microsoft.com/office/drawing/2014/main" id="{2821D88E-5E5C-4FBB-9B4A-41F8BE402B64}"/>
              </a:ext>
            </a:extLst>
          </p:cNvPr>
          <p:cNvSpPr/>
          <p:nvPr/>
        </p:nvSpPr>
        <p:spPr>
          <a:xfrm>
            <a:off x="11445527" y="5091217"/>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E</a:t>
            </a:r>
          </a:p>
        </p:txBody>
      </p:sp>
      <p:sp>
        <p:nvSpPr>
          <p:cNvPr id="23" name="TextBox 22">
            <a:extLst>
              <a:ext uri="{FF2B5EF4-FFF2-40B4-BE49-F238E27FC236}">
                <a16:creationId xmlns:a16="http://schemas.microsoft.com/office/drawing/2014/main" id="{AD7F78A9-4F0C-7E57-5142-B07B66AB13ED}"/>
              </a:ext>
            </a:extLst>
          </p:cNvPr>
          <p:cNvSpPr txBox="1"/>
          <p:nvPr/>
        </p:nvSpPr>
        <p:spPr>
          <a:xfrm>
            <a:off x="6659116" y="4450116"/>
            <a:ext cx="5143231" cy="603442"/>
          </a:xfrm>
          <a:prstGeom prst="rect">
            <a:avLst/>
          </a:prstGeom>
        </p:spPr>
        <p:txBody>
          <a:bodyPr vert="horz" lIns="91440" tIns="45720" rIns="91440" bIns="45720" rtlCol="0" anchor="t">
            <a:noAutofit/>
          </a:bodyPr>
          <a:lstStyle>
            <a:defPPr>
              <a:defRPr lang="en-US"/>
            </a:defPPr>
            <a:lvl1pPr marL="265113" indent="-265113" defTabSz="914400">
              <a:spcBef>
                <a:spcPct val="20000"/>
              </a:spcBef>
              <a:buFont typeface="Arial" panose="020B0604020202020204" pitchFamily="34" charset="0"/>
              <a:buChar char="•"/>
              <a:defRPr sz="1200"/>
            </a:lvl1pPr>
            <a:lvl2pPr marL="742950" indent="-285750" defTabSz="914400">
              <a:spcBef>
                <a:spcPct val="20000"/>
              </a:spcBef>
              <a:buFont typeface="Arial" panose="020B0604020202020204" pitchFamily="34" charset="0"/>
              <a:buChar char="–"/>
              <a:defRPr sz="2800"/>
            </a:lvl2pPr>
            <a:lvl3pPr marL="1143000" indent="-228600" defTabSz="914400">
              <a:spcBef>
                <a:spcPct val="20000"/>
              </a:spcBef>
              <a:buFont typeface="Arial" panose="020B0604020202020204" pitchFamily="34" charset="0"/>
              <a:buChar char="•"/>
              <a:defRPr sz="2400"/>
            </a:lvl3pPr>
            <a:lvl4pPr marL="1600200" indent="-228600" defTabSz="914400">
              <a:spcBef>
                <a:spcPct val="20000"/>
              </a:spcBef>
              <a:buFont typeface="Arial" panose="020B0604020202020204" pitchFamily="34" charset="0"/>
              <a:buChar char="–"/>
              <a:defRPr sz="2000"/>
            </a:lvl4pPr>
            <a:lvl5pPr marL="2057400" indent="-228600" defTabSz="914400">
              <a:spcBef>
                <a:spcPct val="20000"/>
              </a:spcBef>
              <a:buFont typeface="Arial" panose="020B0604020202020204" pitchFamily="34" charset="0"/>
              <a:buChar char="»"/>
              <a:defRPr sz="2000"/>
            </a:lvl5pPr>
            <a:lvl6pPr marL="2514600" indent="-228600" defTabSz="914400">
              <a:spcBef>
                <a:spcPct val="20000"/>
              </a:spcBef>
              <a:buFont typeface="Arial" panose="020B0604020202020204" pitchFamily="34" charset="0"/>
              <a:buChar char="•"/>
              <a:defRPr sz="2000"/>
            </a:lvl6pPr>
            <a:lvl7pPr marL="2971800" indent="-228600" defTabSz="914400">
              <a:spcBef>
                <a:spcPct val="20000"/>
              </a:spcBef>
              <a:buFont typeface="Arial" panose="020B0604020202020204" pitchFamily="34" charset="0"/>
              <a:buChar char="•"/>
              <a:defRPr sz="2000"/>
            </a:lvl7pPr>
            <a:lvl8pPr marL="3429000" indent="-228600" defTabSz="914400">
              <a:spcBef>
                <a:spcPct val="20000"/>
              </a:spcBef>
              <a:buFont typeface="Arial" panose="020B0604020202020204" pitchFamily="34" charset="0"/>
              <a:buChar char="•"/>
              <a:defRPr sz="2000"/>
            </a:lvl8pPr>
            <a:lvl9pPr marL="3886200" indent="-228600" defTabSz="914400">
              <a:spcBef>
                <a:spcPct val="20000"/>
              </a:spcBef>
              <a:buFont typeface="Arial" panose="020B0604020202020204" pitchFamily="34" charset="0"/>
              <a:buChar char="•"/>
              <a:defRPr sz="2000"/>
            </a:lvl9pPr>
          </a:lstStyle>
          <a:p>
            <a:pPr marL="180975" indent="-180975">
              <a:spcBef>
                <a:spcPts val="0"/>
              </a:spcBef>
            </a:pPr>
            <a:r>
              <a:rPr lang="en-GB" sz="1000" dirty="0">
                <a:solidFill>
                  <a:schemeClr val="accent1"/>
                </a:solidFill>
              </a:rPr>
              <a:t>Sandra Cotter, UEC Lead - UEC &amp; Whole System Interface Flow</a:t>
            </a:r>
          </a:p>
          <a:p>
            <a:pPr marL="180975" indent="-180975">
              <a:spcBef>
                <a:spcPts val="0"/>
              </a:spcBef>
            </a:pPr>
            <a:r>
              <a:rPr lang="en-GB" sz="1000" dirty="0">
                <a:solidFill>
                  <a:schemeClr val="accent1"/>
                </a:solidFill>
              </a:rPr>
              <a:t>Lisa Neal,  Elective Care Lead - Elective Recovery including Diagnostics </a:t>
            </a:r>
            <a:endParaRPr lang="en-GB" sz="1000" dirty="0">
              <a:solidFill>
                <a:schemeClr val="accent1"/>
              </a:solidFill>
              <a:cs typeface="Calibri"/>
            </a:endParaRPr>
          </a:p>
          <a:p>
            <a:pPr marL="180975" indent="-180975">
              <a:spcBef>
                <a:spcPts val="0"/>
              </a:spcBef>
            </a:pPr>
            <a:r>
              <a:rPr lang="en-GB" sz="1000" dirty="0">
                <a:solidFill>
                  <a:schemeClr val="accent1"/>
                </a:solidFill>
              </a:rPr>
              <a:t>Sarah Collins, Cancer Lead - Cancer Recovery</a:t>
            </a:r>
            <a:endParaRPr lang="en-GB" sz="1000" dirty="0">
              <a:solidFill>
                <a:schemeClr val="accent1"/>
              </a:solidFill>
              <a:cs typeface="Calibri"/>
            </a:endParaRPr>
          </a:p>
          <a:p>
            <a:pPr marL="180975" indent="-180975">
              <a:spcBef>
                <a:spcPts val="0"/>
              </a:spcBef>
            </a:pPr>
            <a:endParaRPr lang="en-GB" sz="1000" dirty="0">
              <a:solidFill>
                <a:schemeClr val="accent1"/>
              </a:solidFill>
            </a:endParaRPr>
          </a:p>
        </p:txBody>
      </p:sp>
      <p:sp>
        <p:nvSpPr>
          <p:cNvPr id="6" name="Rectangle 5">
            <a:extLst>
              <a:ext uri="{FF2B5EF4-FFF2-40B4-BE49-F238E27FC236}">
                <a16:creationId xmlns:a16="http://schemas.microsoft.com/office/drawing/2014/main" id="{A655D6D8-BF1C-C417-5564-5EEF4A9F8999}"/>
              </a:ext>
              <a:ext uri="{C183D7F6-B498-43B3-948B-1728B52AA6E4}">
                <adec:decorative xmlns:adec="http://schemas.microsoft.com/office/drawing/2017/decorative" val="1"/>
              </a:ext>
            </a:extLst>
          </p:cNvPr>
          <p:cNvSpPr/>
          <p:nvPr/>
        </p:nvSpPr>
        <p:spPr>
          <a:xfrm>
            <a:off x="6687494" y="4487264"/>
            <a:ext cx="5138357" cy="554223"/>
          </a:xfrm>
          <a:prstGeom prst="rect">
            <a:avLst/>
          </a:prstGeom>
          <a:noFill/>
          <a:ln>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sp>
        <p:nvSpPr>
          <p:cNvPr id="5" name="Flowchart: Process 4">
            <a:extLst>
              <a:ext uri="{FF2B5EF4-FFF2-40B4-BE49-F238E27FC236}">
                <a16:creationId xmlns:a16="http://schemas.microsoft.com/office/drawing/2014/main" id="{77E0DAB0-7C9B-B87A-C929-62F985A8615F}"/>
              </a:ext>
            </a:extLst>
          </p:cNvPr>
          <p:cNvSpPr/>
          <p:nvPr/>
        </p:nvSpPr>
        <p:spPr>
          <a:xfrm>
            <a:off x="6687494" y="4268606"/>
            <a:ext cx="5138357" cy="208882"/>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Project Leads</a:t>
            </a:r>
          </a:p>
        </p:txBody>
      </p:sp>
      <p:sp>
        <p:nvSpPr>
          <p:cNvPr id="50" name="Oval 49">
            <a:extLst>
              <a:ext uri="{FF2B5EF4-FFF2-40B4-BE49-F238E27FC236}">
                <a16:creationId xmlns:a16="http://schemas.microsoft.com/office/drawing/2014/main" id="{11B6DF8A-10FF-4C07-A87E-6A0CFC52A64E}"/>
              </a:ext>
            </a:extLst>
          </p:cNvPr>
          <p:cNvSpPr/>
          <p:nvPr/>
        </p:nvSpPr>
        <p:spPr>
          <a:xfrm>
            <a:off x="11444229" y="4168896"/>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D</a:t>
            </a:r>
          </a:p>
        </p:txBody>
      </p:sp>
      <p:sp>
        <p:nvSpPr>
          <p:cNvPr id="44" name="TextBox 43">
            <a:extLst>
              <a:ext uri="{FF2B5EF4-FFF2-40B4-BE49-F238E27FC236}">
                <a16:creationId xmlns:a16="http://schemas.microsoft.com/office/drawing/2014/main" id="{D7A312C1-2F73-45B3-B4B5-E51E4B412879}"/>
              </a:ext>
            </a:extLst>
          </p:cNvPr>
          <p:cNvSpPr txBox="1"/>
          <p:nvPr/>
        </p:nvSpPr>
        <p:spPr>
          <a:xfrm>
            <a:off x="6716519" y="1191417"/>
            <a:ext cx="5096249" cy="3065423"/>
          </a:xfrm>
          <a:prstGeom prst="rect">
            <a:avLst/>
          </a:prstGeom>
        </p:spPr>
        <p:txBody>
          <a:bodyPr vert="horz" lIns="91440" tIns="45720" rIns="91440" bIns="45720" rtlCol="0" anchor="t">
            <a:noAutofit/>
          </a:bodyPr>
          <a:lstStyle>
            <a:defPPr>
              <a:defRPr lang="en-US"/>
            </a:defPPr>
            <a:lvl1pPr marL="265113" indent="-265113" defTabSz="914400">
              <a:spcBef>
                <a:spcPct val="20000"/>
              </a:spcBef>
              <a:buFont typeface="Arial" panose="020B0604020202020204" pitchFamily="34" charset="0"/>
              <a:buChar char="•"/>
              <a:defRPr sz="1200"/>
            </a:lvl1pPr>
            <a:lvl2pPr marL="742950" indent="-285750" defTabSz="914400">
              <a:spcBef>
                <a:spcPct val="20000"/>
              </a:spcBef>
              <a:buFont typeface="Arial" panose="020B0604020202020204" pitchFamily="34" charset="0"/>
              <a:buChar char="–"/>
              <a:defRPr sz="2800"/>
            </a:lvl2pPr>
            <a:lvl3pPr marL="1143000" indent="-228600" defTabSz="914400">
              <a:spcBef>
                <a:spcPct val="20000"/>
              </a:spcBef>
              <a:buFont typeface="Arial" panose="020B0604020202020204" pitchFamily="34" charset="0"/>
              <a:buChar char="•"/>
              <a:defRPr sz="2400"/>
            </a:lvl3pPr>
            <a:lvl4pPr marL="1600200" indent="-228600" defTabSz="914400">
              <a:spcBef>
                <a:spcPct val="20000"/>
              </a:spcBef>
              <a:buFont typeface="Arial" panose="020B0604020202020204" pitchFamily="34" charset="0"/>
              <a:buChar char="–"/>
              <a:defRPr sz="2000"/>
            </a:lvl4pPr>
            <a:lvl5pPr marL="2057400" indent="-228600" defTabSz="914400">
              <a:spcBef>
                <a:spcPct val="20000"/>
              </a:spcBef>
              <a:buFont typeface="Arial" panose="020B0604020202020204" pitchFamily="34" charset="0"/>
              <a:buChar char="»"/>
              <a:defRPr sz="2000"/>
            </a:lvl5pPr>
            <a:lvl6pPr marL="2514600" indent="-228600" defTabSz="914400">
              <a:spcBef>
                <a:spcPct val="20000"/>
              </a:spcBef>
              <a:buFont typeface="Arial" panose="020B0604020202020204" pitchFamily="34" charset="0"/>
              <a:buChar char="•"/>
              <a:defRPr sz="2000"/>
            </a:lvl6pPr>
            <a:lvl7pPr marL="2971800" indent="-228600" defTabSz="914400">
              <a:spcBef>
                <a:spcPct val="20000"/>
              </a:spcBef>
              <a:buFont typeface="Arial" panose="020B0604020202020204" pitchFamily="34" charset="0"/>
              <a:buChar char="•"/>
              <a:defRPr sz="2000"/>
            </a:lvl7pPr>
            <a:lvl8pPr marL="3429000" indent="-228600" defTabSz="914400">
              <a:spcBef>
                <a:spcPct val="20000"/>
              </a:spcBef>
              <a:buFont typeface="Arial" panose="020B0604020202020204" pitchFamily="34" charset="0"/>
              <a:buChar char="•"/>
              <a:defRPr sz="2000"/>
            </a:lvl8pPr>
            <a:lvl9pPr marL="3886200" indent="-228600" defTabSz="914400">
              <a:spcBef>
                <a:spcPct val="20000"/>
              </a:spcBef>
              <a:buFont typeface="Arial" panose="020B0604020202020204" pitchFamily="34" charset="0"/>
              <a:buChar char="•"/>
              <a:defRPr sz="2000"/>
            </a:lvl9pPr>
          </a:lstStyle>
          <a:p>
            <a:pPr marL="0" indent="0">
              <a:spcBef>
                <a:spcPts val="0"/>
              </a:spcBef>
              <a:buNone/>
            </a:pPr>
            <a:r>
              <a:rPr lang="en-GB" sz="900" dirty="0">
                <a:solidFill>
                  <a:schemeClr val="accent1"/>
                </a:solidFill>
              </a:rPr>
              <a:t>Trust UEC performance, and the Trust’s contribution to the whole system UEC pathway performance, against refreshed  local trajectories in line with regional and national standards including:</a:t>
            </a:r>
          </a:p>
          <a:p>
            <a:pPr marL="180975" indent="-180975"/>
            <a:r>
              <a:rPr lang="en-GB" sz="900" dirty="0">
                <a:solidFill>
                  <a:schemeClr val="accent1"/>
                </a:solidFill>
              </a:rPr>
              <a:t>Ambulance handover delays</a:t>
            </a:r>
            <a:endParaRPr lang="en-GB" sz="900" dirty="0">
              <a:solidFill>
                <a:schemeClr val="accent1"/>
              </a:solidFill>
              <a:cs typeface="Calibri"/>
            </a:endParaRPr>
          </a:p>
          <a:p>
            <a:pPr marL="180975" indent="-180975"/>
            <a:r>
              <a:rPr lang="en-GB" sz="900" dirty="0">
                <a:solidFill>
                  <a:schemeClr val="accent1"/>
                </a:solidFill>
              </a:rPr>
              <a:t>Emergency Department Type 1 (50%) and All Types 4-hour performance (76%)</a:t>
            </a:r>
            <a:endParaRPr lang="en-GB" sz="900" dirty="0">
              <a:solidFill>
                <a:schemeClr val="accent1"/>
              </a:solidFill>
              <a:cs typeface="Calibri"/>
            </a:endParaRPr>
          </a:p>
          <a:p>
            <a:pPr marL="180975" indent="-180975"/>
            <a:r>
              <a:rPr lang="en-GB" sz="900" dirty="0">
                <a:solidFill>
                  <a:schemeClr val="accent1"/>
                </a:solidFill>
              </a:rPr>
              <a:t>Emergency Department Type 1 12-hour performance and impact of crowding qualitative measures </a:t>
            </a:r>
            <a:endParaRPr lang="en-GB" sz="900" dirty="0">
              <a:solidFill>
                <a:schemeClr val="accent1"/>
              </a:solidFill>
              <a:cs typeface="Calibri"/>
            </a:endParaRPr>
          </a:p>
          <a:p>
            <a:pPr marL="180975" indent="-180975"/>
            <a:r>
              <a:rPr lang="en-GB" sz="900" dirty="0">
                <a:solidFill>
                  <a:schemeClr val="accent1"/>
                </a:solidFill>
              </a:rPr>
              <a:t>21-day Long length of stay</a:t>
            </a:r>
            <a:endParaRPr lang="en-GB" sz="900" dirty="0">
              <a:solidFill>
                <a:schemeClr val="accent1"/>
              </a:solidFill>
              <a:cs typeface="Calibri"/>
            </a:endParaRPr>
          </a:p>
          <a:p>
            <a:pPr marL="0" indent="0">
              <a:buNone/>
            </a:pPr>
            <a:endParaRPr lang="en-GB" sz="900" dirty="0">
              <a:solidFill>
                <a:schemeClr val="accent1"/>
              </a:solidFill>
            </a:endParaRPr>
          </a:p>
          <a:p>
            <a:pPr marL="0" indent="0">
              <a:spcBef>
                <a:spcPts val="0"/>
              </a:spcBef>
              <a:buNone/>
            </a:pPr>
            <a:r>
              <a:rPr lang="en-GB" sz="900" dirty="0">
                <a:solidFill>
                  <a:schemeClr val="accent1"/>
                </a:solidFill>
              </a:rPr>
              <a:t>Elective Recovery performance against agreed local trajectories and national standards including:</a:t>
            </a:r>
            <a:endParaRPr lang="en-GB" sz="900" dirty="0">
              <a:solidFill>
                <a:schemeClr val="accent1"/>
              </a:solidFill>
              <a:cs typeface="Calibri"/>
            </a:endParaRPr>
          </a:p>
          <a:p>
            <a:pPr marL="180975" indent="-180975"/>
            <a:r>
              <a:rPr lang="en-GB" sz="900" dirty="0">
                <a:solidFill>
                  <a:schemeClr val="accent1"/>
                </a:solidFill>
              </a:rPr>
              <a:t>Eliminate patients waiting longer than 65 weeks</a:t>
            </a:r>
            <a:endParaRPr lang="en-GB" sz="900" dirty="0">
              <a:solidFill>
                <a:schemeClr val="accent1"/>
              </a:solidFill>
              <a:cs typeface="Calibri"/>
            </a:endParaRPr>
          </a:p>
          <a:p>
            <a:pPr marL="180975" indent="-180975"/>
            <a:r>
              <a:rPr lang="en-GB" sz="900" dirty="0">
                <a:solidFill>
                  <a:schemeClr val="accent1"/>
                </a:solidFill>
              </a:rPr>
              <a:t>Reduce 52 week waits in line with agreed improvement trajectory</a:t>
            </a:r>
            <a:endParaRPr lang="en-GB" sz="900" dirty="0">
              <a:solidFill>
                <a:schemeClr val="accent1"/>
              </a:solidFill>
              <a:cs typeface="Calibri"/>
            </a:endParaRPr>
          </a:p>
          <a:p>
            <a:pPr marL="180975" indent="-180975"/>
            <a:r>
              <a:rPr lang="en-GB" sz="900" dirty="0">
                <a:solidFill>
                  <a:schemeClr val="accent1"/>
                </a:solidFill>
              </a:rPr>
              <a:t>Deliver OP transformation targets (PIFU 5%/ Virtual appointments 25%/ Reduce follow up activity 25%)</a:t>
            </a:r>
            <a:endParaRPr lang="en-GB" sz="900" dirty="0">
              <a:solidFill>
                <a:schemeClr val="accent1"/>
              </a:solidFill>
              <a:cs typeface="Calibri"/>
            </a:endParaRPr>
          </a:p>
          <a:p>
            <a:pPr marL="180975" indent="-180975"/>
            <a:r>
              <a:rPr lang="en-GB" sz="900" dirty="0">
                <a:solidFill>
                  <a:schemeClr val="accent1"/>
                </a:solidFill>
              </a:rPr>
              <a:t>Deliver diagnostic stretch target in line with the agreed trajectory </a:t>
            </a:r>
            <a:endParaRPr lang="en-GB" sz="900" dirty="0">
              <a:solidFill>
                <a:schemeClr val="accent1"/>
              </a:solidFill>
              <a:cs typeface="Calibri"/>
            </a:endParaRPr>
          </a:p>
          <a:p>
            <a:pPr marL="0" indent="0">
              <a:spcBef>
                <a:spcPts val="0"/>
              </a:spcBef>
              <a:buNone/>
            </a:pPr>
            <a:endParaRPr lang="en-GB" sz="900" dirty="0">
              <a:solidFill>
                <a:schemeClr val="accent1"/>
              </a:solidFill>
            </a:endParaRPr>
          </a:p>
          <a:p>
            <a:pPr marL="0" indent="0">
              <a:spcBef>
                <a:spcPts val="0"/>
              </a:spcBef>
              <a:buNone/>
            </a:pPr>
            <a:r>
              <a:rPr lang="en-GB" sz="900" dirty="0">
                <a:solidFill>
                  <a:schemeClr val="accent1"/>
                </a:solidFill>
              </a:rPr>
              <a:t>Cancer Recovery performance against agreed local trajectories and national standards including:</a:t>
            </a:r>
            <a:endParaRPr lang="en-GB" sz="900" dirty="0">
              <a:solidFill>
                <a:schemeClr val="accent1"/>
              </a:solidFill>
              <a:cs typeface="Calibri"/>
            </a:endParaRPr>
          </a:p>
          <a:p>
            <a:pPr marL="180975" lvl="1" indent="-180975">
              <a:buFont typeface="Arial" panose="020B0604020202020204" pitchFamily="34" charset="0"/>
              <a:buChar char="•"/>
            </a:pPr>
            <a:r>
              <a:rPr lang="en-GB" sz="900" dirty="0">
                <a:solidFill>
                  <a:schemeClr val="accent1"/>
                </a:solidFill>
              </a:rPr>
              <a:t>Compliant with Faster Diagnosis Standard (FDS) and 62-day performance</a:t>
            </a:r>
            <a:endParaRPr lang="en-GB" sz="900" dirty="0">
              <a:solidFill>
                <a:schemeClr val="accent1"/>
              </a:solidFill>
              <a:cs typeface="Calibri"/>
            </a:endParaRPr>
          </a:p>
          <a:p>
            <a:pPr marL="180975" lvl="1" indent="-180975">
              <a:buFont typeface="Arial" panose="020B0604020202020204" pitchFamily="34" charset="0"/>
              <a:buChar char="•"/>
            </a:pPr>
            <a:r>
              <a:rPr lang="en-GB" sz="900" dirty="0">
                <a:solidFill>
                  <a:schemeClr val="accent1"/>
                </a:solidFill>
              </a:rPr>
              <a:t>Eliminate patients waiting longer than 104 days on the PTL</a:t>
            </a:r>
            <a:endParaRPr lang="en-GB" sz="900" dirty="0">
              <a:solidFill>
                <a:schemeClr val="accent1"/>
              </a:solidFill>
              <a:cs typeface="Calibri"/>
            </a:endParaRPr>
          </a:p>
          <a:p>
            <a:pPr marL="180975" lvl="1" indent="-180975">
              <a:buFont typeface="Arial" panose="020B0604020202020204" pitchFamily="34" charset="0"/>
              <a:buChar char="•"/>
            </a:pPr>
            <a:r>
              <a:rPr lang="en-GB" sz="900" dirty="0">
                <a:solidFill>
                  <a:schemeClr val="accent1"/>
                </a:solidFill>
              </a:rPr>
              <a:t>Increased delivery of diagnostic tests within the Buckland Clinical Diagnostic Centre by 25%</a:t>
            </a:r>
            <a:endParaRPr lang="en-GB" sz="900" dirty="0">
              <a:solidFill>
                <a:schemeClr val="accent1"/>
              </a:solidFill>
              <a:cs typeface="Calibri"/>
            </a:endParaRPr>
          </a:p>
          <a:p>
            <a:pPr marL="180975" lvl="1" indent="-180975">
              <a:buFont typeface="Arial" panose="020B0604020202020204" pitchFamily="34" charset="0"/>
              <a:buChar char="•"/>
            </a:pPr>
            <a:r>
              <a:rPr lang="en-GB" sz="900" dirty="0">
                <a:solidFill>
                  <a:schemeClr val="accent1"/>
                </a:solidFill>
              </a:rPr>
              <a:t>Implement Straight to Test Services to meet the 28 day Faster Diagnostic Standard</a:t>
            </a:r>
            <a:endParaRPr lang="en-GB" sz="900" dirty="0">
              <a:solidFill>
                <a:schemeClr val="accent1"/>
              </a:solidFill>
              <a:cs typeface="Calibri"/>
            </a:endParaRPr>
          </a:p>
        </p:txBody>
      </p:sp>
      <p:sp>
        <p:nvSpPr>
          <p:cNvPr id="42" name="Rectangle 41">
            <a:extLst>
              <a:ext uri="{FF2B5EF4-FFF2-40B4-BE49-F238E27FC236}">
                <a16:creationId xmlns:a16="http://schemas.microsoft.com/office/drawing/2014/main" id="{3178AE09-D50A-45B3-89EE-79D8277CFE3F}"/>
              </a:ext>
              <a:ext uri="{C183D7F6-B498-43B3-948B-1728B52AA6E4}">
                <adec:decorative xmlns:adec="http://schemas.microsoft.com/office/drawing/2017/decorative" val="1"/>
              </a:ext>
            </a:extLst>
          </p:cNvPr>
          <p:cNvSpPr/>
          <p:nvPr/>
        </p:nvSpPr>
        <p:spPr>
          <a:xfrm>
            <a:off x="6687494" y="1210192"/>
            <a:ext cx="5167407" cy="2891426"/>
          </a:xfrm>
          <a:prstGeom prst="rect">
            <a:avLst/>
          </a:prstGeom>
          <a:noFill/>
          <a:ln w="12700">
            <a:solidFill>
              <a:srgbClr val="8FAA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100" dirty="0">
              <a:solidFill>
                <a:schemeClr val="accent1"/>
              </a:solidFill>
            </a:endParaRPr>
          </a:p>
        </p:txBody>
      </p:sp>
      <p:sp>
        <p:nvSpPr>
          <p:cNvPr id="9" name="Flowchart: Process 8">
            <a:extLst>
              <a:ext uri="{FF2B5EF4-FFF2-40B4-BE49-F238E27FC236}">
                <a16:creationId xmlns:a16="http://schemas.microsoft.com/office/drawing/2014/main" id="{C29DB3D3-7A24-4B96-B59F-F01ECF48185B}"/>
              </a:ext>
            </a:extLst>
          </p:cNvPr>
          <p:cNvSpPr/>
          <p:nvPr/>
        </p:nvSpPr>
        <p:spPr>
          <a:xfrm>
            <a:off x="6687494" y="940446"/>
            <a:ext cx="5167407" cy="270000"/>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Success Measures</a:t>
            </a:r>
          </a:p>
        </p:txBody>
      </p:sp>
      <p:sp>
        <p:nvSpPr>
          <p:cNvPr id="49" name="Oval 48">
            <a:extLst>
              <a:ext uri="{FF2B5EF4-FFF2-40B4-BE49-F238E27FC236}">
                <a16:creationId xmlns:a16="http://schemas.microsoft.com/office/drawing/2014/main" id="{E048E949-2549-4445-9E3C-B3666B174C21}"/>
              </a:ext>
            </a:extLst>
          </p:cNvPr>
          <p:cNvSpPr/>
          <p:nvPr/>
        </p:nvSpPr>
        <p:spPr>
          <a:xfrm>
            <a:off x="11444229" y="808231"/>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C</a:t>
            </a:r>
          </a:p>
        </p:txBody>
      </p:sp>
      <p:sp>
        <p:nvSpPr>
          <p:cNvPr id="13" name="TextBox 12">
            <a:extLst>
              <a:ext uri="{FF2B5EF4-FFF2-40B4-BE49-F238E27FC236}">
                <a16:creationId xmlns:a16="http://schemas.microsoft.com/office/drawing/2014/main" id="{2B011FE5-8BE4-061C-D6CF-57903F11EEC6}"/>
              </a:ext>
            </a:extLst>
          </p:cNvPr>
          <p:cNvSpPr txBox="1"/>
          <p:nvPr/>
        </p:nvSpPr>
        <p:spPr>
          <a:xfrm>
            <a:off x="1929288" y="4747687"/>
            <a:ext cx="4178659" cy="707886"/>
          </a:xfrm>
          <a:prstGeom prst="rect">
            <a:avLst/>
          </a:prstGeom>
          <a:noFill/>
        </p:spPr>
        <p:txBody>
          <a:bodyPr wrap="square" lIns="91440" tIns="45720" rIns="91440" bIns="45720" anchor="t">
            <a:spAutoFit/>
          </a:bodyPr>
          <a:lstStyle/>
          <a:p>
            <a:r>
              <a:rPr lang="en-GB" altLang="en-US" sz="1000" dirty="0">
                <a:solidFill>
                  <a:schemeClr val="accent1"/>
                </a:solidFill>
              </a:rPr>
              <a:t>Cancer Care Group to drive internal improvements to address the backlog and meet the national cancer standards with a focus on the continued reduction of  62 day+ and 104-day patients on the cancer PTL. Scope to include clinical harm reviews undertaken for all long waiters. </a:t>
            </a:r>
            <a:endParaRPr lang="en-GB" altLang="en-US" sz="1000" dirty="0">
              <a:solidFill>
                <a:schemeClr val="accent1"/>
              </a:solidFill>
              <a:highlight>
                <a:srgbClr val="FFFF00"/>
              </a:highlight>
            </a:endParaRPr>
          </a:p>
        </p:txBody>
      </p:sp>
      <p:sp>
        <p:nvSpPr>
          <p:cNvPr id="54" name="Rectangle 53">
            <a:extLst>
              <a:ext uri="{FF2B5EF4-FFF2-40B4-BE49-F238E27FC236}">
                <a16:creationId xmlns:a16="http://schemas.microsoft.com/office/drawing/2014/main" id="{D98BAFEC-3132-450E-A338-83EF54752031}"/>
              </a:ext>
              <a:ext uri="{C183D7F6-B498-43B3-948B-1728B52AA6E4}">
                <adec:decorative xmlns:adec="http://schemas.microsoft.com/office/drawing/2017/decorative" val="1"/>
              </a:ext>
            </a:extLst>
          </p:cNvPr>
          <p:cNvSpPr/>
          <p:nvPr/>
        </p:nvSpPr>
        <p:spPr>
          <a:xfrm>
            <a:off x="1968759" y="4761777"/>
            <a:ext cx="4143868" cy="729867"/>
          </a:xfrm>
          <a:prstGeom prst="rect">
            <a:avLst/>
          </a:prstGeom>
          <a:noFill/>
          <a:ln>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sp>
        <p:nvSpPr>
          <p:cNvPr id="43" name="Rectangle 42">
            <a:extLst>
              <a:ext uri="{FF2B5EF4-FFF2-40B4-BE49-F238E27FC236}">
                <a16:creationId xmlns:a16="http://schemas.microsoft.com/office/drawing/2014/main" id="{CA4063AF-6354-42C5-9E16-A03F8D94C14E}"/>
              </a:ext>
            </a:extLst>
          </p:cNvPr>
          <p:cNvSpPr/>
          <p:nvPr/>
        </p:nvSpPr>
        <p:spPr>
          <a:xfrm>
            <a:off x="527885" y="4740959"/>
            <a:ext cx="1367097" cy="729867"/>
          </a:xfrm>
          <a:prstGeom prst="rect">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GB" sz="1200" b="1" dirty="0"/>
              <a:t>3.3 Cancer </a:t>
            </a:r>
          </a:p>
        </p:txBody>
      </p:sp>
      <p:sp>
        <p:nvSpPr>
          <p:cNvPr id="27" name="Rectangle 26">
            <a:extLst>
              <a:ext uri="{FF2B5EF4-FFF2-40B4-BE49-F238E27FC236}">
                <a16:creationId xmlns:a16="http://schemas.microsoft.com/office/drawing/2014/main" id="{DFD6DF0A-DE3C-4B37-8F5E-DAE7E35AC0E8}"/>
              </a:ext>
            </a:extLst>
          </p:cNvPr>
          <p:cNvSpPr/>
          <p:nvPr/>
        </p:nvSpPr>
        <p:spPr>
          <a:xfrm>
            <a:off x="1973439" y="3878143"/>
            <a:ext cx="4134508" cy="802059"/>
          </a:xfrm>
          <a:prstGeom prst="rect">
            <a:avLst/>
          </a:prstGeom>
          <a:noFill/>
          <a:ln>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nchorCtr="0"/>
          <a:lstStyle/>
          <a:p>
            <a:r>
              <a:rPr lang="en-GB" altLang="en-US" sz="1000" dirty="0">
                <a:solidFill>
                  <a:schemeClr val="accent1"/>
                </a:solidFill>
              </a:rPr>
              <a:t>Elective Care Delivery Group driving internal improvements including diagnostics, with a focus on the continued reduction of 52ww and P2 patients. Scope to include clinical harm reviews undertaken for all long waiters and job planning aligned to elective capacity and demand.  </a:t>
            </a:r>
            <a:endParaRPr lang="en-GB" altLang="en-US" sz="1000" dirty="0">
              <a:solidFill>
                <a:schemeClr val="accent1"/>
              </a:solidFill>
              <a:highlight>
                <a:srgbClr val="FFFF00"/>
              </a:highlight>
            </a:endParaRPr>
          </a:p>
        </p:txBody>
      </p:sp>
      <p:sp>
        <p:nvSpPr>
          <p:cNvPr id="11" name="Rectangle 10">
            <a:extLst>
              <a:ext uri="{FF2B5EF4-FFF2-40B4-BE49-F238E27FC236}">
                <a16:creationId xmlns:a16="http://schemas.microsoft.com/office/drawing/2014/main" id="{6084DD15-25F0-4E47-9AC7-67BFFDA0F7BB}"/>
              </a:ext>
            </a:extLst>
          </p:cNvPr>
          <p:cNvSpPr/>
          <p:nvPr/>
        </p:nvSpPr>
        <p:spPr>
          <a:xfrm>
            <a:off x="527885" y="3878143"/>
            <a:ext cx="1367097" cy="764610"/>
          </a:xfrm>
          <a:prstGeom prst="rect">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GB" sz="1200" b="1" dirty="0"/>
              <a:t>3.2 Elective Recovery </a:t>
            </a:r>
          </a:p>
          <a:p>
            <a:pPr algn="ctr"/>
            <a:r>
              <a:rPr lang="en-GB" sz="1200" b="1" dirty="0"/>
              <a:t> (including Diagnostics)</a:t>
            </a:r>
          </a:p>
        </p:txBody>
      </p:sp>
      <p:sp>
        <p:nvSpPr>
          <p:cNvPr id="26" name="Rectangle 25">
            <a:extLst>
              <a:ext uri="{FF2B5EF4-FFF2-40B4-BE49-F238E27FC236}">
                <a16:creationId xmlns:a16="http://schemas.microsoft.com/office/drawing/2014/main" id="{B8046227-3109-4A62-B25D-553B6882581E}"/>
              </a:ext>
            </a:extLst>
          </p:cNvPr>
          <p:cNvSpPr/>
          <p:nvPr/>
        </p:nvSpPr>
        <p:spPr>
          <a:xfrm>
            <a:off x="1968759" y="2994508"/>
            <a:ext cx="4143868" cy="802059"/>
          </a:xfrm>
          <a:prstGeom prst="rect">
            <a:avLst/>
          </a:prstGeom>
          <a:noFill/>
          <a:ln>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altLang="en-US" sz="1000" dirty="0">
                <a:solidFill>
                  <a:schemeClr val="accent1"/>
                </a:solidFill>
              </a:rPr>
              <a:t>Emergency Care Delivery Group driving  internal improvements and ensuring appropriate linkage with whole system interfaces. Scope includes: pre-hospital;  Emergency Department;  Acute Medicine including  SDEC; wards and specialties; ED capital builds; job planning aligned to UEC capacity and demand and engaging with out of hospital/system key interfaces.</a:t>
            </a:r>
            <a:endParaRPr lang="en-GB" sz="1000" dirty="0">
              <a:solidFill>
                <a:schemeClr val="accent1"/>
              </a:solidFill>
            </a:endParaRPr>
          </a:p>
        </p:txBody>
      </p:sp>
      <p:sp>
        <p:nvSpPr>
          <p:cNvPr id="10" name="Rectangle 9">
            <a:extLst>
              <a:ext uri="{FF2B5EF4-FFF2-40B4-BE49-F238E27FC236}">
                <a16:creationId xmlns:a16="http://schemas.microsoft.com/office/drawing/2014/main" id="{5432B41D-9802-4D50-93EA-330E8E8CA51B}"/>
              </a:ext>
            </a:extLst>
          </p:cNvPr>
          <p:cNvSpPr/>
          <p:nvPr/>
        </p:nvSpPr>
        <p:spPr>
          <a:xfrm>
            <a:off x="527885" y="2993118"/>
            <a:ext cx="1367097" cy="802059"/>
          </a:xfrm>
          <a:prstGeom prst="rect">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GB" sz="1200" b="1" dirty="0"/>
              <a:t>3.1  UEC &amp; Whole System Interface Flow </a:t>
            </a:r>
          </a:p>
        </p:txBody>
      </p:sp>
      <p:sp>
        <p:nvSpPr>
          <p:cNvPr id="7" name="Flowchart: Process 6">
            <a:extLst>
              <a:ext uri="{FF2B5EF4-FFF2-40B4-BE49-F238E27FC236}">
                <a16:creationId xmlns:a16="http://schemas.microsoft.com/office/drawing/2014/main" id="{1E1C49B4-A706-4959-8AF1-DE99CABB98AC}"/>
              </a:ext>
            </a:extLst>
          </p:cNvPr>
          <p:cNvSpPr/>
          <p:nvPr/>
        </p:nvSpPr>
        <p:spPr>
          <a:xfrm>
            <a:off x="527885" y="2703498"/>
            <a:ext cx="5580062" cy="223200"/>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Projects</a:t>
            </a:r>
          </a:p>
        </p:txBody>
      </p:sp>
      <p:sp>
        <p:nvSpPr>
          <p:cNvPr id="48" name="Oval 47">
            <a:extLst>
              <a:ext uri="{FF2B5EF4-FFF2-40B4-BE49-F238E27FC236}">
                <a16:creationId xmlns:a16="http://schemas.microsoft.com/office/drawing/2014/main" id="{81B60732-817F-4924-BDED-9DAA8EC9307A}"/>
              </a:ext>
            </a:extLst>
          </p:cNvPr>
          <p:cNvSpPr/>
          <p:nvPr/>
        </p:nvSpPr>
        <p:spPr>
          <a:xfrm>
            <a:off x="5735295" y="2563699"/>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B</a:t>
            </a:r>
          </a:p>
        </p:txBody>
      </p:sp>
      <p:sp>
        <p:nvSpPr>
          <p:cNvPr id="12" name="Content Placeholder 1">
            <a:extLst>
              <a:ext uri="{FF2B5EF4-FFF2-40B4-BE49-F238E27FC236}">
                <a16:creationId xmlns:a16="http://schemas.microsoft.com/office/drawing/2014/main" id="{6FC8C2D2-FF13-49F2-A006-0946CABDC782}"/>
              </a:ext>
            </a:extLst>
          </p:cNvPr>
          <p:cNvSpPr txBox="1">
            <a:spLocks/>
          </p:cNvSpPr>
          <p:nvPr/>
        </p:nvSpPr>
        <p:spPr>
          <a:xfrm>
            <a:off x="487534" y="1199749"/>
            <a:ext cx="5515339" cy="120348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80975" indent="-180975"/>
            <a:r>
              <a:rPr lang="en-GB" sz="1050" dirty="0">
                <a:solidFill>
                  <a:schemeClr val="accent1"/>
                </a:solidFill>
              </a:rPr>
              <a:t>Trust urgent and emergency care (UEC) performance, and Trust’s contribution to the whole system UEC pathway performance, improved and delivery sustained in line with the refreshed improvement trajectories</a:t>
            </a:r>
          </a:p>
          <a:p>
            <a:pPr marL="180975" indent="-180975"/>
            <a:r>
              <a:rPr kumimoji="0" lang="en-GB" sz="1050" b="0" i="0" u="none" strike="noStrike" kern="1200" cap="none" spc="0" normalizeH="0" baseline="0" noProof="0" dirty="0">
                <a:ln>
                  <a:noFill/>
                </a:ln>
                <a:solidFill>
                  <a:schemeClr val="accent1"/>
                </a:solidFill>
                <a:effectLst/>
                <a:uLnTx/>
                <a:uFillTx/>
                <a:latin typeface="Calibri" panose="020F0502020204030204"/>
                <a:ea typeface="+mn-ea"/>
                <a:cs typeface="+mn-cs"/>
              </a:rPr>
              <a:t>Elective Recovery Plan implemented and recovery sustained </a:t>
            </a:r>
            <a:r>
              <a:rPr lang="en-GB" sz="1050" dirty="0">
                <a:solidFill>
                  <a:schemeClr val="accent1"/>
                </a:solidFill>
                <a:latin typeface="Calibri" panose="020F0502020204030204"/>
              </a:rPr>
              <a:t>against the agreed improvement trajectory to deliver the national elective recovery standards</a:t>
            </a:r>
            <a:endParaRPr lang="en-GB" altLang="en-US" sz="1050" dirty="0">
              <a:solidFill>
                <a:schemeClr val="accent1"/>
              </a:solidFill>
            </a:endParaRPr>
          </a:p>
          <a:p>
            <a:pPr marL="180975" indent="-180975"/>
            <a:r>
              <a:rPr kumimoji="0" lang="en-GB" sz="1050" b="0" i="0" u="none" strike="noStrike" kern="1200" cap="none" spc="0" normalizeH="0" baseline="0" noProof="0" dirty="0">
                <a:ln>
                  <a:noFill/>
                </a:ln>
                <a:solidFill>
                  <a:schemeClr val="accent1"/>
                </a:solidFill>
                <a:effectLst/>
                <a:uLnTx/>
                <a:uFillTx/>
                <a:latin typeface="Calibri" panose="020F0502020204030204"/>
                <a:ea typeface="+mn-ea"/>
                <a:cs typeface="+mn-cs"/>
              </a:rPr>
              <a:t>Cancer Performance Plan delivered </a:t>
            </a:r>
            <a:r>
              <a:rPr lang="en-GB" sz="1050" dirty="0">
                <a:solidFill>
                  <a:schemeClr val="accent1"/>
                </a:solidFill>
                <a:latin typeface="Calibri" panose="020F0502020204030204"/>
              </a:rPr>
              <a:t>against the agreed trajectories</a:t>
            </a:r>
            <a:endParaRPr lang="en-GB" altLang="en-US" sz="1200" dirty="0">
              <a:solidFill>
                <a:schemeClr val="accent1"/>
              </a:solidFill>
            </a:endParaRPr>
          </a:p>
        </p:txBody>
      </p:sp>
      <p:sp>
        <p:nvSpPr>
          <p:cNvPr id="39" name="Rectangle 38">
            <a:extLst>
              <a:ext uri="{FF2B5EF4-FFF2-40B4-BE49-F238E27FC236}">
                <a16:creationId xmlns:a16="http://schemas.microsoft.com/office/drawing/2014/main" id="{D69D03B8-28C2-492A-BE07-E43DA3709166}"/>
              </a:ext>
              <a:ext uri="{C183D7F6-B498-43B3-948B-1728B52AA6E4}">
                <adec:decorative xmlns:adec="http://schemas.microsoft.com/office/drawing/2017/decorative" val="1"/>
              </a:ext>
            </a:extLst>
          </p:cNvPr>
          <p:cNvSpPr/>
          <p:nvPr/>
        </p:nvSpPr>
        <p:spPr>
          <a:xfrm>
            <a:off x="527971" y="1152896"/>
            <a:ext cx="5568029" cy="1250336"/>
          </a:xfrm>
          <a:prstGeom prst="rect">
            <a:avLst/>
          </a:prstGeom>
          <a:noFill/>
          <a:ln w="12700">
            <a:solidFill>
              <a:srgbClr val="8FAA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sp>
        <p:nvSpPr>
          <p:cNvPr id="3" name="Flowchart: Process 2">
            <a:extLst>
              <a:ext uri="{FF2B5EF4-FFF2-40B4-BE49-F238E27FC236}">
                <a16:creationId xmlns:a16="http://schemas.microsoft.com/office/drawing/2014/main" id="{F4290AAB-D00B-4F3A-BFC9-DCC1494D1717}"/>
              </a:ext>
            </a:extLst>
          </p:cNvPr>
          <p:cNvSpPr/>
          <p:nvPr/>
        </p:nvSpPr>
        <p:spPr>
          <a:xfrm>
            <a:off x="527971" y="940446"/>
            <a:ext cx="5579976" cy="223200"/>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Programme Objectives</a:t>
            </a:r>
          </a:p>
        </p:txBody>
      </p:sp>
      <p:sp>
        <p:nvSpPr>
          <p:cNvPr id="47" name="Oval 46">
            <a:extLst>
              <a:ext uri="{FF2B5EF4-FFF2-40B4-BE49-F238E27FC236}">
                <a16:creationId xmlns:a16="http://schemas.microsoft.com/office/drawing/2014/main" id="{D88D47BB-E889-46FC-86A2-16E4FEA57432}"/>
              </a:ext>
            </a:extLst>
          </p:cNvPr>
          <p:cNvSpPr/>
          <p:nvPr/>
        </p:nvSpPr>
        <p:spPr>
          <a:xfrm>
            <a:off x="5723348" y="822015"/>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A</a:t>
            </a:r>
          </a:p>
        </p:txBody>
      </p:sp>
      <p:sp>
        <p:nvSpPr>
          <p:cNvPr id="19" name="TextBox 18">
            <a:extLst>
              <a:ext uri="{FF2B5EF4-FFF2-40B4-BE49-F238E27FC236}">
                <a16:creationId xmlns:a16="http://schemas.microsoft.com/office/drawing/2014/main" id="{C9DB8EB1-B201-46F9-906B-74D06695333A}"/>
              </a:ext>
            </a:extLst>
          </p:cNvPr>
          <p:cNvSpPr txBox="1"/>
          <p:nvPr/>
        </p:nvSpPr>
        <p:spPr>
          <a:xfrm>
            <a:off x="10896027" y="137467"/>
            <a:ext cx="1071675" cy="276999"/>
          </a:xfrm>
          <a:prstGeom prst="rect">
            <a:avLst/>
          </a:prstGeom>
          <a:noFill/>
        </p:spPr>
        <p:txBody>
          <a:bodyPr wrap="square" lIns="91440" tIns="45720" rIns="91440" bIns="45720" rtlCol="0" anchor="t">
            <a:spAutoFit/>
          </a:bodyPr>
          <a:lstStyle/>
          <a:p>
            <a:pPr algn="ctr"/>
            <a:r>
              <a:rPr lang="en-GB" sz="1200" b="1" dirty="0">
                <a:solidFill>
                  <a:schemeClr val="accent1"/>
                </a:solidFill>
              </a:rPr>
              <a:t>SRO: COO</a:t>
            </a:r>
            <a:endParaRPr lang="en-GB" sz="1200" b="1" dirty="0">
              <a:solidFill>
                <a:schemeClr val="accent1"/>
              </a:solidFill>
              <a:ea typeface="Calibri"/>
              <a:cs typeface="Calibri"/>
            </a:endParaRPr>
          </a:p>
        </p:txBody>
      </p:sp>
      <p:sp>
        <p:nvSpPr>
          <p:cNvPr id="20" name="Oval 19">
            <a:extLst>
              <a:ext uri="{FF2B5EF4-FFF2-40B4-BE49-F238E27FC236}">
                <a16:creationId xmlns:a16="http://schemas.microsoft.com/office/drawing/2014/main" id="{DBB4207C-C30E-4E32-A94F-8E5E68750361}"/>
              </a:ext>
              <a:ext uri="{C183D7F6-B498-43B3-948B-1728B52AA6E4}">
                <adec:decorative xmlns:adec="http://schemas.microsoft.com/office/drawing/2017/decorative" val="1"/>
              </a:ext>
            </a:extLst>
          </p:cNvPr>
          <p:cNvSpPr/>
          <p:nvPr/>
        </p:nvSpPr>
        <p:spPr>
          <a:xfrm>
            <a:off x="10667081" y="188280"/>
            <a:ext cx="367802" cy="36004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dirty="0">
              <a:solidFill>
                <a:schemeClr val="accent1"/>
              </a:solidFill>
            </a:endParaRPr>
          </a:p>
        </p:txBody>
      </p:sp>
      <p:pic>
        <p:nvPicPr>
          <p:cNvPr id="21" name="Picture 20">
            <a:extLst>
              <a:ext uri="{FF2B5EF4-FFF2-40B4-BE49-F238E27FC236}">
                <a16:creationId xmlns:a16="http://schemas.microsoft.com/office/drawing/2014/main" id="{7C4119B3-B11D-4831-A145-4C47652B1523}"/>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6578" y="225432"/>
            <a:ext cx="235112" cy="268224"/>
          </a:xfrm>
          <a:prstGeom prst="rect">
            <a:avLst/>
          </a:prstGeom>
          <a:noFill/>
        </p:spPr>
      </p:pic>
      <p:sp>
        <p:nvSpPr>
          <p:cNvPr id="8" name="Title 7">
            <a:extLst>
              <a:ext uri="{FF2B5EF4-FFF2-40B4-BE49-F238E27FC236}">
                <a16:creationId xmlns:a16="http://schemas.microsoft.com/office/drawing/2014/main" id="{ADEDEB24-F32A-4161-88CC-F3DC4A0D1B1A}"/>
              </a:ext>
            </a:extLst>
          </p:cNvPr>
          <p:cNvSpPr>
            <a:spLocks noGrp="1"/>
          </p:cNvSpPr>
          <p:nvPr>
            <p:ph type="title"/>
          </p:nvPr>
        </p:nvSpPr>
        <p:spPr>
          <a:xfrm>
            <a:off x="224298" y="172825"/>
            <a:ext cx="10515600" cy="618160"/>
          </a:xfrm>
        </p:spPr>
        <p:txBody>
          <a:bodyPr>
            <a:normAutofit/>
          </a:bodyPr>
          <a:lstStyle/>
          <a:p>
            <a:r>
              <a:rPr lang="en-GB" sz="2400" dirty="0">
                <a:solidFill>
                  <a:schemeClr val="accent1"/>
                </a:solidFill>
                <a:latin typeface="+mn-lt"/>
              </a:rPr>
              <a:t>3. Programme Overview: Operational Performance</a:t>
            </a:r>
            <a:endParaRPr lang="en-GB" sz="2400" dirty="0">
              <a:latin typeface="+mn-lt"/>
            </a:endParaRPr>
          </a:p>
        </p:txBody>
      </p:sp>
    </p:spTree>
    <p:extLst>
      <p:ext uri="{BB962C8B-B14F-4D97-AF65-F5344CB8AC3E}">
        <p14:creationId xmlns:p14="http://schemas.microsoft.com/office/powerpoint/2010/main" val="3543488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a:extLst>
              <a:ext uri="{FF2B5EF4-FFF2-40B4-BE49-F238E27FC236}">
                <a16:creationId xmlns:a16="http://schemas.microsoft.com/office/drawing/2014/main" id="{191FE7D6-DDA0-C862-816A-3976E968C38A}"/>
              </a:ext>
            </a:extLst>
          </p:cNvPr>
          <p:cNvSpPr>
            <a:spLocks noGrp="1"/>
          </p:cNvSpPr>
          <p:nvPr>
            <p:ph type="sldNum" sz="quarter" idx="12"/>
          </p:nvPr>
        </p:nvSpPr>
        <p:spPr/>
        <p:txBody>
          <a:bodyPr/>
          <a:lstStyle/>
          <a:p>
            <a:fld id="{26F089D8-0D5E-4414-9C29-20F18FF8EEE2}" type="slidenum">
              <a:rPr lang="en-GB" altLang="en-US" sz="1000" smtClean="0">
                <a:solidFill>
                  <a:schemeClr val="accent1"/>
                </a:solidFill>
              </a:rPr>
              <a:pPr/>
              <a:t>7</a:t>
            </a:fld>
            <a:endParaRPr lang="en-GB" altLang="en-US" sz="1000" dirty="0">
              <a:solidFill>
                <a:schemeClr val="accent1"/>
              </a:solidFill>
            </a:endParaRPr>
          </a:p>
        </p:txBody>
      </p:sp>
      <p:graphicFrame>
        <p:nvGraphicFramePr>
          <p:cNvPr id="9" name="Table 8">
            <a:extLst>
              <a:ext uri="{FF2B5EF4-FFF2-40B4-BE49-F238E27FC236}">
                <a16:creationId xmlns:a16="http://schemas.microsoft.com/office/drawing/2014/main" id="{463F7C51-75DC-4E0E-ACE4-CDA8CE22C6B3}"/>
              </a:ext>
            </a:extLst>
          </p:cNvPr>
          <p:cNvGraphicFramePr>
            <a:graphicFrameLocks noGrp="1"/>
          </p:cNvGraphicFramePr>
          <p:nvPr>
            <p:extLst>
              <p:ext uri="{D42A27DB-BD31-4B8C-83A1-F6EECF244321}">
                <p14:modId xmlns:p14="http://schemas.microsoft.com/office/powerpoint/2010/main" val="1431350075"/>
              </p:ext>
            </p:extLst>
          </p:nvPr>
        </p:nvGraphicFramePr>
        <p:xfrm>
          <a:off x="6301878" y="1232005"/>
          <a:ext cx="5461000" cy="5244465"/>
        </p:xfrm>
        <a:graphic>
          <a:graphicData uri="http://schemas.openxmlformats.org/drawingml/2006/table">
            <a:tbl>
              <a:tblPr firstRow="1"/>
              <a:tblGrid>
                <a:gridCol w="4404339">
                  <a:extLst>
                    <a:ext uri="{9D8B030D-6E8A-4147-A177-3AD203B41FA5}">
                      <a16:colId xmlns:a16="http://schemas.microsoft.com/office/drawing/2014/main" val="718379422"/>
                    </a:ext>
                  </a:extLst>
                </a:gridCol>
                <a:gridCol w="1056661">
                  <a:extLst>
                    <a:ext uri="{9D8B030D-6E8A-4147-A177-3AD203B41FA5}">
                      <a16:colId xmlns:a16="http://schemas.microsoft.com/office/drawing/2014/main" val="2439935115"/>
                    </a:ext>
                  </a:extLst>
                </a:gridCol>
              </a:tblGrid>
              <a:tr h="190500">
                <a:tc>
                  <a:txBody>
                    <a:bodyPr/>
                    <a:lstStyle/>
                    <a:p>
                      <a:pPr algn="l" fontAlgn="b"/>
                      <a:r>
                        <a:rPr lang="en-GB" sz="1100" b="1" i="0" u="none" strike="noStrike" dirty="0">
                          <a:solidFill>
                            <a:schemeClr val="accent1"/>
                          </a:solidFill>
                          <a:effectLst/>
                          <a:latin typeface="Calibri"/>
                        </a:rPr>
                        <a:t>3.2 Elective Recovery (including diagnostics)</a:t>
                      </a:r>
                    </a:p>
                  </a:txBody>
                  <a:tcPr marL="85725" marR="9525" marT="9525" marB="0" anchor="b">
                    <a:lnL>
                      <a:noFill/>
                    </a:lnL>
                    <a:lnR>
                      <a:noFill/>
                    </a:lnR>
                    <a:lnT>
                      <a:noFill/>
                    </a:lnT>
                    <a:lnB>
                      <a:noFill/>
                    </a:lnB>
                  </a:tcPr>
                </a:tc>
                <a:tc>
                  <a:txBody>
                    <a:bodyPr/>
                    <a:lstStyle/>
                    <a:p>
                      <a:pPr algn="r" fontAlgn="b"/>
                      <a:endParaRPr lang="en-GB" sz="1100" b="1" i="0" u="none" strike="noStrike" dirty="0">
                        <a:solidFill>
                          <a:schemeClr val="accent1"/>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333644222"/>
                  </a:ext>
                </a:extLst>
              </a:tr>
              <a:tr h="190500">
                <a:tc>
                  <a:txBody>
                    <a:bodyPr/>
                    <a:lstStyle/>
                    <a:p>
                      <a:pPr marL="353695" indent="-353695" algn="l" fontAlgn="b"/>
                      <a:r>
                        <a:rPr lang="en-GB" sz="1100" b="0" i="0" u="none" strike="noStrike" dirty="0">
                          <a:solidFill>
                            <a:schemeClr val="accent1"/>
                          </a:solidFill>
                          <a:effectLst/>
                          <a:latin typeface="Calibri"/>
                        </a:rPr>
                        <a:t>3.201: P2 monitoring report amended to highlight compliance/non-compliance with weekly oversight across each speciality</a:t>
                      </a: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Apr-23</a:t>
                      </a:r>
                    </a:p>
                  </a:txBody>
                  <a:tcPr marL="9525" marR="9525" marT="9525" marB="0" anchor="b">
                    <a:lnL>
                      <a:noFill/>
                    </a:lnL>
                    <a:lnR>
                      <a:noFill/>
                    </a:lnR>
                    <a:lnT>
                      <a:noFill/>
                    </a:lnT>
                    <a:lnB>
                      <a:noFill/>
                    </a:lnB>
                  </a:tcPr>
                </a:tc>
                <a:extLst>
                  <a:ext uri="{0D108BD9-81ED-4DB2-BD59-A6C34878D82A}">
                    <a16:rowId xmlns:a16="http://schemas.microsoft.com/office/drawing/2014/main" val="4168156623"/>
                  </a:ext>
                </a:extLst>
              </a:tr>
              <a:tr h="190500">
                <a:tc>
                  <a:txBody>
                    <a:bodyPr/>
                    <a:lstStyle/>
                    <a:p>
                      <a:pPr marL="353695" indent="-353695" algn="l" fontAlgn="b"/>
                      <a:r>
                        <a:rPr lang="en-GB" sz="1100" b="0" i="0" u="none" strike="noStrike" dirty="0">
                          <a:solidFill>
                            <a:schemeClr val="accent1"/>
                          </a:solidFill>
                          <a:effectLst/>
                          <a:latin typeface="Calibri"/>
                        </a:rPr>
                        <a:t>3.202: Business planning assumptions agreed by executive management team and detailed speciality stretch targets articulated</a:t>
                      </a: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May-23</a:t>
                      </a:r>
                    </a:p>
                  </a:txBody>
                  <a:tcPr marL="9525" marR="9525" marT="9525" marB="0" anchor="b">
                    <a:lnL>
                      <a:noFill/>
                    </a:lnL>
                    <a:lnR>
                      <a:noFill/>
                    </a:lnR>
                    <a:lnT>
                      <a:noFill/>
                    </a:lnT>
                    <a:lnB>
                      <a:noFill/>
                    </a:lnB>
                  </a:tcPr>
                </a:tc>
                <a:extLst>
                  <a:ext uri="{0D108BD9-81ED-4DB2-BD59-A6C34878D82A}">
                    <a16:rowId xmlns:a16="http://schemas.microsoft.com/office/drawing/2014/main" val="1032076522"/>
                  </a:ext>
                </a:extLst>
              </a:tr>
              <a:tr h="190500">
                <a:tc>
                  <a:txBody>
                    <a:bodyPr/>
                    <a:lstStyle/>
                    <a:p>
                      <a:pPr marL="353695" indent="-353695" algn="l" fontAlgn="b"/>
                      <a:r>
                        <a:rPr lang="en-GB" sz="1100" b="0" i="0" u="none" strike="noStrike" dirty="0">
                          <a:solidFill>
                            <a:schemeClr val="accent1"/>
                          </a:solidFill>
                          <a:effectLst/>
                          <a:latin typeface="Calibri"/>
                        </a:rPr>
                        <a:t>3.203: Trust Access Policy revised to incorporate clinical review policy and the new Kent and Medway Access Policy </a:t>
                      </a:r>
                      <a:endParaRPr lang="en-GB" sz="1100" b="0" i="0" u="none" strike="noStrike" dirty="0">
                        <a:solidFill>
                          <a:schemeClr val="accent1"/>
                        </a:solidFill>
                        <a:effectLst/>
                        <a:latin typeface="Calibri" panose="020F0502020204030204" pitchFamily="34" charset="0"/>
                      </a:endParaRP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May-23</a:t>
                      </a:r>
                    </a:p>
                  </a:txBody>
                  <a:tcPr marL="9525" marR="9525" marT="9525" marB="0" anchor="b">
                    <a:lnL>
                      <a:noFill/>
                    </a:lnL>
                    <a:lnR>
                      <a:noFill/>
                    </a:lnR>
                    <a:lnT>
                      <a:noFill/>
                    </a:lnT>
                    <a:lnB>
                      <a:noFill/>
                    </a:lnB>
                  </a:tcPr>
                </a:tc>
                <a:extLst>
                  <a:ext uri="{0D108BD9-81ED-4DB2-BD59-A6C34878D82A}">
                    <a16:rowId xmlns:a16="http://schemas.microsoft.com/office/drawing/2014/main" val="2295831881"/>
                  </a:ext>
                </a:extLst>
              </a:tr>
              <a:tr h="190500">
                <a:tc>
                  <a:txBody>
                    <a:bodyPr/>
                    <a:lstStyle/>
                    <a:p>
                      <a:pPr marL="353695" indent="-353695" algn="l" fontAlgn="b"/>
                      <a:r>
                        <a:rPr lang="en-GB" sz="1100" b="0" i="0" u="none" strike="noStrike" dirty="0">
                          <a:solidFill>
                            <a:schemeClr val="accent1"/>
                          </a:solidFill>
                          <a:effectLst/>
                          <a:latin typeface="Calibri"/>
                        </a:rPr>
                        <a:t>3.204: Outpatient transformation plan re-launched with key milestones and stretch targets for transformation including activity increases (1st OP) and decreases (follow-up)</a:t>
                      </a: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Jun-23</a:t>
                      </a:r>
                    </a:p>
                  </a:txBody>
                  <a:tcPr marL="9525" marR="9525" marT="9525" marB="0" anchor="b">
                    <a:lnL>
                      <a:noFill/>
                    </a:lnL>
                    <a:lnR>
                      <a:noFill/>
                    </a:lnR>
                    <a:lnT>
                      <a:noFill/>
                    </a:lnT>
                    <a:lnB>
                      <a:noFill/>
                    </a:lnB>
                  </a:tcPr>
                </a:tc>
                <a:extLst>
                  <a:ext uri="{0D108BD9-81ED-4DB2-BD59-A6C34878D82A}">
                    <a16:rowId xmlns:a16="http://schemas.microsoft.com/office/drawing/2014/main" val="3823741803"/>
                  </a:ext>
                </a:extLst>
              </a:tr>
              <a:tr h="190500">
                <a:tc>
                  <a:txBody>
                    <a:bodyPr/>
                    <a:lstStyle/>
                    <a:p>
                      <a:pPr marL="353695" indent="-353695" algn="l" fontAlgn="b"/>
                      <a:r>
                        <a:rPr lang="en-GB" sz="1100" b="0" i="0" u="none" strike="noStrike" dirty="0">
                          <a:solidFill>
                            <a:schemeClr val="accent1"/>
                          </a:solidFill>
                          <a:effectLst/>
                          <a:latin typeface="Calibri"/>
                        </a:rPr>
                        <a:t>3.205: Validation plan agreed and implemented for all diagnostic modalities utilising digital transformation available within the Trust </a:t>
                      </a:r>
                      <a:endParaRPr lang="en-GB" sz="1100" b="0" i="0" u="none" strike="noStrike" dirty="0">
                        <a:solidFill>
                          <a:schemeClr val="accent1"/>
                        </a:solidFill>
                        <a:effectLst/>
                        <a:latin typeface="Calibri" panose="020F0502020204030204" pitchFamily="34" charset="0"/>
                      </a:endParaRP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Jul-23</a:t>
                      </a:r>
                    </a:p>
                  </a:txBody>
                  <a:tcPr marL="9525" marR="9525" marT="9525" marB="0" anchor="b">
                    <a:lnL>
                      <a:noFill/>
                    </a:lnL>
                    <a:lnR>
                      <a:noFill/>
                    </a:lnR>
                    <a:lnT>
                      <a:noFill/>
                    </a:lnT>
                    <a:lnB>
                      <a:noFill/>
                    </a:lnB>
                  </a:tcPr>
                </a:tc>
                <a:extLst>
                  <a:ext uri="{0D108BD9-81ED-4DB2-BD59-A6C34878D82A}">
                    <a16:rowId xmlns:a16="http://schemas.microsoft.com/office/drawing/2014/main" val="3516443102"/>
                  </a:ext>
                </a:extLst>
              </a:tr>
              <a:tr h="190500">
                <a:tc>
                  <a:txBody>
                    <a:bodyPr/>
                    <a:lstStyle/>
                    <a:p>
                      <a:pPr marL="353695" marR="0" lvl="0" indent="-353695" algn="l" defTabSz="914400" rtl="0" eaLnBrk="1" fontAlgn="b" latinLnBrk="0" hangingPunct="1">
                        <a:lnSpc>
                          <a:spcPct val="100000"/>
                        </a:lnSpc>
                        <a:spcBef>
                          <a:spcPts val="0"/>
                        </a:spcBef>
                        <a:spcAft>
                          <a:spcPts val="0"/>
                        </a:spcAft>
                        <a:buClrTx/>
                        <a:buSzTx/>
                        <a:buFontTx/>
                        <a:buNone/>
                        <a:tabLst/>
                        <a:defRPr/>
                      </a:pPr>
                      <a:r>
                        <a:rPr lang="en-GB" sz="1100" b="0" i="0" u="none" strike="noStrike" dirty="0">
                          <a:solidFill>
                            <a:schemeClr val="accent1"/>
                          </a:solidFill>
                          <a:effectLst/>
                          <a:latin typeface="Calibri"/>
                        </a:rPr>
                        <a:t>3.206: Actions agreed and implementation started to deliver diagnostics stretch target (tbc)</a:t>
                      </a: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Sep-23</a:t>
                      </a:r>
                    </a:p>
                  </a:txBody>
                  <a:tcPr marL="9525" marR="9525" marT="9525" marB="0" anchor="b">
                    <a:lnL>
                      <a:noFill/>
                    </a:lnL>
                    <a:lnR>
                      <a:noFill/>
                    </a:lnR>
                    <a:lnT>
                      <a:noFill/>
                    </a:lnT>
                    <a:lnB>
                      <a:noFill/>
                    </a:lnB>
                  </a:tcPr>
                </a:tc>
                <a:extLst>
                  <a:ext uri="{0D108BD9-81ED-4DB2-BD59-A6C34878D82A}">
                    <a16:rowId xmlns:a16="http://schemas.microsoft.com/office/drawing/2014/main" val="233168387"/>
                  </a:ext>
                </a:extLst>
              </a:tr>
              <a:tr h="190500">
                <a:tc>
                  <a:txBody>
                    <a:bodyPr/>
                    <a:lstStyle/>
                    <a:p>
                      <a:pPr marL="353695" indent="-353695" algn="l" fontAlgn="b"/>
                      <a:r>
                        <a:rPr lang="en-GB" sz="1100" b="0" i="0" u="none" strike="noStrike" dirty="0">
                          <a:solidFill>
                            <a:schemeClr val="accent1"/>
                          </a:solidFill>
                          <a:effectLst/>
                          <a:latin typeface="Calibri"/>
                        </a:rPr>
                        <a:t>3.207: Volume of 65-week breaches reduced before December 2023 (in line with winter planning and risk of elective cancellations)</a:t>
                      </a: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Nov-23</a:t>
                      </a:r>
                    </a:p>
                  </a:txBody>
                  <a:tcPr marL="9525" marR="9525" marT="9525" marB="0" anchor="b">
                    <a:lnL>
                      <a:noFill/>
                    </a:lnL>
                    <a:lnR>
                      <a:noFill/>
                    </a:lnR>
                    <a:lnT>
                      <a:noFill/>
                    </a:lnT>
                    <a:lnB>
                      <a:noFill/>
                    </a:lnB>
                  </a:tcPr>
                </a:tc>
                <a:extLst>
                  <a:ext uri="{0D108BD9-81ED-4DB2-BD59-A6C34878D82A}">
                    <a16:rowId xmlns:a16="http://schemas.microsoft.com/office/drawing/2014/main" val="3752942533"/>
                  </a:ext>
                </a:extLst>
              </a:tr>
              <a:tr h="190500">
                <a:tc>
                  <a:txBody>
                    <a:bodyPr/>
                    <a:lstStyle/>
                    <a:p>
                      <a:pPr marL="353695" marR="0" lvl="0" indent="-353695" algn="l" defTabSz="914400" rtl="0" eaLnBrk="1" fontAlgn="b" latinLnBrk="0" hangingPunct="1">
                        <a:lnSpc>
                          <a:spcPct val="100000"/>
                        </a:lnSpc>
                        <a:spcBef>
                          <a:spcPts val="0"/>
                        </a:spcBef>
                        <a:spcAft>
                          <a:spcPts val="0"/>
                        </a:spcAft>
                        <a:buClrTx/>
                        <a:buSzTx/>
                        <a:buFontTx/>
                        <a:buNone/>
                        <a:tabLst/>
                        <a:defRPr/>
                      </a:pPr>
                      <a:r>
                        <a:rPr lang="en-GB" sz="1100" b="0" i="0" u="none" strike="noStrike" dirty="0">
                          <a:solidFill>
                            <a:schemeClr val="accent1"/>
                          </a:solidFill>
                          <a:effectLst/>
                          <a:latin typeface="Calibri"/>
                        </a:rPr>
                        <a:t>3.208: Eliminate all 65-week patients as per trajectory and ensure 52 week planned forecast delivered</a:t>
                      </a:r>
                      <a:endParaRPr lang="en-GB" sz="1100" b="1" i="0" u="none" strike="noStrike" dirty="0">
                        <a:solidFill>
                          <a:schemeClr val="accent1"/>
                        </a:solidFill>
                        <a:effectLst/>
                        <a:latin typeface="Calibri"/>
                      </a:endParaRP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Mar-24</a:t>
                      </a:r>
                    </a:p>
                  </a:txBody>
                  <a:tcPr marL="9525" marR="9525" marT="9525" marB="0" anchor="b">
                    <a:lnL>
                      <a:noFill/>
                    </a:lnL>
                    <a:lnR>
                      <a:noFill/>
                    </a:lnR>
                    <a:lnT>
                      <a:noFill/>
                    </a:lnT>
                    <a:lnB>
                      <a:noFill/>
                    </a:lnB>
                  </a:tcPr>
                </a:tc>
                <a:extLst>
                  <a:ext uri="{0D108BD9-81ED-4DB2-BD59-A6C34878D82A}">
                    <a16:rowId xmlns:a16="http://schemas.microsoft.com/office/drawing/2014/main" val="1500016826"/>
                  </a:ext>
                </a:extLst>
              </a:tr>
              <a:tr h="190500">
                <a:tc>
                  <a:txBody>
                    <a:bodyPr/>
                    <a:lstStyle/>
                    <a:p>
                      <a:pPr algn="l" fontAlgn="b"/>
                      <a:r>
                        <a:rPr lang="en-GB" sz="1100" b="1" i="0" u="none" strike="noStrike" dirty="0">
                          <a:solidFill>
                            <a:schemeClr val="accent1"/>
                          </a:solidFill>
                          <a:effectLst/>
                          <a:latin typeface="Calibri"/>
                        </a:rPr>
                        <a:t>3.3 Cancer</a:t>
                      </a:r>
                    </a:p>
                  </a:txBody>
                  <a:tcPr marL="85725" marR="9525" marT="9525" marB="0">
                    <a:lnL>
                      <a:noFill/>
                    </a:lnL>
                    <a:lnR>
                      <a:noFill/>
                    </a:lnR>
                    <a:lnT>
                      <a:noFill/>
                    </a:lnT>
                    <a:lnB>
                      <a:noFill/>
                    </a:lnB>
                  </a:tcPr>
                </a:tc>
                <a:tc>
                  <a:txBody>
                    <a:bodyPr/>
                    <a:lstStyle/>
                    <a:p>
                      <a:pPr algn="r" fontAlgn="b"/>
                      <a:endParaRPr lang="en-GB" sz="1100" b="1" i="0" u="none" strike="noStrike" dirty="0">
                        <a:solidFill>
                          <a:schemeClr val="accent1"/>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12535078"/>
                  </a:ext>
                </a:extLst>
              </a:tr>
              <a:tr h="190500">
                <a:tc>
                  <a:txBody>
                    <a:bodyPr/>
                    <a:lstStyle/>
                    <a:p>
                      <a:pPr marL="361950" marR="0" lvl="0" indent="-361950" algn="l" rtl="0" eaLnBrk="1" fontAlgn="b" latinLnBrk="0" hangingPunct="1">
                        <a:lnSpc>
                          <a:spcPct val="100000"/>
                        </a:lnSpc>
                        <a:spcBef>
                          <a:spcPts val="0"/>
                        </a:spcBef>
                        <a:spcAft>
                          <a:spcPts val="0"/>
                        </a:spcAft>
                        <a:buClrTx/>
                        <a:buSzTx/>
                        <a:buFontTx/>
                        <a:buNone/>
                      </a:pPr>
                      <a:r>
                        <a:rPr lang="en-GB" sz="1100" b="0" i="0" u="none" strike="noStrike" dirty="0">
                          <a:solidFill>
                            <a:schemeClr val="accent1"/>
                          </a:solidFill>
                          <a:effectLst/>
                          <a:latin typeface="Calibri"/>
                        </a:rPr>
                        <a:t>3.301: </a:t>
                      </a:r>
                      <a:r>
                        <a:rPr lang="en-GB" sz="1100" dirty="0">
                          <a:solidFill>
                            <a:schemeClr val="accent1"/>
                          </a:solidFill>
                        </a:rPr>
                        <a:t>Clinical harm reviews fully embedded with  shared learning and improvement cycle</a:t>
                      </a:r>
                      <a:endParaRPr lang="en-GB" altLang="en-US" sz="1100" dirty="0">
                        <a:solidFill>
                          <a:schemeClr val="accent1"/>
                        </a:solidFill>
                      </a:endParaRP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Mar-23</a:t>
                      </a:r>
                    </a:p>
                  </a:txBody>
                  <a:tcPr marL="9525" marR="9525" marT="9525" marB="0" anchor="b">
                    <a:lnL>
                      <a:noFill/>
                    </a:lnL>
                    <a:lnR>
                      <a:noFill/>
                    </a:lnR>
                    <a:lnT>
                      <a:noFill/>
                    </a:lnT>
                    <a:lnB>
                      <a:noFill/>
                    </a:lnB>
                  </a:tcPr>
                </a:tc>
                <a:extLst>
                  <a:ext uri="{0D108BD9-81ED-4DB2-BD59-A6C34878D82A}">
                    <a16:rowId xmlns:a16="http://schemas.microsoft.com/office/drawing/2014/main" val="2993984460"/>
                  </a:ext>
                </a:extLst>
              </a:tr>
              <a:tr h="190500">
                <a:tc>
                  <a:txBody>
                    <a:bodyPr/>
                    <a:lstStyle/>
                    <a:p>
                      <a:pPr algn="l" fontAlgn="b"/>
                      <a:r>
                        <a:rPr lang="en-GB" sz="1100" b="0" i="0" u="none" strike="noStrike" dirty="0">
                          <a:solidFill>
                            <a:schemeClr val="accent1"/>
                          </a:solidFill>
                          <a:effectLst/>
                          <a:latin typeface="Calibri"/>
                        </a:rPr>
                        <a:t>3.302: </a:t>
                      </a:r>
                      <a:r>
                        <a:rPr lang="en-GB" altLang="en-US" sz="1100" dirty="0">
                          <a:solidFill>
                            <a:schemeClr val="accent1"/>
                          </a:solidFill>
                        </a:rPr>
                        <a:t>Internal improvements in place to meet 62-day compliance </a:t>
                      </a:r>
                      <a:endParaRPr lang="en-GB" sz="1100" b="0" i="0" u="none" strike="noStrike" dirty="0">
                        <a:solidFill>
                          <a:schemeClr val="accent1"/>
                        </a:solidFill>
                        <a:effectLst/>
                        <a:latin typeface="Calibri" panose="020F0502020204030204" pitchFamily="34" charset="0"/>
                      </a:endParaRP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Aug-23</a:t>
                      </a:r>
                    </a:p>
                  </a:txBody>
                  <a:tcPr marL="9525" marR="9525" marT="9525" marB="0" anchor="b">
                    <a:lnL>
                      <a:noFill/>
                    </a:lnL>
                    <a:lnR>
                      <a:noFill/>
                    </a:lnR>
                    <a:lnT>
                      <a:noFill/>
                    </a:lnT>
                    <a:lnB>
                      <a:noFill/>
                    </a:lnB>
                  </a:tcPr>
                </a:tc>
                <a:extLst>
                  <a:ext uri="{0D108BD9-81ED-4DB2-BD59-A6C34878D82A}">
                    <a16:rowId xmlns:a16="http://schemas.microsoft.com/office/drawing/2014/main" val="1071658201"/>
                  </a:ext>
                </a:extLst>
              </a:tr>
              <a:tr h="1905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b="0" i="0" u="none" strike="noStrike" dirty="0">
                          <a:solidFill>
                            <a:schemeClr val="accent1"/>
                          </a:solidFill>
                          <a:effectLst/>
                          <a:latin typeface="Calibri"/>
                        </a:rPr>
                        <a:t>3.303: </a:t>
                      </a:r>
                      <a:r>
                        <a:rPr lang="en-GB" altLang="en-US" sz="1100" dirty="0">
                          <a:solidFill>
                            <a:schemeClr val="accent1"/>
                          </a:solidFill>
                        </a:rPr>
                        <a:t>Internal improvements in place to meet 28-day compliance</a:t>
                      </a: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Sept-23</a:t>
                      </a:r>
                    </a:p>
                  </a:txBody>
                  <a:tcPr marL="9525" marR="9525" marT="9525" marB="0" anchor="b">
                    <a:lnL>
                      <a:noFill/>
                    </a:lnL>
                    <a:lnR>
                      <a:noFill/>
                    </a:lnR>
                    <a:lnT>
                      <a:noFill/>
                    </a:lnT>
                    <a:lnB>
                      <a:noFill/>
                    </a:lnB>
                  </a:tcPr>
                </a:tc>
                <a:extLst>
                  <a:ext uri="{0D108BD9-81ED-4DB2-BD59-A6C34878D82A}">
                    <a16:rowId xmlns:a16="http://schemas.microsoft.com/office/drawing/2014/main" val="311394185"/>
                  </a:ext>
                </a:extLst>
              </a:tr>
              <a:tr h="190500">
                <a:tc>
                  <a:txBody>
                    <a:bodyPr/>
                    <a:lstStyle/>
                    <a:p>
                      <a:pPr marL="361950" indent="-361950" algn="l" fontAlgn="b"/>
                      <a:r>
                        <a:rPr lang="en-GB" sz="1100" b="0" i="0" u="none" strike="noStrike" dirty="0">
                          <a:solidFill>
                            <a:schemeClr val="accent1"/>
                          </a:solidFill>
                          <a:effectLst/>
                          <a:latin typeface="Calibri"/>
                        </a:rPr>
                        <a:t>3.304: </a:t>
                      </a:r>
                      <a:r>
                        <a:rPr lang="en-GB" sz="1100" dirty="0">
                          <a:solidFill>
                            <a:schemeClr val="accent1"/>
                          </a:solidFill>
                        </a:rPr>
                        <a:t>Buckland Clinical Diagnostic Centre increased delivery of diagnostic tests to cancer patients by  25% </a:t>
                      </a:r>
                      <a:endParaRPr lang="en-GB" sz="1100" b="0" i="0" u="none" strike="noStrike" dirty="0">
                        <a:solidFill>
                          <a:schemeClr val="accent1"/>
                        </a:solidFill>
                        <a:effectLst/>
                        <a:latin typeface="Calibri" panose="020F0502020204030204" pitchFamily="34" charset="0"/>
                      </a:endParaRP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Dec-23</a:t>
                      </a:r>
                    </a:p>
                  </a:txBody>
                  <a:tcPr marL="9525" marR="9525" marT="9525" marB="0" anchor="b">
                    <a:lnL>
                      <a:noFill/>
                    </a:lnL>
                    <a:lnR>
                      <a:noFill/>
                    </a:lnR>
                    <a:lnT>
                      <a:noFill/>
                    </a:lnT>
                    <a:lnB>
                      <a:noFill/>
                    </a:lnB>
                  </a:tcPr>
                </a:tc>
                <a:extLst>
                  <a:ext uri="{0D108BD9-81ED-4DB2-BD59-A6C34878D82A}">
                    <a16:rowId xmlns:a16="http://schemas.microsoft.com/office/drawing/2014/main" val="1838244893"/>
                  </a:ext>
                </a:extLst>
              </a:tr>
              <a:tr h="190500">
                <a:tc>
                  <a:txBody>
                    <a:bodyPr/>
                    <a:lstStyle/>
                    <a:p>
                      <a:pPr marL="361950" marR="0" lvl="0" indent="-361950" algn="l" rtl="0" eaLnBrk="1" fontAlgn="b" latinLnBrk="0" hangingPunct="1">
                        <a:lnSpc>
                          <a:spcPct val="100000"/>
                        </a:lnSpc>
                        <a:spcBef>
                          <a:spcPts val="0"/>
                        </a:spcBef>
                        <a:spcAft>
                          <a:spcPts val="0"/>
                        </a:spcAft>
                        <a:buClrTx/>
                        <a:buSzTx/>
                        <a:buFontTx/>
                        <a:buNone/>
                      </a:pPr>
                      <a:r>
                        <a:rPr lang="en-GB" sz="1100" b="0" i="0" u="none" strike="noStrike" dirty="0">
                          <a:solidFill>
                            <a:schemeClr val="accent1"/>
                          </a:solidFill>
                          <a:effectLst/>
                          <a:latin typeface="Calibri"/>
                        </a:rPr>
                        <a:t>3.305: </a:t>
                      </a:r>
                      <a:r>
                        <a:rPr lang="en-GB" sz="1100" dirty="0">
                          <a:solidFill>
                            <a:schemeClr val="accent1"/>
                          </a:solidFill>
                        </a:rPr>
                        <a:t>Mobile Cancer Unit  increased from 3 to 5 days per week raising awareness whilst providing services to facilitate earlier diagnosis</a:t>
                      </a:r>
                    </a:p>
                  </a:txBody>
                  <a:tcPr marL="171450" marR="9525" marT="9525" marB="0">
                    <a:lnL>
                      <a:noFill/>
                    </a:lnL>
                    <a:lnR>
                      <a:noFill/>
                    </a:lnR>
                    <a:lnT>
                      <a:noFill/>
                    </a:lnT>
                    <a:lnB>
                      <a:noFill/>
                    </a:lnB>
                  </a:tcPr>
                </a:tc>
                <a:tc>
                  <a:txBody>
                    <a:bodyPr/>
                    <a:lstStyle/>
                    <a:p>
                      <a:pPr algn="r" fontAlgn="b"/>
                      <a:endParaRPr lang="en-GB" sz="1100" b="0" i="0" u="none" strike="noStrike" dirty="0">
                        <a:solidFill>
                          <a:schemeClr val="accent1"/>
                        </a:solidFill>
                        <a:effectLst/>
                        <a:latin typeface="Calibri" panose="020F0502020204030204" pitchFamily="34" charset="0"/>
                      </a:endParaRPr>
                    </a:p>
                    <a:p>
                      <a:pPr algn="r" fontAlgn="b"/>
                      <a:r>
                        <a:rPr lang="en-GB" sz="1100" b="0" i="0" u="none" strike="noStrike" dirty="0">
                          <a:solidFill>
                            <a:schemeClr val="accent1"/>
                          </a:solidFill>
                          <a:effectLst/>
                          <a:latin typeface="Calibri"/>
                        </a:rPr>
                        <a:t>Dec-23</a:t>
                      </a:r>
                    </a:p>
                  </a:txBody>
                  <a:tcPr marL="9525" marR="9525" marT="9525" marB="0" anchor="b">
                    <a:lnL>
                      <a:noFill/>
                    </a:lnL>
                    <a:lnR>
                      <a:noFill/>
                    </a:lnR>
                    <a:lnT>
                      <a:noFill/>
                    </a:lnT>
                    <a:lnB>
                      <a:noFill/>
                    </a:lnB>
                  </a:tcPr>
                </a:tc>
                <a:extLst>
                  <a:ext uri="{0D108BD9-81ED-4DB2-BD59-A6C34878D82A}">
                    <a16:rowId xmlns:a16="http://schemas.microsoft.com/office/drawing/2014/main" val="2909039179"/>
                  </a:ext>
                </a:extLst>
              </a:tr>
              <a:tr h="190500">
                <a:tc>
                  <a:txBody>
                    <a:bodyPr/>
                    <a:lstStyle/>
                    <a:p>
                      <a:pPr marL="361950" indent="-361950" algn="l" fontAlgn="b"/>
                      <a:r>
                        <a:rPr lang="en-GB" sz="1100" b="0" i="0" u="none" strike="noStrike" dirty="0">
                          <a:solidFill>
                            <a:schemeClr val="accent1"/>
                          </a:solidFill>
                          <a:effectLst/>
                          <a:latin typeface="Calibri"/>
                        </a:rPr>
                        <a:t>3.306: </a:t>
                      </a:r>
                      <a:r>
                        <a:rPr lang="en-GB" altLang="en-US" sz="1100" dirty="0">
                          <a:solidFill>
                            <a:schemeClr val="accent1"/>
                          </a:solidFill>
                        </a:rPr>
                        <a:t>Internal improvements in place to deliver the 75% early diagnosis ambition </a:t>
                      </a:r>
                      <a:endParaRPr lang="en-GB" sz="1100" b="0" i="0" u="none" strike="noStrike" dirty="0">
                        <a:solidFill>
                          <a:schemeClr val="accent1"/>
                        </a:solidFill>
                        <a:effectLst/>
                        <a:latin typeface="Calibri" panose="020F0502020204030204" pitchFamily="34" charset="0"/>
                      </a:endParaRP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Mar-24</a:t>
                      </a:r>
                    </a:p>
                  </a:txBody>
                  <a:tcPr marL="9525" marR="9525" marT="9525" marB="0" anchor="b">
                    <a:lnL>
                      <a:noFill/>
                    </a:lnL>
                    <a:lnR>
                      <a:noFill/>
                    </a:lnR>
                    <a:lnT>
                      <a:noFill/>
                    </a:lnT>
                    <a:lnB>
                      <a:noFill/>
                    </a:lnB>
                  </a:tcPr>
                </a:tc>
                <a:extLst>
                  <a:ext uri="{0D108BD9-81ED-4DB2-BD59-A6C34878D82A}">
                    <a16:rowId xmlns:a16="http://schemas.microsoft.com/office/drawing/2014/main" val="1943386687"/>
                  </a:ext>
                </a:extLst>
              </a:tr>
              <a:tr h="161005">
                <a:tc>
                  <a:txBody>
                    <a:bodyPr/>
                    <a:lstStyle/>
                    <a:p>
                      <a:pPr marL="0" marR="0" lvl="0" indent="0" algn="l" rtl="0" eaLnBrk="1" fontAlgn="b" latinLnBrk="0" hangingPunct="1">
                        <a:lnSpc>
                          <a:spcPct val="100000"/>
                        </a:lnSpc>
                        <a:spcBef>
                          <a:spcPts val="0"/>
                        </a:spcBef>
                        <a:spcAft>
                          <a:spcPts val="0"/>
                        </a:spcAft>
                        <a:buClrTx/>
                        <a:buSzTx/>
                        <a:buFontTx/>
                        <a:buNone/>
                      </a:pPr>
                      <a:r>
                        <a:rPr lang="en-GB" sz="1100" b="0" i="0" u="none" strike="noStrike" dirty="0">
                          <a:solidFill>
                            <a:schemeClr val="accent1"/>
                          </a:solidFill>
                          <a:effectLst/>
                          <a:latin typeface="Calibri"/>
                        </a:rPr>
                        <a:t>3.307: </a:t>
                      </a:r>
                      <a:r>
                        <a:rPr lang="en-GB" altLang="en-US" sz="1100" dirty="0">
                          <a:solidFill>
                            <a:schemeClr val="accent1"/>
                          </a:solidFill>
                        </a:rPr>
                        <a:t>No cancer patients waiting over 104 days  on the PTL</a:t>
                      </a: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Mar-24</a:t>
                      </a:r>
                    </a:p>
                  </a:txBody>
                  <a:tcPr marL="9525" marR="9525" marT="9525" marB="0" anchor="b">
                    <a:lnL>
                      <a:noFill/>
                    </a:lnL>
                    <a:lnR>
                      <a:noFill/>
                    </a:lnR>
                    <a:lnT>
                      <a:noFill/>
                    </a:lnT>
                    <a:lnB>
                      <a:noFill/>
                    </a:lnB>
                  </a:tcPr>
                </a:tc>
                <a:extLst>
                  <a:ext uri="{0D108BD9-81ED-4DB2-BD59-A6C34878D82A}">
                    <a16:rowId xmlns:a16="http://schemas.microsoft.com/office/drawing/2014/main" val="3515756484"/>
                  </a:ext>
                </a:extLst>
              </a:tr>
            </a:tbl>
          </a:graphicData>
        </a:graphic>
      </p:graphicFrame>
      <p:graphicFrame>
        <p:nvGraphicFramePr>
          <p:cNvPr id="7" name="Table 6">
            <a:extLst>
              <a:ext uri="{FF2B5EF4-FFF2-40B4-BE49-F238E27FC236}">
                <a16:creationId xmlns:a16="http://schemas.microsoft.com/office/drawing/2014/main" id="{4D977EA3-7B9E-41BB-91CA-3E03747956D4}"/>
              </a:ext>
            </a:extLst>
          </p:cNvPr>
          <p:cNvGraphicFramePr>
            <a:graphicFrameLocks noGrp="1"/>
          </p:cNvGraphicFramePr>
          <p:nvPr>
            <p:extLst>
              <p:ext uri="{D42A27DB-BD31-4B8C-83A1-F6EECF244321}">
                <p14:modId xmlns:p14="http://schemas.microsoft.com/office/powerpoint/2010/main" val="1042967654"/>
              </p:ext>
            </p:extLst>
          </p:nvPr>
        </p:nvGraphicFramePr>
        <p:xfrm>
          <a:off x="564097" y="1232006"/>
          <a:ext cx="5656542" cy="5216798"/>
        </p:xfrm>
        <a:graphic>
          <a:graphicData uri="http://schemas.openxmlformats.org/drawingml/2006/table">
            <a:tbl>
              <a:tblPr firstRow="1"/>
              <a:tblGrid>
                <a:gridCol w="5052547">
                  <a:extLst>
                    <a:ext uri="{9D8B030D-6E8A-4147-A177-3AD203B41FA5}">
                      <a16:colId xmlns:a16="http://schemas.microsoft.com/office/drawing/2014/main" val="1749874497"/>
                    </a:ext>
                  </a:extLst>
                </a:gridCol>
                <a:gridCol w="603995">
                  <a:extLst>
                    <a:ext uri="{9D8B030D-6E8A-4147-A177-3AD203B41FA5}">
                      <a16:colId xmlns:a16="http://schemas.microsoft.com/office/drawing/2014/main" val="1925583530"/>
                    </a:ext>
                  </a:extLst>
                </a:gridCol>
              </a:tblGrid>
              <a:tr h="0">
                <a:tc>
                  <a:txBody>
                    <a:bodyPr/>
                    <a:lstStyle/>
                    <a:p>
                      <a:pPr algn="l" fontAlgn="b"/>
                      <a:r>
                        <a:rPr lang="en-GB" sz="1100" b="1" i="0" u="none" strike="noStrike" dirty="0">
                          <a:solidFill>
                            <a:schemeClr val="accent1"/>
                          </a:solidFill>
                          <a:effectLst/>
                          <a:latin typeface="Calibri"/>
                        </a:rPr>
                        <a:t>3.1 Urgent and Emergency Care (UEC) and Whole System Interface Flow</a:t>
                      </a:r>
                    </a:p>
                  </a:txBody>
                  <a:tcPr marL="85725" marR="9525" marT="9525" marB="0" anchor="b">
                    <a:lnL>
                      <a:noFill/>
                    </a:lnL>
                    <a:lnR>
                      <a:noFill/>
                    </a:lnR>
                    <a:lnT>
                      <a:noFill/>
                    </a:lnT>
                    <a:lnB>
                      <a:noFill/>
                    </a:lnB>
                  </a:tcPr>
                </a:tc>
                <a:tc>
                  <a:txBody>
                    <a:bodyPr/>
                    <a:lstStyle/>
                    <a:p>
                      <a:pPr algn="r" fontAlgn="b"/>
                      <a:endParaRPr lang="en-GB" sz="1100" b="1" i="0" u="none" strike="noStrike" dirty="0">
                        <a:solidFill>
                          <a:schemeClr val="accent1"/>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33393493"/>
                  </a:ext>
                </a:extLst>
              </a:tr>
              <a:tr h="151973">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b="0" i="0" u="none" strike="noStrike" dirty="0">
                          <a:solidFill>
                            <a:schemeClr val="accent1"/>
                          </a:solidFill>
                          <a:effectLst/>
                          <a:latin typeface="Calibri"/>
                        </a:rPr>
                        <a:t>3.101: WHH Emergency Department Build Phase 3 started</a:t>
                      </a: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Mar-23</a:t>
                      </a:r>
                    </a:p>
                  </a:txBody>
                  <a:tcPr marL="9525" marR="9525" marT="9525" marB="0" anchor="b">
                    <a:lnL>
                      <a:noFill/>
                    </a:lnL>
                    <a:lnR>
                      <a:noFill/>
                    </a:lnR>
                    <a:lnT>
                      <a:noFill/>
                    </a:lnT>
                    <a:lnB>
                      <a:noFill/>
                    </a:lnB>
                  </a:tcPr>
                </a:tc>
                <a:extLst>
                  <a:ext uri="{0D108BD9-81ED-4DB2-BD59-A6C34878D82A}">
                    <a16:rowId xmlns:a16="http://schemas.microsoft.com/office/drawing/2014/main" val="450926711"/>
                  </a:ext>
                </a:extLst>
              </a:tr>
              <a:tr h="295776">
                <a:tc>
                  <a:txBody>
                    <a:bodyPr/>
                    <a:lstStyle/>
                    <a:p>
                      <a:pPr algn="l" fontAlgn="b"/>
                      <a:r>
                        <a:rPr lang="en-GB" sz="1100" b="0" i="0" u="none" strike="noStrike" dirty="0">
                          <a:solidFill>
                            <a:schemeClr val="accent1"/>
                          </a:solidFill>
                          <a:effectLst/>
                          <a:latin typeface="Calibri"/>
                        </a:rPr>
                        <a:t>3.102: WHH implementation of the front door clinical model established</a:t>
                      </a:r>
                    </a:p>
                    <a:p>
                      <a:pPr algn="l" fontAlgn="b"/>
                      <a:r>
                        <a:rPr lang="en-GB" sz="1100" b="0" i="0" u="none" strike="noStrike" dirty="0">
                          <a:solidFill>
                            <a:schemeClr val="accent1"/>
                          </a:solidFill>
                          <a:effectLst/>
                          <a:latin typeface="Calibri"/>
                        </a:rPr>
                        <a:t>3.103: QEQM End of Life Model implemented </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Mar-23</a:t>
                      </a:r>
                    </a:p>
                    <a:p>
                      <a:pPr algn="r" fontAlgn="b"/>
                      <a:r>
                        <a:rPr lang="en-GB" sz="1100" b="0" i="0" u="none" strike="noStrike" dirty="0">
                          <a:solidFill>
                            <a:schemeClr val="accent1"/>
                          </a:solidFill>
                          <a:effectLst/>
                          <a:latin typeface="Calibri"/>
                        </a:rPr>
                        <a:t>Mar-23</a:t>
                      </a:r>
                    </a:p>
                  </a:txBody>
                  <a:tcPr marL="9525" marR="9525" marT="9525" marB="0" anchor="b">
                    <a:lnL>
                      <a:noFill/>
                    </a:lnL>
                    <a:lnR>
                      <a:noFill/>
                    </a:lnR>
                    <a:lnT>
                      <a:noFill/>
                    </a:lnT>
                    <a:lnB>
                      <a:noFill/>
                    </a:lnB>
                  </a:tcPr>
                </a:tc>
                <a:extLst>
                  <a:ext uri="{0D108BD9-81ED-4DB2-BD59-A6C34878D82A}">
                    <a16:rowId xmlns:a16="http://schemas.microsoft.com/office/drawing/2014/main" val="373248204"/>
                  </a:ext>
                </a:extLst>
              </a:tr>
              <a:tr h="295776">
                <a:tc>
                  <a:txBody>
                    <a:bodyPr/>
                    <a:lstStyle/>
                    <a:p>
                      <a:pPr marL="361950" marR="0" lvl="0" indent="-361950" algn="l" defTabSz="914400" rtl="0" eaLnBrk="1" fontAlgn="b" latinLnBrk="0" hangingPunct="1">
                        <a:lnSpc>
                          <a:spcPct val="100000"/>
                        </a:lnSpc>
                        <a:spcBef>
                          <a:spcPts val="0"/>
                        </a:spcBef>
                        <a:spcAft>
                          <a:spcPts val="0"/>
                        </a:spcAft>
                        <a:buClrTx/>
                        <a:buSzTx/>
                        <a:buFontTx/>
                        <a:buNone/>
                        <a:tabLst/>
                        <a:defRPr/>
                      </a:pPr>
                      <a:r>
                        <a:rPr lang="en-GB" sz="1100" b="0" i="0" u="none" strike="noStrike" dirty="0">
                          <a:solidFill>
                            <a:schemeClr val="accent1"/>
                          </a:solidFill>
                          <a:effectLst/>
                          <a:latin typeface="Calibri"/>
                        </a:rPr>
                        <a:t>3.104: Co-horting wards pathway 1 across WHH/QEQM implemented supported with daily pathway zero reviews, development of board rounds and PTL</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Apr-23</a:t>
                      </a:r>
                    </a:p>
                  </a:txBody>
                  <a:tcPr marL="9525" marR="9525" marT="9525" marB="0" anchor="b">
                    <a:lnL>
                      <a:noFill/>
                    </a:lnL>
                    <a:lnR>
                      <a:noFill/>
                    </a:lnR>
                    <a:lnT>
                      <a:noFill/>
                    </a:lnT>
                    <a:lnB>
                      <a:noFill/>
                    </a:lnB>
                  </a:tcPr>
                </a:tc>
                <a:extLst>
                  <a:ext uri="{0D108BD9-81ED-4DB2-BD59-A6C34878D82A}">
                    <a16:rowId xmlns:a16="http://schemas.microsoft.com/office/drawing/2014/main" val="2925787561"/>
                  </a:ext>
                </a:extLst>
              </a:tr>
              <a:tr h="151973">
                <a:tc>
                  <a:txBody>
                    <a:bodyPr/>
                    <a:lstStyle/>
                    <a:p>
                      <a:pPr algn="l" fontAlgn="b"/>
                      <a:r>
                        <a:rPr lang="en-GB" sz="1100" b="0" i="0" u="none" strike="noStrike" dirty="0">
                          <a:solidFill>
                            <a:schemeClr val="accent1"/>
                          </a:solidFill>
                          <a:effectLst/>
                          <a:latin typeface="Calibri"/>
                        </a:rPr>
                        <a:t>3.105: Updated  Patient Choice Process rolled out Trust wide (Discharge) </a:t>
                      </a:r>
                      <a:endParaRPr lang="en-GB" sz="1100" b="0" i="0" u="none" strike="noStrike" dirty="0">
                        <a:solidFill>
                          <a:schemeClr val="accent1"/>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Apr-23</a:t>
                      </a:r>
                    </a:p>
                  </a:txBody>
                  <a:tcPr marL="9525" marR="9525" marT="9525" marB="0" anchor="b">
                    <a:lnL>
                      <a:noFill/>
                    </a:lnL>
                    <a:lnR>
                      <a:noFill/>
                    </a:lnR>
                    <a:lnT>
                      <a:noFill/>
                    </a:lnT>
                    <a:lnB>
                      <a:noFill/>
                    </a:lnB>
                  </a:tcPr>
                </a:tc>
                <a:extLst>
                  <a:ext uri="{0D108BD9-81ED-4DB2-BD59-A6C34878D82A}">
                    <a16:rowId xmlns:a16="http://schemas.microsoft.com/office/drawing/2014/main" val="3903468476"/>
                  </a:ext>
                </a:extLst>
              </a:tr>
              <a:tr h="295776">
                <a:tc>
                  <a:txBody>
                    <a:bodyPr/>
                    <a:lstStyle/>
                    <a:p>
                      <a:pPr marL="353695" indent="-353695" algn="l" fontAlgn="b"/>
                      <a:r>
                        <a:rPr lang="en-GB" sz="1100" b="0" i="0" u="none" strike="noStrike" dirty="0">
                          <a:solidFill>
                            <a:schemeClr val="accent1"/>
                          </a:solidFill>
                          <a:effectLst/>
                          <a:latin typeface="Calibri"/>
                        </a:rPr>
                        <a:t>3.106: Direct Access Pathways launched in Acute Medicine, General Surgery &amp; Orthopaedics with training programme for nurse streaming roll out </a:t>
                      </a:r>
                      <a:endParaRPr lang="en-GB" sz="1100" b="0" i="0" u="none" strike="noStrike" dirty="0">
                        <a:solidFill>
                          <a:schemeClr val="accent1"/>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Apr-23</a:t>
                      </a:r>
                    </a:p>
                  </a:txBody>
                  <a:tcPr marL="9525" marR="9525" marT="9525" marB="0" anchor="b">
                    <a:lnL>
                      <a:noFill/>
                    </a:lnL>
                    <a:lnR>
                      <a:noFill/>
                    </a:lnR>
                    <a:lnT>
                      <a:noFill/>
                    </a:lnT>
                    <a:lnB>
                      <a:noFill/>
                    </a:lnB>
                  </a:tcPr>
                </a:tc>
                <a:extLst>
                  <a:ext uri="{0D108BD9-81ED-4DB2-BD59-A6C34878D82A}">
                    <a16:rowId xmlns:a16="http://schemas.microsoft.com/office/drawing/2014/main" val="1577723101"/>
                  </a:ext>
                </a:extLst>
              </a:tr>
              <a:tr h="151973">
                <a:tc>
                  <a:txBody>
                    <a:bodyPr/>
                    <a:lstStyle/>
                    <a:p>
                      <a:pPr algn="l" fontAlgn="b"/>
                      <a:r>
                        <a:rPr lang="en-GB" sz="1100" b="0" i="0" u="none" strike="noStrike" dirty="0">
                          <a:solidFill>
                            <a:schemeClr val="accent1"/>
                          </a:solidFill>
                          <a:effectLst/>
                          <a:latin typeface="Calibri"/>
                        </a:rPr>
                        <a:t>3.107: QEQM Emergency Department Build Phase 2 started</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Apr-23</a:t>
                      </a:r>
                    </a:p>
                  </a:txBody>
                  <a:tcPr marL="9525" marR="9525" marT="9525" marB="0" anchor="b">
                    <a:lnL>
                      <a:noFill/>
                    </a:lnL>
                    <a:lnR>
                      <a:noFill/>
                    </a:lnR>
                    <a:lnT>
                      <a:noFill/>
                    </a:lnT>
                    <a:lnB>
                      <a:noFill/>
                    </a:lnB>
                  </a:tcPr>
                </a:tc>
                <a:extLst>
                  <a:ext uri="{0D108BD9-81ED-4DB2-BD59-A6C34878D82A}">
                    <a16:rowId xmlns:a16="http://schemas.microsoft.com/office/drawing/2014/main" val="1972815841"/>
                  </a:ext>
                </a:extLst>
              </a:tr>
              <a:tr h="151973">
                <a:tc>
                  <a:txBody>
                    <a:bodyPr/>
                    <a:lstStyle/>
                    <a:p>
                      <a:pPr algn="l" fontAlgn="b"/>
                      <a:r>
                        <a:rPr lang="en-GB" sz="1100" b="0" i="0" u="none" strike="noStrike" dirty="0">
                          <a:solidFill>
                            <a:schemeClr val="accent1"/>
                          </a:solidFill>
                          <a:effectLst/>
                          <a:latin typeface="Calibri"/>
                        </a:rPr>
                        <a:t>3.108: UTC new inclusion and exclusion criteria implemented</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Apr-23</a:t>
                      </a:r>
                    </a:p>
                  </a:txBody>
                  <a:tcPr marL="9525" marR="9525" marT="9525" marB="0" anchor="b">
                    <a:lnL>
                      <a:noFill/>
                    </a:lnL>
                    <a:lnR>
                      <a:noFill/>
                    </a:lnR>
                    <a:lnT>
                      <a:noFill/>
                    </a:lnT>
                    <a:lnB>
                      <a:noFill/>
                    </a:lnB>
                  </a:tcPr>
                </a:tc>
                <a:extLst>
                  <a:ext uri="{0D108BD9-81ED-4DB2-BD59-A6C34878D82A}">
                    <a16:rowId xmlns:a16="http://schemas.microsoft.com/office/drawing/2014/main" val="1387120183"/>
                  </a:ext>
                </a:extLst>
              </a:tr>
              <a:tr h="295776">
                <a:tc>
                  <a:txBody>
                    <a:bodyPr/>
                    <a:lstStyle/>
                    <a:p>
                      <a:pPr marL="361950" marR="0" lvl="0" indent="-361950" algn="l" rtl="0" eaLnBrk="1" fontAlgn="b" latinLnBrk="0" hangingPunct="1">
                        <a:lnSpc>
                          <a:spcPct val="100000"/>
                        </a:lnSpc>
                        <a:spcBef>
                          <a:spcPts val="0"/>
                        </a:spcBef>
                        <a:spcAft>
                          <a:spcPts val="0"/>
                        </a:spcAft>
                        <a:buClrTx/>
                        <a:buSzTx/>
                        <a:buFontTx/>
                        <a:buNone/>
                      </a:pPr>
                      <a:r>
                        <a:rPr lang="en-GB" sz="1100" b="0" i="0" u="none" strike="noStrike" dirty="0">
                          <a:solidFill>
                            <a:schemeClr val="accent1"/>
                          </a:solidFill>
                          <a:effectLst/>
                          <a:latin typeface="Calibri"/>
                        </a:rPr>
                        <a:t>3.109:  MAU Pilot at WHH with access to Short stay Ward, SDEC virtual clinics for acute medicine</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Apr-23</a:t>
                      </a:r>
                    </a:p>
                  </a:txBody>
                  <a:tcPr marL="9525" marR="9525" marT="9525" marB="0" anchor="b">
                    <a:lnL>
                      <a:noFill/>
                    </a:lnL>
                    <a:lnR>
                      <a:noFill/>
                    </a:lnR>
                    <a:lnT>
                      <a:noFill/>
                    </a:lnT>
                    <a:lnB>
                      <a:noFill/>
                    </a:lnB>
                  </a:tcPr>
                </a:tc>
                <a:extLst>
                  <a:ext uri="{0D108BD9-81ED-4DB2-BD59-A6C34878D82A}">
                    <a16:rowId xmlns:a16="http://schemas.microsoft.com/office/drawing/2014/main" val="2940558635"/>
                  </a:ext>
                </a:extLst>
              </a:tr>
              <a:tr h="295776">
                <a:tc>
                  <a:txBody>
                    <a:bodyPr/>
                    <a:lstStyle/>
                    <a:p>
                      <a:pPr marL="353695" indent="-353695" algn="l" fontAlgn="b"/>
                      <a:r>
                        <a:rPr lang="en-GB" sz="1100" b="0" i="0" u="none" strike="noStrike" dirty="0">
                          <a:solidFill>
                            <a:schemeClr val="accent1"/>
                          </a:solidFill>
                          <a:effectLst/>
                          <a:latin typeface="Calibri"/>
                        </a:rPr>
                        <a:t>3.110: Direct Access Pathways launched in Respiratory, Gastroenterology and Cardiology with hot clinics established in SDEC </a:t>
                      </a:r>
                      <a:endParaRPr lang="en-GB" sz="1100" b="0" i="0" u="none" strike="noStrike" dirty="0">
                        <a:solidFill>
                          <a:schemeClr val="accent1"/>
                        </a:solidFill>
                        <a:effectLst/>
                        <a:highlight>
                          <a:srgbClr val="FFFF00"/>
                        </a:highligh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May-23</a:t>
                      </a:r>
                    </a:p>
                  </a:txBody>
                  <a:tcPr marL="9525" marR="9525" marT="9525" marB="0" anchor="b">
                    <a:lnL>
                      <a:noFill/>
                    </a:lnL>
                    <a:lnR>
                      <a:noFill/>
                    </a:lnR>
                    <a:lnT>
                      <a:noFill/>
                    </a:lnT>
                    <a:lnB>
                      <a:noFill/>
                    </a:lnB>
                  </a:tcPr>
                </a:tc>
                <a:extLst>
                  <a:ext uri="{0D108BD9-81ED-4DB2-BD59-A6C34878D82A}">
                    <a16:rowId xmlns:a16="http://schemas.microsoft.com/office/drawing/2014/main" val="1400551599"/>
                  </a:ext>
                </a:extLst>
              </a:tr>
              <a:tr h="151973">
                <a:tc>
                  <a:txBody>
                    <a:bodyPr/>
                    <a:lstStyle/>
                    <a:p>
                      <a:pPr marL="0" marR="0" lvl="0" indent="0" algn="l" rtl="0" eaLnBrk="1" fontAlgn="b" latinLnBrk="0" hangingPunct="1">
                        <a:lnSpc>
                          <a:spcPct val="100000"/>
                        </a:lnSpc>
                        <a:spcBef>
                          <a:spcPts val="0"/>
                        </a:spcBef>
                        <a:spcAft>
                          <a:spcPts val="0"/>
                        </a:spcAft>
                        <a:buClrTx/>
                        <a:buSzTx/>
                        <a:buFontTx/>
                        <a:buNone/>
                      </a:pPr>
                      <a:r>
                        <a:rPr lang="en-GB" sz="1100" b="0" i="0" u="none" strike="noStrike" dirty="0">
                          <a:solidFill>
                            <a:schemeClr val="accent1"/>
                          </a:solidFill>
                          <a:effectLst/>
                          <a:latin typeface="Calibri"/>
                        </a:rPr>
                        <a:t>3.111: Established pathways to the MDU at KCH (nurse led)                                                   </a:t>
                      </a:r>
                      <a:endParaRPr lang="en-GB" sz="1100" b="0" i="0" u="none" strike="noStrike" dirty="0">
                        <a:solidFill>
                          <a:schemeClr val="accent1"/>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May-23</a:t>
                      </a:r>
                    </a:p>
                  </a:txBody>
                  <a:tcPr marL="9525" marR="9525" marT="9525" marB="0" anchor="b">
                    <a:lnL>
                      <a:noFill/>
                    </a:lnL>
                    <a:lnR>
                      <a:noFill/>
                    </a:lnR>
                    <a:lnT>
                      <a:noFill/>
                    </a:lnT>
                    <a:lnB>
                      <a:noFill/>
                    </a:lnB>
                  </a:tcPr>
                </a:tc>
                <a:extLst>
                  <a:ext uri="{0D108BD9-81ED-4DB2-BD59-A6C34878D82A}">
                    <a16:rowId xmlns:a16="http://schemas.microsoft.com/office/drawing/2014/main" val="2679858458"/>
                  </a:ext>
                </a:extLst>
              </a:tr>
              <a:tr h="0">
                <a:tc>
                  <a:txBody>
                    <a:bodyPr/>
                    <a:lstStyle/>
                    <a:p>
                      <a:pPr algn="l" fontAlgn="b"/>
                      <a:r>
                        <a:rPr lang="en-GB" sz="1100" b="0" i="0" u="none" strike="noStrike" dirty="0">
                          <a:solidFill>
                            <a:schemeClr val="accent1"/>
                          </a:solidFill>
                          <a:effectLst/>
                          <a:latin typeface="Calibri"/>
                        </a:rPr>
                        <a:t>3.112: QEQM Emergency Department Build Phase 3 started</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Jun-23</a:t>
                      </a:r>
                    </a:p>
                  </a:txBody>
                  <a:tcPr marL="9525" marR="9525" marT="9525" marB="0" anchor="b">
                    <a:lnL>
                      <a:noFill/>
                    </a:lnL>
                    <a:lnR>
                      <a:noFill/>
                    </a:lnR>
                    <a:lnT>
                      <a:noFill/>
                    </a:lnT>
                    <a:lnB>
                      <a:noFill/>
                    </a:lnB>
                  </a:tcPr>
                </a:tc>
                <a:extLst>
                  <a:ext uri="{0D108BD9-81ED-4DB2-BD59-A6C34878D82A}">
                    <a16:rowId xmlns:a16="http://schemas.microsoft.com/office/drawing/2014/main" val="2672660855"/>
                  </a:ext>
                </a:extLst>
              </a:tr>
              <a:tr h="0">
                <a:tc>
                  <a:txBody>
                    <a:bodyPr/>
                    <a:lstStyle/>
                    <a:p>
                      <a:pPr marL="0" marR="0" lvl="0" indent="0" algn="l" rtl="0" eaLnBrk="1" fontAlgn="b" latinLnBrk="0" hangingPunct="1">
                        <a:lnSpc>
                          <a:spcPct val="100000"/>
                        </a:lnSpc>
                        <a:spcBef>
                          <a:spcPts val="0"/>
                        </a:spcBef>
                        <a:spcAft>
                          <a:spcPts val="0"/>
                        </a:spcAft>
                        <a:buClrTx/>
                        <a:buSzTx/>
                        <a:buFontTx/>
                        <a:buNone/>
                      </a:pPr>
                      <a:r>
                        <a:rPr lang="en-GB" sz="1100" b="0" i="0" u="none" strike="noStrike" dirty="0">
                          <a:solidFill>
                            <a:schemeClr val="accent1"/>
                          </a:solidFill>
                          <a:effectLst/>
                          <a:latin typeface="Calibri"/>
                        </a:rPr>
                        <a:t>3.113: WHH End of Life Model implemented                                                                              </a:t>
                      </a:r>
                      <a:endParaRPr lang="en-GB" sz="1100" b="0" i="0" u="none" strike="noStrike" dirty="0">
                        <a:solidFill>
                          <a:schemeClr val="accent1"/>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Jun-23</a:t>
                      </a:r>
                    </a:p>
                  </a:txBody>
                  <a:tcPr marL="9525" marR="9525" marT="9525" marB="0" anchor="b">
                    <a:lnL>
                      <a:noFill/>
                    </a:lnL>
                    <a:lnR>
                      <a:noFill/>
                    </a:lnR>
                    <a:lnT>
                      <a:noFill/>
                    </a:lnT>
                    <a:lnB>
                      <a:noFill/>
                    </a:lnB>
                  </a:tcPr>
                </a:tc>
                <a:extLst>
                  <a:ext uri="{0D108BD9-81ED-4DB2-BD59-A6C34878D82A}">
                    <a16:rowId xmlns:a16="http://schemas.microsoft.com/office/drawing/2014/main" val="2901583815"/>
                  </a:ext>
                </a:extLst>
              </a:tr>
              <a:tr h="151973">
                <a:tc>
                  <a:txBody>
                    <a:bodyPr/>
                    <a:lstStyle/>
                    <a:p>
                      <a:pPr marL="353695" indent="-353695" algn="l" fontAlgn="b"/>
                      <a:r>
                        <a:rPr lang="en-GB" sz="1100" b="0" i="0" u="none" strike="noStrike" dirty="0">
                          <a:solidFill>
                            <a:schemeClr val="accent1"/>
                          </a:solidFill>
                          <a:effectLst/>
                          <a:latin typeface="Calibri"/>
                        </a:rPr>
                        <a:t>3.114:  Patient Flow SAFER principles in place across Trust with metrics focussed on discharges by 10.00,  golden patients, reduction in 12-hour ED waits</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Aug-23</a:t>
                      </a:r>
                    </a:p>
                  </a:txBody>
                  <a:tcPr marL="9525" marR="9525" marT="9525" marB="0" anchor="b">
                    <a:lnL>
                      <a:noFill/>
                    </a:lnL>
                    <a:lnR>
                      <a:noFill/>
                    </a:lnR>
                    <a:lnT>
                      <a:noFill/>
                    </a:lnT>
                    <a:lnB>
                      <a:noFill/>
                    </a:lnB>
                  </a:tcPr>
                </a:tc>
                <a:extLst>
                  <a:ext uri="{0D108BD9-81ED-4DB2-BD59-A6C34878D82A}">
                    <a16:rowId xmlns:a16="http://schemas.microsoft.com/office/drawing/2014/main" val="1818799139"/>
                  </a:ext>
                </a:extLst>
              </a:tr>
              <a:tr h="151973">
                <a:tc>
                  <a:txBody>
                    <a:bodyPr/>
                    <a:lstStyle/>
                    <a:p>
                      <a:pPr algn="l" fontAlgn="b"/>
                      <a:r>
                        <a:rPr lang="en-GB" sz="1100" b="0" i="0" u="none" strike="noStrike" dirty="0">
                          <a:solidFill>
                            <a:schemeClr val="accent1"/>
                          </a:solidFill>
                          <a:effectLst/>
                          <a:latin typeface="Calibri"/>
                        </a:rPr>
                        <a:t>3.115: WHH Emergency Department Build Phase 3 completed </a:t>
                      </a:r>
                      <a:endParaRPr lang="en-GB" sz="1100" b="0" i="0" u="none" strike="noStrike" dirty="0">
                        <a:solidFill>
                          <a:schemeClr val="accent1"/>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Sep-23</a:t>
                      </a:r>
                    </a:p>
                  </a:txBody>
                  <a:tcPr marL="9525" marR="9525" marT="9525" marB="0" anchor="b">
                    <a:lnL>
                      <a:noFill/>
                    </a:lnL>
                    <a:lnR>
                      <a:noFill/>
                    </a:lnR>
                    <a:lnT>
                      <a:noFill/>
                    </a:lnT>
                    <a:lnB>
                      <a:noFill/>
                    </a:lnB>
                  </a:tcPr>
                </a:tc>
                <a:extLst>
                  <a:ext uri="{0D108BD9-81ED-4DB2-BD59-A6C34878D82A}">
                    <a16:rowId xmlns:a16="http://schemas.microsoft.com/office/drawing/2014/main" val="357075591"/>
                  </a:ext>
                </a:extLst>
              </a:tr>
              <a:tr h="295776">
                <a:tc>
                  <a:txBody>
                    <a:bodyPr/>
                    <a:lstStyle/>
                    <a:p>
                      <a:pPr marL="361950" marR="0" lvl="0" indent="-361950" algn="l" rtl="0" eaLnBrk="1" fontAlgn="b" latinLnBrk="0" hangingPunct="1">
                        <a:lnSpc>
                          <a:spcPct val="100000"/>
                        </a:lnSpc>
                        <a:spcBef>
                          <a:spcPts val="0"/>
                        </a:spcBef>
                        <a:spcAft>
                          <a:spcPts val="0"/>
                        </a:spcAft>
                        <a:buClrTx/>
                        <a:buSzTx/>
                        <a:buFontTx/>
                        <a:buNone/>
                      </a:pPr>
                      <a:r>
                        <a:rPr lang="en-GB" sz="1100" b="0" i="0" u="none" strike="noStrike" dirty="0">
                          <a:solidFill>
                            <a:schemeClr val="accent1"/>
                          </a:solidFill>
                          <a:effectLst/>
                          <a:latin typeface="Calibri"/>
                        </a:rPr>
                        <a:t>3.116: Critical UEC medical and nurse staffing rotas and job planning  in line with the DAP and Dedicated assessment units- business plans</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Oct-23</a:t>
                      </a:r>
                    </a:p>
                  </a:txBody>
                  <a:tcPr marL="9525" marR="9525" marT="9525" marB="0" anchor="b">
                    <a:lnL>
                      <a:noFill/>
                    </a:lnL>
                    <a:lnR>
                      <a:noFill/>
                    </a:lnR>
                    <a:lnT>
                      <a:noFill/>
                    </a:lnT>
                    <a:lnB>
                      <a:noFill/>
                    </a:lnB>
                  </a:tcPr>
                </a:tc>
                <a:extLst>
                  <a:ext uri="{0D108BD9-81ED-4DB2-BD59-A6C34878D82A}">
                    <a16:rowId xmlns:a16="http://schemas.microsoft.com/office/drawing/2014/main" val="2498461186"/>
                  </a:ext>
                </a:extLst>
              </a:tr>
              <a:tr h="295776">
                <a:tc>
                  <a:txBody>
                    <a:bodyPr/>
                    <a:lstStyle/>
                    <a:p>
                      <a:pPr marL="361950" marR="0" lvl="0" indent="-361950" algn="l" rtl="0" eaLnBrk="1" fontAlgn="b" latinLnBrk="0" hangingPunct="1">
                        <a:lnSpc>
                          <a:spcPct val="100000"/>
                        </a:lnSpc>
                        <a:spcBef>
                          <a:spcPts val="0"/>
                        </a:spcBef>
                        <a:spcAft>
                          <a:spcPts val="0"/>
                        </a:spcAft>
                        <a:buClrTx/>
                        <a:buSzTx/>
                        <a:buFontTx/>
                        <a:buNone/>
                      </a:pPr>
                      <a:r>
                        <a:rPr lang="en-GB" sz="1100" b="0" i="0" u="none" strike="noStrike" dirty="0">
                          <a:solidFill>
                            <a:schemeClr val="accent1"/>
                          </a:solidFill>
                          <a:effectLst/>
                          <a:latin typeface="Calibri"/>
                        </a:rPr>
                        <a:t>3.117:  Bed reconfiguration plan to support establishment of medical and surgical assessment models approved</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Oct-23</a:t>
                      </a:r>
                    </a:p>
                  </a:txBody>
                  <a:tcPr marL="9525" marR="9525" marT="9525" marB="0" anchor="b">
                    <a:lnL>
                      <a:noFill/>
                    </a:lnL>
                    <a:lnR>
                      <a:noFill/>
                    </a:lnR>
                    <a:lnT>
                      <a:noFill/>
                    </a:lnT>
                    <a:lnB>
                      <a:noFill/>
                    </a:lnB>
                  </a:tcPr>
                </a:tc>
                <a:extLst>
                  <a:ext uri="{0D108BD9-81ED-4DB2-BD59-A6C34878D82A}">
                    <a16:rowId xmlns:a16="http://schemas.microsoft.com/office/drawing/2014/main" val="3793222904"/>
                  </a:ext>
                </a:extLst>
              </a:tr>
              <a:tr h="232817">
                <a:tc>
                  <a:txBody>
                    <a:bodyPr/>
                    <a:lstStyle/>
                    <a:p>
                      <a:pPr algn="l" fontAlgn="b"/>
                      <a:r>
                        <a:rPr lang="en-GB" sz="1100" b="0" i="0" u="none" strike="noStrike" dirty="0">
                          <a:solidFill>
                            <a:schemeClr val="accent1"/>
                          </a:solidFill>
                          <a:effectLst/>
                          <a:latin typeface="Calibri"/>
                        </a:rPr>
                        <a:t>3.118: QEQM Emergency Department Build Phase 3 completed</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Dec-23</a:t>
                      </a:r>
                    </a:p>
                  </a:txBody>
                  <a:tcPr marL="9525" marR="9525" marT="9525" marB="0" anchor="b">
                    <a:lnL>
                      <a:noFill/>
                    </a:lnL>
                    <a:lnR>
                      <a:noFill/>
                    </a:lnR>
                    <a:lnT>
                      <a:noFill/>
                    </a:lnT>
                    <a:lnB>
                      <a:noFill/>
                    </a:lnB>
                  </a:tcPr>
                </a:tc>
                <a:extLst>
                  <a:ext uri="{0D108BD9-81ED-4DB2-BD59-A6C34878D82A}">
                    <a16:rowId xmlns:a16="http://schemas.microsoft.com/office/drawing/2014/main" val="1659120666"/>
                  </a:ext>
                </a:extLst>
              </a:tr>
              <a:tr h="295776">
                <a:tc>
                  <a:txBody>
                    <a:bodyPr/>
                    <a:lstStyle/>
                    <a:p>
                      <a:pPr marL="0" marR="0" lvl="0" indent="0" algn="l" rtl="0" eaLnBrk="1" fontAlgn="b" latinLnBrk="0" hangingPunct="1">
                        <a:lnSpc>
                          <a:spcPct val="100000"/>
                        </a:lnSpc>
                        <a:spcBef>
                          <a:spcPts val="0"/>
                        </a:spcBef>
                        <a:spcAft>
                          <a:spcPts val="0"/>
                        </a:spcAft>
                        <a:buClrTx/>
                        <a:buSzTx/>
                        <a:buFontTx/>
                        <a:buNone/>
                      </a:pPr>
                      <a:r>
                        <a:rPr lang="en-GB" sz="1100" b="0" i="0" u="none" strike="noStrike" dirty="0">
                          <a:solidFill>
                            <a:schemeClr val="accent1"/>
                          </a:solidFill>
                          <a:effectLst/>
                          <a:latin typeface="Calibri"/>
                        </a:rPr>
                        <a:t>3.119: A&amp;E four-hour 76% performance delivered                                               </a:t>
                      </a:r>
                      <a:endParaRPr lang="en-GB" sz="1100" b="0" i="0" u="none" strike="noStrike" dirty="0">
                        <a:solidFill>
                          <a:schemeClr val="accent1"/>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Mar-24</a:t>
                      </a:r>
                    </a:p>
                  </a:txBody>
                  <a:tcPr marL="9525" marR="9525" marT="9525" marB="0" anchor="b">
                    <a:lnL>
                      <a:noFill/>
                    </a:lnL>
                    <a:lnR>
                      <a:noFill/>
                    </a:lnR>
                    <a:lnT>
                      <a:noFill/>
                    </a:lnT>
                    <a:lnB>
                      <a:noFill/>
                    </a:lnB>
                  </a:tcPr>
                </a:tc>
                <a:extLst>
                  <a:ext uri="{0D108BD9-81ED-4DB2-BD59-A6C34878D82A}">
                    <a16:rowId xmlns:a16="http://schemas.microsoft.com/office/drawing/2014/main" val="194568176"/>
                  </a:ext>
                </a:extLst>
              </a:tr>
            </a:tbl>
          </a:graphicData>
        </a:graphic>
      </p:graphicFrame>
      <p:sp>
        <p:nvSpPr>
          <p:cNvPr id="5" name="Rectangle 4">
            <a:extLst>
              <a:ext uri="{FF2B5EF4-FFF2-40B4-BE49-F238E27FC236}">
                <a16:creationId xmlns:a16="http://schemas.microsoft.com/office/drawing/2014/main" id="{87E0BB3F-AA02-44B2-AD6A-0628D0031C5E}"/>
              </a:ext>
              <a:ext uri="{C183D7F6-B498-43B3-948B-1728B52AA6E4}">
                <adec:decorative xmlns:adec="http://schemas.microsoft.com/office/drawing/2017/decorative" val="1"/>
              </a:ext>
            </a:extLst>
          </p:cNvPr>
          <p:cNvSpPr/>
          <p:nvPr/>
        </p:nvSpPr>
        <p:spPr>
          <a:xfrm>
            <a:off x="527970" y="1152895"/>
            <a:ext cx="11340941" cy="5368555"/>
          </a:xfrm>
          <a:prstGeom prst="rect">
            <a:avLst/>
          </a:prstGeom>
          <a:noFill/>
          <a:ln w="12700">
            <a:solidFill>
              <a:srgbClr val="8FAA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pic>
        <p:nvPicPr>
          <p:cNvPr id="3" name="Picture 2" descr="Text">
            <a:extLst>
              <a:ext uri="{FF2B5EF4-FFF2-40B4-BE49-F238E27FC236}">
                <a16:creationId xmlns:a16="http://schemas.microsoft.com/office/drawing/2014/main" id="{CE58C380-EC06-4386-29AE-EA08B4C491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48949" y="238546"/>
            <a:ext cx="1285875" cy="603734"/>
          </a:xfrm>
          <a:prstGeom prst="rect">
            <a:avLst/>
          </a:prstGeom>
        </p:spPr>
      </p:pic>
      <p:sp>
        <p:nvSpPr>
          <p:cNvPr id="6" name="Title 5">
            <a:extLst>
              <a:ext uri="{FF2B5EF4-FFF2-40B4-BE49-F238E27FC236}">
                <a16:creationId xmlns:a16="http://schemas.microsoft.com/office/drawing/2014/main" id="{DA56736E-86CF-4321-82B5-C0EF3E45AE94}"/>
              </a:ext>
            </a:extLst>
          </p:cNvPr>
          <p:cNvSpPr>
            <a:spLocks noGrp="1"/>
          </p:cNvSpPr>
          <p:nvPr>
            <p:ph type="title"/>
          </p:nvPr>
        </p:nvSpPr>
        <p:spPr>
          <a:xfrm>
            <a:off x="257176" y="409196"/>
            <a:ext cx="10515600" cy="356235"/>
          </a:xfrm>
        </p:spPr>
        <p:txBody>
          <a:bodyPr>
            <a:normAutofit fontScale="90000"/>
          </a:bodyPr>
          <a:lstStyle/>
          <a:p>
            <a:r>
              <a:rPr lang="en-GB" sz="2400" dirty="0">
                <a:solidFill>
                  <a:schemeClr val="accent1"/>
                </a:solidFill>
                <a:latin typeface="+mn-lt"/>
              </a:rPr>
              <a:t>3. Operational Performance Programme – Product Milestones</a:t>
            </a:r>
            <a:endParaRPr lang="en-GB" sz="2400" dirty="0">
              <a:latin typeface="+mn-lt"/>
            </a:endParaRPr>
          </a:p>
        </p:txBody>
      </p:sp>
    </p:spTree>
    <p:extLst>
      <p:ext uri="{BB962C8B-B14F-4D97-AF65-F5344CB8AC3E}">
        <p14:creationId xmlns:p14="http://schemas.microsoft.com/office/powerpoint/2010/main" val="1806174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6">
            <a:extLst>
              <a:ext uri="{FF2B5EF4-FFF2-40B4-BE49-F238E27FC236}">
                <a16:creationId xmlns:a16="http://schemas.microsoft.com/office/drawing/2014/main" id="{018AEDFC-8015-D533-1EF6-FCC25F721297}"/>
              </a:ext>
            </a:extLst>
          </p:cNvPr>
          <p:cNvSpPr>
            <a:spLocks noGrp="1"/>
          </p:cNvSpPr>
          <p:nvPr>
            <p:ph type="sldNum" sz="quarter" idx="12"/>
          </p:nvPr>
        </p:nvSpPr>
        <p:spPr/>
        <p:txBody>
          <a:bodyPr/>
          <a:lstStyle/>
          <a:p>
            <a:fld id="{26F089D8-0D5E-4414-9C29-20F18FF8EEE2}" type="slidenum">
              <a:rPr lang="en-GB" altLang="en-US" sz="1000" smtClean="0">
                <a:solidFill>
                  <a:schemeClr val="accent1"/>
                </a:solidFill>
              </a:rPr>
              <a:pPr/>
              <a:t>8</a:t>
            </a:fld>
            <a:endParaRPr lang="en-GB" altLang="en-US" sz="1000" dirty="0">
              <a:solidFill>
                <a:schemeClr val="accent1"/>
              </a:solidFill>
            </a:endParaRPr>
          </a:p>
        </p:txBody>
      </p:sp>
      <p:sp>
        <p:nvSpPr>
          <p:cNvPr id="13" name="TextBox 12">
            <a:extLst>
              <a:ext uri="{FF2B5EF4-FFF2-40B4-BE49-F238E27FC236}">
                <a16:creationId xmlns:a16="http://schemas.microsoft.com/office/drawing/2014/main" id="{40758CB5-5C24-4584-8615-10CE906450EE}"/>
              </a:ext>
            </a:extLst>
          </p:cNvPr>
          <p:cNvSpPr txBox="1"/>
          <p:nvPr/>
        </p:nvSpPr>
        <p:spPr>
          <a:xfrm>
            <a:off x="6829975" y="5354131"/>
            <a:ext cx="4796328" cy="1323439"/>
          </a:xfrm>
          <a:prstGeom prst="rect">
            <a:avLst/>
          </a:prstGeom>
          <a:noFill/>
        </p:spPr>
        <p:txBody>
          <a:bodyPr wrap="square" lIns="91440" tIns="45720" rIns="91440" bIns="45720" rtlCol="0" anchor="t">
            <a:spAutoFit/>
          </a:bodyPr>
          <a:lstStyle/>
          <a:p>
            <a:pPr marL="171450" indent="-171450">
              <a:buFont typeface="Arial" panose="020B0604020202020204" pitchFamily="34" charset="0"/>
              <a:buChar char="•"/>
            </a:pPr>
            <a:r>
              <a:rPr lang="en-GB" sz="1000" dirty="0">
                <a:solidFill>
                  <a:schemeClr val="accent1"/>
                </a:solidFill>
                <a:cs typeface="Arial"/>
              </a:rPr>
              <a:t>Evidence of an improved process based on best practice and in accordance with framework standards for the management of serious incidents with evidence of delivery, leadership and learning from incidents, reflecting a single approach which aligns to the Trust governance process. </a:t>
            </a:r>
            <a:endParaRPr lang="en-GB" sz="1000" dirty="0">
              <a:solidFill>
                <a:schemeClr val="accent1"/>
              </a:solidFill>
              <a:cs typeface="Arial" panose="020B0604020202020204" pitchFamily="34" charset="0"/>
            </a:endParaRPr>
          </a:p>
          <a:p>
            <a:pPr marL="171450" indent="-171450">
              <a:buFont typeface="Arial" panose="020B0604020202020204" pitchFamily="34" charset="0"/>
              <a:buChar char="•"/>
            </a:pPr>
            <a:r>
              <a:rPr lang="en-GB" sz="1000" dirty="0">
                <a:solidFill>
                  <a:schemeClr val="accent1"/>
                </a:solidFill>
                <a:cs typeface="Arial"/>
              </a:rPr>
              <a:t>Evidence of sustained improvement in safeguarding compliance with the NHS Safeguarding Accountability and Assurance Framework 2022 overseen by the Trust Board, including oversight of any sub-contracted activity with continuous cycle of review, assessment and implementation of best practice and learning. </a:t>
            </a:r>
            <a:endParaRPr lang="en-GB" sz="1000" dirty="0">
              <a:solidFill>
                <a:schemeClr val="accent1"/>
              </a:solidFill>
              <a:cs typeface="Arial" panose="020B0604020202020204" pitchFamily="34" charset="0"/>
            </a:endParaRPr>
          </a:p>
        </p:txBody>
      </p:sp>
      <p:sp>
        <p:nvSpPr>
          <p:cNvPr id="34" name="Oval 33">
            <a:extLst>
              <a:ext uri="{FF2B5EF4-FFF2-40B4-BE49-F238E27FC236}">
                <a16:creationId xmlns:a16="http://schemas.microsoft.com/office/drawing/2014/main" id="{BD5E8C7D-B2C5-4EED-BBF3-ADD6D66744D6}"/>
              </a:ext>
            </a:extLst>
          </p:cNvPr>
          <p:cNvSpPr/>
          <p:nvPr/>
        </p:nvSpPr>
        <p:spPr>
          <a:xfrm>
            <a:off x="6559974" y="5589431"/>
            <a:ext cx="270000" cy="270000"/>
          </a:xfrm>
          <a:prstGeom prst="ellipse">
            <a:avLst/>
          </a:prstGeom>
          <a:solidFill>
            <a:srgbClr val="005EB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3</a:t>
            </a:r>
          </a:p>
        </p:txBody>
      </p:sp>
      <p:sp>
        <p:nvSpPr>
          <p:cNvPr id="63" name="Rectangle 62">
            <a:extLst>
              <a:ext uri="{FF2B5EF4-FFF2-40B4-BE49-F238E27FC236}">
                <a16:creationId xmlns:a16="http://schemas.microsoft.com/office/drawing/2014/main" id="{5E51F3E4-EC49-0BC2-1AC3-918F6C9CACFD}"/>
              </a:ext>
              <a:ext uri="{C183D7F6-B498-43B3-948B-1728B52AA6E4}">
                <adec:decorative xmlns:adec="http://schemas.microsoft.com/office/drawing/2017/decorative" val="1"/>
              </a:ext>
            </a:extLst>
          </p:cNvPr>
          <p:cNvSpPr/>
          <p:nvPr/>
        </p:nvSpPr>
        <p:spPr>
          <a:xfrm>
            <a:off x="6463894" y="5340902"/>
            <a:ext cx="5147081" cy="1367439"/>
          </a:xfrm>
          <a:prstGeom prst="rect">
            <a:avLst/>
          </a:prstGeom>
          <a:noFill/>
          <a:ln w="12700">
            <a:solidFill>
              <a:srgbClr val="4BACC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sp>
        <p:nvSpPr>
          <p:cNvPr id="30" name="Flowchart: Process 29">
            <a:extLst>
              <a:ext uri="{FF2B5EF4-FFF2-40B4-BE49-F238E27FC236}">
                <a16:creationId xmlns:a16="http://schemas.microsoft.com/office/drawing/2014/main" id="{37ECAF6E-B854-ED9C-43D0-C65A2F2F2A18}"/>
              </a:ext>
            </a:extLst>
          </p:cNvPr>
          <p:cNvSpPr/>
          <p:nvPr/>
        </p:nvSpPr>
        <p:spPr>
          <a:xfrm>
            <a:off x="6458894" y="5100809"/>
            <a:ext cx="5148000" cy="230163"/>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NOF4 Exit Criteria Contribution</a:t>
            </a:r>
          </a:p>
        </p:txBody>
      </p:sp>
      <p:sp>
        <p:nvSpPr>
          <p:cNvPr id="62" name="Oval 61">
            <a:extLst>
              <a:ext uri="{FF2B5EF4-FFF2-40B4-BE49-F238E27FC236}">
                <a16:creationId xmlns:a16="http://schemas.microsoft.com/office/drawing/2014/main" id="{253A63B9-FFEE-2D97-1AEE-492FCBA9260B}"/>
              </a:ext>
            </a:extLst>
          </p:cNvPr>
          <p:cNvSpPr/>
          <p:nvPr/>
        </p:nvSpPr>
        <p:spPr>
          <a:xfrm>
            <a:off x="11093387" y="5026433"/>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E</a:t>
            </a:r>
          </a:p>
        </p:txBody>
      </p:sp>
      <p:sp>
        <p:nvSpPr>
          <p:cNvPr id="28" name="TextBox 27">
            <a:extLst>
              <a:ext uri="{FF2B5EF4-FFF2-40B4-BE49-F238E27FC236}">
                <a16:creationId xmlns:a16="http://schemas.microsoft.com/office/drawing/2014/main" id="{039E60C8-898A-6675-8125-0F37B1B54C3C}"/>
              </a:ext>
            </a:extLst>
          </p:cNvPr>
          <p:cNvSpPr txBox="1"/>
          <p:nvPr/>
        </p:nvSpPr>
        <p:spPr>
          <a:xfrm>
            <a:off x="6391377" y="4003046"/>
            <a:ext cx="5137166" cy="944607"/>
          </a:xfrm>
          <a:prstGeom prst="rect">
            <a:avLst/>
          </a:prstGeom>
        </p:spPr>
        <p:txBody>
          <a:bodyPr vert="horz" lIns="91440" tIns="45720" rIns="91440" bIns="45720" rtlCol="0" anchor="t">
            <a:noAutofit/>
          </a:bodyPr>
          <a:lstStyle>
            <a:defPPr>
              <a:defRPr lang="en-US"/>
            </a:defPPr>
            <a:lvl1pPr marL="265113" indent="-265113" defTabSz="914400">
              <a:spcBef>
                <a:spcPct val="20000"/>
              </a:spcBef>
              <a:buFont typeface="Arial" panose="020B0604020202020204" pitchFamily="34" charset="0"/>
              <a:buChar char="•"/>
              <a:defRPr sz="1200"/>
            </a:lvl1pPr>
            <a:lvl2pPr marL="742950" indent="-285750" defTabSz="914400">
              <a:spcBef>
                <a:spcPct val="20000"/>
              </a:spcBef>
              <a:buFont typeface="Arial" panose="020B0604020202020204" pitchFamily="34" charset="0"/>
              <a:buChar char="–"/>
              <a:defRPr sz="2800"/>
            </a:lvl2pPr>
            <a:lvl3pPr marL="1143000" indent="-228600" defTabSz="914400">
              <a:spcBef>
                <a:spcPct val="20000"/>
              </a:spcBef>
              <a:buFont typeface="Arial" panose="020B0604020202020204" pitchFamily="34" charset="0"/>
              <a:buChar char="•"/>
              <a:defRPr sz="2400"/>
            </a:lvl3pPr>
            <a:lvl4pPr marL="1600200" indent="-228600" defTabSz="914400">
              <a:spcBef>
                <a:spcPct val="20000"/>
              </a:spcBef>
              <a:buFont typeface="Arial" panose="020B0604020202020204" pitchFamily="34" charset="0"/>
              <a:buChar char="–"/>
              <a:defRPr sz="2000"/>
            </a:lvl4pPr>
            <a:lvl5pPr marL="2057400" indent="-228600" defTabSz="914400">
              <a:spcBef>
                <a:spcPct val="20000"/>
              </a:spcBef>
              <a:buFont typeface="Arial" panose="020B0604020202020204" pitchFamily="34" charset="0"/>
              <a:buChar char="»"/>
              <a:defRPr sz="2000"/>
            </a:lvl5pPr>
            <a:lvl6pPr marL="2514600" indent="-228600" defTabSz="914400">
              <a:spcBef>
                <a:spcPct val="20000"/>
              </a:spcBef>
              <a:buFont typeface="Arial" panose="020B0604020202020204" pitchFamily="34" charset="0"/>
              <a:buChar char="•"/>
              <a:defRPr sz="2000"/>
            </a:lvl6pPr>
            <a:lvl7pPr marL="2971800" indent="-228600" defTabSz="914400">
              <a:spcBef>
                <a:spcPct val="20000"/>
              </a:spcBef>
              <a:buFont typeface="Arial" panose="020B0604020202020204" pitchFamily="34" charset="0"/>
              <a:buChar char="•"/>
              <a:defRPr sz="2000"/>
            </a:lvl7pPr>
            <a:lvl8pPr marL="3429000" indent="-228600" defTabSz="914400">
              <a:spcBef>
                <a:spcPct val="20000"/>
              </a:spcBef>
              <a:buFont typeface="Arial" panose="020B0604020202020204" pitchFamily="34" charset="0"/>
              <a:buChar char="•"/>
              <a:defRPr sz="2000"/>
            </a:lvl8pPr>
            <a:lvl9pPr marL="3886200" indent="-228600" defTabSz="914400">
              <a:spcBef>
                <a:spcPct val="20000"/>
              </a:spcBef>
              <a:buFont typeface="Arial" panose="020B0604020202020204" pitchFamily="34" charset="0"/>
              <a:buChar char="•"/>
              <a:defRPr sz="2000"/>
            </a:lvl9pPr>
          </a:lstStyle>
          <a:p>
            <a:pPr marL="180975" indent="-180975"/>
            <a:r>
              <a:rPr lang="en-GB" sz="1000" dirty="0">
                <a:solidFill>
                  <a:schemeClr val="accent1"/>
                </a:solidFill>
                <a:cs typeface="Arial"/>
              </a:rPr>
              <a:t>Samantha Gradwell – Incident Reporting and Learning Framework Lead</a:t>
            </a:r>
            <a:endParaRPr lang="en-GB" sz="1000" dirty="0">
              <a:solidFill>
                <a:schemeClr val="accent1"/>
              </a:solidFill>
              <a:cs typeface="Arial" panose="020B0604020202020204" pitchFamily="34" charset="0"/>
            </a:endParaRPr>
          </a:p>
          <a:p>
            <a:pPr marL="180975" indent="-180975"/>
            <a:r>
              <a:rPr lang="en-GB" sz="1000" dirty="0">
                <a:solidFill>
                  <a:schemeClr val="accent1"/>
                </a:solidFill>
                <a:cs typeface="Arial"/>
              </a:rPr>
              <a:t>Ian Setchfield – Deteriorating Patient  Lead</a:t>
            </a:r>
            <a:endParaRPr lang="en-GB" sz="1000" dirty="0">
              <a:solidFill>
                <a:schemeClr val="accent1"/>
              </a:solidFill>
              <a:cs typeface="Arial" panose="020B0604020202020204" pitchFamily="34" charset="0"/>
            </a:endParaRPr>
          </a:p>
          <a:p>
            <a:pPr marL="180975" indent="-180975"/>
            <a:r>
              <a:rPr lang="en-GB" sz="1000" dirty="0">
                <a:solidFill>
                  <a:schemeClr val="accent1"/>
                </a:solidFill>
                <a:cs typeface="Arial"/>
              </a:rPr>
              <a:t>Wendy Ling  - Fundamentals of Care Framework/Ward Accreditation  Lead</a:t>
            </a:r>
            <a:endParaRPr lang="en-GB" sz="1000" dirty="0">
              <a:solidFill>
                <a:schemeClr val="accent1"/>
              </a:solidFill>
              <a:cs typeface="Arial" panose="020B0604020202020204" pitchFamily="34" charset="0"/>
            </a:endParaRPr>
          </a:p>
          <a:p>
            <a:pPr marL="180975" indent="-180975"/>
            <a:r>
              <a:rPr lang="en-GB" sz="1000" dirty="0">
                <a:solidFill>
                  <a:schemeClr val="accent1"/>
                </a:solidFill>
                <a:cs typeface="Arial"/>
              </a:rPr>
              <a:t>Karen Edmunds – Patient Voice and Involvement Lead</a:t>
            </a:r>
            <a:endParaRPr lang="en-GB" sz="1000" dirty="0">
              <a:solidFill>
                <a:schemeClr val="accent1"/>
              </a:solidFill>
              <a:cs typeface="Arial" panose="020B0604020202020204" pitchFamily="34" charset="0"/>
            </a:endParaRPr>
          </a:p>
          <a:p>
            <a:pPr marL="180975" indent="-180975"/>
            <a:r>
              <a:rPr lang="en-GB" sz="1000" dirty="0">
                <a:solidFill>
                  <a:schemeClr val="accent1"/>
                </a:solidFill>
                <a:cs typeface="Arial"/>
              </a:rPr>
              <a:t>Pat Hobson – Safeguarding  Lead</a:t>
            </a:r>
            <a:endParaRPr lang="en-GB" sz="1000" dirty="0">
              <a:solidFill>
                <a:schemeClr val="accent1"/>
              </a:solidFill>
              <a:cs typeface="Arial" panose="020B0604020202020204" pitchFamily="34" charset="0"/>
            </a:endParaRPr>
          </a:p>
          <a:p>
            <a:pPr marL="0" indent="0">
              <a:buNone/>
            </a:pPr>
            <a:endParaRPr lang="en-GB" sz="1000" dirty="0">
              <a:solidFill>
                <a:schemeClr val="accent1"/>
              </a:solidFill>
            </a:endParaRPr>
          </a:p>
          <a:p>
            <a:pPr marL="180975" indent="-180975"/>
            <a:endParaRPr lang="en-GB" sz="1000" dirty="0">
              <a:solidFill>
                <a:schemeClr val="accent1"/>
              </a:solidFill>
            </a:endParaRPr>
          </a:p>
        </p:txBody>
      </p:sp>
      <p:sp>
        <p:nvSpPr>
          <p:cNvPr id="23" name="Rectangle 22">
            <a:extLst>
              <a:ext uri="{FF2B5EF4-FFF2-40B4-BE49-F238E27FC236}">
                <a16:creationId xmlns:a16="http://schemas.microsoft.com/office/drawing/2014/main" id="{13A8A3F5-4077-FD55-1933-07DA4D490665}"/>
              </a:ext>
              <a:ext uri="{C183D7F6-B498-43B3-948B-1728B52AA6E4}">
                <adec:decorative xmlns:adec="http://schemas.microsoft.com/office/drawing/2017/decorative" val="1"/>
              </a:ext>
            </a:extLst>
          </p:cNvPr>
          <p:cNvSpPr/>
          <p:nvPr/>
        </p:nvSpPr>
        <p:spPr>
          <a:xfrm>
            <a:off x="6458894" y="4043181"/>
            <a:ext cx="5138357" cy="927851"/>
          </a:xfrm>
          <a:prstGeom prst="rect">
            <a:avLst/>
          </a:prstGeom>
          <a:noFill/>
          <a:ln w="12700">
            <a:solidFill>
              <a:srgbClr val="4BACC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sp>
        <p:nvSpPr>
          <p:cNvPr id="22" name="Flowchart: Process 21">
            <a:extLst>
              <a:ext uri="{FF2B5EF4-FFF2-40B4-BE49-F238E27FC236}">
                <a16:creationId xmlns:a16="http://schemas.microsoft.com/office/drawing/2014/main" id="{72E58CB9-AC5D-1254-0913-0472FB25FBAC}"/>
              </a:ext>
            </a:extLst>
          </p:cNvPr>
          <p:cNvSpPr/>
          <p:nvPr/>
        </p:nvSpPr>
        <p:spPr>
          <a:xfrm>
            <a:off x="6455658" y="3778767"/>
            <a:ext cx="5148306" cy="264413"/>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Project Leads</a:t>
            </a:r>
          </a:p>
        </p:txBody>
      </p:sp>
      <p:sp>
        <p:nvSpPr>
          <p:cNvPr id="40" name="Oval 39">
            <a:extLst>
              <a:ext uri="{FF2B5EF4-FFF2-40B4-BE49-F238E27FC236}">
                <a16:creationId xmlns:a16="http://schemas.microsoft.com/office/drawing/2014/main" id="{F81DC038-E4B3-443F-96A1-F267428E6B6C}"/>
              </a:ext>
            </a:extLst>
          </p:cNvPr>
          <p:cNvSpPr/>
          <p:nvPr/>
        </p:nvSpPr>
        <p:spPr>
          <a:xfrm>
            <a:off x="11168868" y="3653099"/>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D</a:t>
            </a:r>
          </a:p>
        </p:txBody>
      </p:sp>
      <p:sp>
        <p:nvSpPr>
          <p:cNvPr id="6" name="TextBox 5">
            <a:extLst>
              <a:ext uri="{FF2B5EF4-FFF2-40B4-BE49-F238E27FC236}">
                <a16:creationId xmlns:a16="http://schemas.microsoft.com/office/drawing/2014/main" id="{A6B548DE-E1A4-74E9-EF8D-36A18184DFC9}"/>
              </a:ext>
            </a:extLst>
          </p:cNvPr>
          <p:cNvSpPr txBox="1"/>
          <p:nvPr/>
        </p:nvSpPr>
        <p:spPr>
          <a:xfrm>
            <a:off x="6416667" y="1161640"/>
            <a:ext cx="5171147" cy="1151144"/>
          </a:xfrm>
          <a:prstGeom prst="rect">
            <a:avLst/>
          </a:prstGeom>
        </p:spPr>
        <p:txBody>
          <a:bodyPr vert="horz" lIns="91440" tIns="45720" rIns="91440" bIns="45720" rtlCol="0" anchor="t">
            <a:noAutofit/>
          </a:bodyPr>
          <a:lstStyle>
            <a:defPPr>
              <a:defRPr lang="en-US"/>
            </a:defPPr>
            <a:lvl1pPr marL="265113" indent="-265113" defTabSz="914400">
              <a:spcBef>
                <a:spcPct val="20000"/>
              </a:spcBef>
              <a:buFont typeface="Arial" panose="020B0604020202020204" pitchFamily="34" charset="0"/>
              <a:buChar char="•"/>
              <a:defRPr sz="1200"/>
            </a:lvl1pPr>
            <a:lvl2pPr marL="742950" indent="-285750" defTabSz="914400">
              <a:spcBef>
                <a:spcPct val="20000"/>
              </a:spcBef>
              <a:buFont typeface="Arial" panose="020B0604020202020204" pitchFamily="34" charset="0"/>
              <a:buChar char="–"/>
              <a:defRPr sz="2800"/>
            </a:lvl2pPr>
            <a:lvl3pPr marL="1143000" indent="-228600" defTabSz="914400">
              <a:spcBef>
                <a:spcPct val="20000"/>
              </a:spcBef>
              <a:buFont typeface="Arial" panose="020B0604020202020204" pitchFamily="34" charset="0"/>
              <a:buChar char="•"/>
              <a:defRPr sz="2400"/>
            </a:lvl3pPr>
            <a:lvl4pPr marL="1600200" indent="-228600" defTabSz="914400">
              <a:spcBef>
                <a:spcPct val="20000"/>
              </a:spcBef>
              <a:buFont typeface="Arial" panose="020B0604020202020204" pitchFamily="34" charset="0"/>
              <a:buChar char="–"/>
              <a:defRPr sz="2000"/>
            </a:lvl4pPr>
            <a:lvl5pPr marL="2057400" indent="-228600" defTabSz="914400">
              <a:spcBef>
                <a:spcPct val="20000"/>
              </a:spcBef>
              <a:buFont typeface="Arial" panose="020B0604020202020204" pitchFamily="34" charset="0"/>
              <a:buChar char="»"/>
              <a:defRPr sz="2000"/>
            </a:lvl5pPr>
            <a:lvl6pPr marL="2514600" indent="-228600" defTabSz="914400">
              <a:spcBef>
                <a:spcPct val="20000"/>
              </a:spcBef>
              <a:buFont typeface="Arial" panose="020B0604020202020204" pitchFamily="34" charset="0"/>
              <a:buChar char="•"/>
              <a:defRPr sz="2000"/>
            </a:lvl6pPr>
            <a:lvl7pPr marL="2971800" indent="-228600" defTabSz="914400">
              <a:spcBef>
                <a:spcPct val="20000"/>
              </a:spcBef>
              <a:buFont typeface="Arial" panose="020B0604020202020204" pitchFamily="34" charset="0"/>
              <a:buChar char="•"/>
              <a:defRPr sz="2000"/>
            </a:lvl7pPr>
            <a:lvl8pPr marL="3429000" indent="-228600" defTabSz="914400">
              <a:spcBef>
                <a:spcPct val="20000"/>
              </a:spcBef>
              <a:buFont typeface="Arial" panose="020B0604020202020204" pitchFamily="34" charset="0"/>
              <a:buChar char="•"/>
              <a:defRPr sz="2000"/>
            </a:lvl8pPr>
            <a:lvl9pPr marL="3886200" indent="-228600" defTabSz="914400">
              <a:spcBef>
                <a:spcPct val="20000"/>
              </a:spcBef>
              <a:buFont typeface="Arial" panose="020B0604020202020204" pitchFamily="34" charset="0"/>
              <a:buChar char="•"/>
              <a:defRPr sz="2000"/>
            </a:lvl9pPr>
          </a:lstStyle>
          <a:p>
            <a:pPr marL="180975" indent="-180975"/>
            <a:r>
              <a:rPr lang="en-GB" sz="1000" dirty="0">
                <a:solidFill>
                  <a:schemeClr val="accent1"/>
                </a:solidFill>
                <a:cs typeface="Arial"/>
              </a:rPr>
              <a:t>Reduction in cases of moderate harm and above for the top 5 recurring incidents, with a month-on-month improvement trajectory for each, and look to switch the KPI aligned to PSIRF later in the year</a:t>
            </a:r>
          </a:p>
          <a:p>
            <a:pPr marL="180975" indent="-180975"/>
            <a:r>
              <a:rPr lang="en-GB" sz="1000" dirty="0">
                <a:solidFill>
                  <a:schemeClr val="accent1"/>
                </a:solidFill>
                <a:cs typeface="Arial"/>
              </a:rPr>
              <a:t>Reduction in the number of repeat incidents with the same causal factors</a:t>
            </a:r>
          </a:p>
          <a:p>
            <a:pPr marL="180975" indent="-180975"/>
            <a:r>
              <a:rPr lang="en-GB" sz="1000" dirty="0">
                <a:solidFill>
                  <a:schemeClr val="accent1"/>
                </a:solidFill>
                <a:cs typeface="Arial"/>
              </a:rPr>
              <a:t>Reduction in Hospital Falls with Harm</a:t>
            </a:r>
          </a:p>
          <a:p>
            <a:pPr marL="180975" indent="-180975"/>
            <a:r>
              <a:rPr lang="en-GB" sz="1000" dirty="0">
                <a:solidFill>
                  <a:schemeClr val="accent1"/>
                </a:solidFill>
                <a:cs typeface="Arial"/>
              </a:rPr>
              <a:t>Reduction in Hospital acquired pressure damage</a:t>
            </a:r>
          </a:p>
          <a:p>
            <a:pPr marL="180975" indent="-180975"/>
            <a:r>
              <a:rPr lang="en-GB" sz="1000" dirty="0">
                <a:solidFill>
                  <a:schemeClr val="accent1"/>
                </a:solidFill>
                <a:cs typeface="Arial"/>
              </a:rPr>
              <a:t>Improvement in KPIs that are within the Fundamentals of Care Framework.</a:t>
            </a:r>
          </a:p>
          <a:p>
            <a:pPr marL="180975" indent="-180975"/>
            <a:r>
              <a:rPr lang="en-GB" sz="1000" dirty="0">
                <a:solidFill>
                  <a:schemeClr val="accent1"/>
                </a:solidFill>
                <a:cs typeface="Arial"/>
              </a:rPr>
              <a:t>Increase in NEWS compliance (escalation process)</a:t>
            </a:r>
          </a:p>
          <a:p>
            <a:pPr marL="180975" indent="-180975"/>
            <a:r>
              <a:rPr lang="en-GB" sz="1000" dirty="0">
                <a:solidFill>
                  <a:schemeClr val="accent1"/>
                </a:solidFill>
                <a:cs typeface="Arial"/>
              </a:rPr>
              <a:t>Reduction in inpatient admissions to ITU related to the deteriorating patient</a:t>
            </a:r>
          </a:p>
          <a:p>
            <a:pPr marL="180975" indent="-180975"/>
            <a:r>
              <a:rPr lang="en-GB" sz="1000" dirty="0">
                <a:solidFill>
                  <a:schemeClr val="accent1"/>
                </a:solidFill>
                <a:cs typeface="Arial"/>
              </a:rPr>
              <a:t>Increase in compliance of safeguarding concerns (KASCFs) being submitted by the care groups within 24hrs of the request from the safeguarding team (KPI on safeguarding dashboard) </a:t>
            </a:r>
          </a:p>
          <a:p>
            <a:pPr marL="180975" indent="-180975"/>
            <a:r>
              <a:rPr lang="en-GB" sz="1000" dirty="0">
                <a:solidFill>
                  <a:schemeClr val="accent1"/>
                </a:solidFill>
                <a:cs typeface="Arial"/>
              </a:rPr>
              <a:t>Reduction in delays in the completion of section 42 investigations – increasing &amp; compliance of investigations completed within 30 days (KPI on safeguarding dashboard) </a:t>
            </a:r>
            <a:endParaRPr lang="en-GB" sz="1000" dirty="0">
              <a:solidFill>
                <a:schemeClr val="accent1"/>
              </a:solidFill>
              <a:cs typeface="Arial" panose="020B0604020202020204" pitchFamily="34" charset="0"/>
            </a:endParaRPr>
          </a:p>
          <a:p>
            <a:pPr marL="0" indent="0">
              <a:buNone/>
            </a:pPr>
            <a:endParaRPr lang="en-GB" sz="1400" dirty="0">
              <a:solidFill>
                <a:schemeClr val="accent1"/>
              </a:solidFill>
            </a:endParaRPr>
          </a:p>
        </p:txBody>
      </p:sp>
      <p:sp>
        <p:nvSpPr>
          <p:cNvPr id="5" name="Rectangle 4">
            <a:extLst>
              <a:ext uri="{FF2B5EF4-FFF2-40B4-BE49-F238E27FC236}">
                <a16:creationId xmlns:a16="http://schemas.microsoft.com/office/drawing/2014/main" id="{C01D25C0-9310-D6C1-B0BC-58C11B193620}"/>
              </a:ext>
              <a:ext uri="{C183D7F6-B498-43B3-948B-1728B52AA6E4}">
                <adec:decorative xmlns:adec="http://schemas.microsoft.com/office/drawing/2017/decorative" val="1"/>
              </a:ext>
            </a:extLst>
          </p:cNvPr>
          <p:cNvSpPr/>
          <p:nvPr/>
        </p:nvSpPr>
        <p:spPr>
          <a:xfrm>
            <a:off x="6474841" y="1147015"/>
            <a:ext cx="5129123" cy="2439447"/>
          </a:xfrm>
          <a:prstGeom prst="rect">
            <a:avLst/>
          </a:prstGeom>
          <a:noFill/>
          <a:ln w="12700">
            <a:solidFill>
              <a:srgbClr val="4BACC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sp>
        <p:nvSpPr>
          <p:cNvPr id="4" name="Flowchart: Process 3">
            <a:extLst>
              <a:ext uri="{FF2B5EF4-FFF2-40B4-BE49-F238E27FC236}">
                <a16:creationId xmlns:a16="http://schemas.microsoft.com/office/drawing/2014/main" id="{FC0B0BF2-C573-F6ED-5F65-A5EA67052C2F}"/>
              </a:ext>
            </a:extLst>
          </p:cNvPr>
          <p:cNvSpPr/>
          <p:nvPr/>
        </p:nvSpPr>
        <p:spPr>
          <a:xfrm>
            <a:off x="6460084" y="934238"/>
            <a:ext cx="5137200" cy="223200"/>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Success Measures</a:t>
            </a:r>
          </a:p>
        </p:txBody>
      </p:sp>
      <p:sp>
        <p:nvSpPr>
          <p:cNvPr id="29" name="Oval 28">
            <a:extLst>
              <a:ext uri="{FF2B5EF4-FFF2-40B4-BE49-F238E27FC236}">
                <a16:creationId xmlns:a16="http://schemas.microsoft.com/office/drawing/2014/main" id="{FE10B77C-4FAD-C5F7-DF3C-78C126DE5974}"/>
              </a:ext>
            </a:extLst>
          </p:cNvPr>
          <p:cNvSpPr/>
          <p:nvPr/>
        </p:nvSpPr>
        <p:spPr>
          <a:xfrm>
            <a:off x="11093387" y="789462"/>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C</a:t>
            </a:r>
          </a:p>
        </p:txBody>
      </p:sp>
      <p:sp>
        <p:nvSpPr>
          <p:cNvPr id="54" name="Rectangle 53">
            <a:extLst>
              <a:ext uri="{FF2B5EF4-FFF2-40B4-BE49-F238E27FC236}">
                <a16:creationId xmlns:a16="http://schemas.microsoft.com/office/drawing/2014/main" id="{D98BAFEC-3132-450E-A338-83EF54752031}"/>
              </a:ext>
            </a:extLst>
          </p:cNvPr>
          <p:cNvSpPr/>
          <p:nvPr/>
        </p:nvSpPr>
        <p:spPr>
          <a:xfrm>
            <a:off x="1968265" y="5873563"/>
            <a:ext cx="4143868" cy="868176"/>
          </a:xfrm>
          <a:prstGeom prst="rect">
            <a:avLst/>
          </a:prstGeom>
          <a:noFill/>
          <a:ln>
            <a:solidFill>
              <a:srgbClr val="4BACC6"/>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Arial" panose="020B0604020202020204" pitchFamily="34" charset="0"/>
              <a:buChar char="•"/>
            </a:pPr>
            <a:r>
              <a:rPr lang="en-GB" sz="1000" dirty="0">
                <a:solidFill>
                  <a:schemeClr val="accent1"/>
                </a:solidFill>
                <a:cs typeface="Arial" panose="020B0604020202020204" pitchFamily="34" charset="0"/>
              </a:rPr>
              <a:t>Design and deliver a continuous improvement programme using a safety improvement coaching approach to improve the timely recognition, escalation and response  to identify the deterioration patient</a:t>
            </a:r>
          </a:p>
          <a:p>
            <a:pPr marL="171450" indent="-171450">
              <a:buFont typeface="Arial" panose="020B0604020202020204" pitchFamily="34" charset="0"/>
              <a:buChar char="•"/>
            </a:pPr>
            <a:r>
              <a:rPr lang="en-GB" sz="1000" dirty="0">
                <a:solidFill>
                  <a:schemeClr val="accent1"/>
                </a:solidFill>
                <a:cs typeface="Arial" panose="020B0604020202020204" pitchFamily="34" charset="0"/>
              </a:rPr>
              <a:t>NEWS 2 e-learning module, deteriorating patient education programme, deteriorating patient dashboard, CQUIN –NEWS2</a:t>
            </a:r>
          </a:p>
          <a:p>
            <a:endParaRPr lang="en-GB" sz="1000" dirty="0">
              <a:solidFill>
                <a:schemeClr val="accent1"/>
              </a:solidFill>
            </a:endParaRPr>
          </a:p>
          <a:p>
            <a:endParaRPr lang="en-GB" sz="1000" dirty="0">
              <a:solidFill>
                <a:schemeClr val="accent1"/>
              </a:solidFill>
            </a:endParaRPr>
          </a:p>
          <a:p>
            <a:endParaRPr lang="en-GB" sz="1000" dirty="0">
              <a:solidFill>
                <a:schemeClr val="accent1"/>
              </a:solidFill>
            </a:endParaRPr>
          </a:p>
          <a:p>
            <a:endParaRPr lang="en-GB" sz="1000" dirty="0">
              <a:solidFill>
                <a:schemeClr val="accent1"/>
              </a:solidFill>
            </a:endParaRPr>
          </a:p>
          <a:p>
            <a:endParaRPr lang="en-GB" sz="1000" dirty="0">
              <a:solidFill>
                <a:schemeClr val="accent1"/>
              </a:solidFill>
            </a:endParaRPr>
          </a:p>
        </p:txBody>
      </p:sp>
      <p:sp>
        <p:nvSpPr>
          <p:cNvPr id="43" name="Rectangle 42">
            <a:extLst>
              <a:ext uri="{FF2B5EF4-FFF2-40B4-BE49-F238E27FC236}">
                <a16:creationId xmlns:a16="http://schemas.microsoft.com/office/drawing/2014/main" id="{CA4063AF-6354-42C5-9E16-A03F8D94C14E}"/>
              </a:ext>
            </a:extLst>
          </p:cNvPr>
          <p:cNvSpPr/>
          <p:nvPr/>
        </p:nvSpPr>
        <p:spPr>
          <a:xfrm>
            <a:off x="566056" y="5869723"/>
            <a:ext cx="1348633" cy="856775"/>
          </a:xfrm>
          <a:prstGeom prst="rect">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GB" sz="1200" b="1" dirty="0"/>
              <a:t>3.4 The Deteriorating Patient</a:t>
            </a:r>
          </a:p>
        </p:txBody>
      </p:sp>
      <p:sp>
        <p:nvSpPr>
          <p:cNvPr id="55" name="Rectangle 54">
            <a:extLst>
              <a:ext uri="{FF2B5EF4-FFF2-40B4-BE49-F238E27FC236}">
                <a16:creationId xmlns:a16="http://schemas.microsoft.com/office/drawing/2014/main" id="{7E34A176-C22A-46A5-9F5F-A75DD49A84EF}"/>
              </a:ext>
            </a:extLst>
          </p:cNvPr>
          <p:cNvSpPr/>
          <p:nvPr/>
        </p:nvSpPr>
        <p:spPr>
          <a:xfrm>
            <a:off x="1979540" y="4981430"/>
            <a:ext cx="4132593" cy="827836"/>
          </a:xfrm>
          <a:prstGeom prst="rect">
            <a:avLst/>
          </a:prstGeom>
          <a:noFill/>
          <a:ln>
            <a:solidFill>
              <a:srgbClr val="4BACC6"/>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nchorCtr="0"/>
          <a:lstStyle/>
          <a:p>
            <a:pPr marL="171450" indent="-171450">
              <a:buFont typeface="Arial" panose="020B0604020202020204" pitchFamily="34" charset="0"/>
              <a:buChar char="•"/>
            </a:pPr>
            <a:r>
              <a:rPr lang="en-GB" sz="1000" dirty="0">
                <a:solidFill>
                  <a:schemeClr val="accent1"/>
                </a:solidFill>
              </a:rPr>
              <a:t>Develop the Fundamentals of Care Framework to guide priorities and provide assurance that they are integrated into care at all levels of the organisation, enabling the patient voice to be at the centre of services</a:t>
            </a:r>
          </a:p>
          <a:p>
            <a:pPr marL="171450" indent="-171450">
              <a:buFont typeface="Arial" panose="020B0604020202020204" pitchFamily="34" charset="0"/>
              <a:buChar char="•"/>
            </a:pPr>
            <a:r>
              <a:rPr lang="en-GB" sz="1000" dirty="0">
                <a:solidFill>
                  <a:schemeClr val="accent1"/>
                </a:solidFill>
              </a:rPr>
              <a:t>Implement evidence-based revision of ward accreditation programme </a:t>
            </a:r>
            <a:endParaRPr lang="en-GB" sz="1000" dirty="0">
              <a:solidFill>
                <a:schemeClr val="accent1"/>
              </a:solidFill>
              <a:cs typeface="Calibri"/>
            </a:endParaRPr>
          </a:p>
          <a:p>
            <a:pPr marL="171450" indent="-171450">
              <a:buFont typeface="Arial" panose="020B0604020202020204" pitchFamily="34" charset="0"/>
              <a:buChar char="•"/>
            </a:pPr>
            <a:r>
              <a:rPr lang="en-GB" sz="1000" dirty="0">
                <a:solidFill>
                  <a:schemeClr val="accent1"/>
                </a:solidFill>
              </a:rPr>
              <a:t>Implement Patient Voice and Involvement Strategy </a:t>
            </a:r>
            <a:endParaRPr lang="en-GB" sz="1000" dirty="0">
              <a:solidFill>
                <a:schemeClr val="accent1"/>
              </a:solidFill>
              <a:highlight>
                <a:srgbClr val="FFFF00"/>
              </a:highlight>
            </a:endParaRPr>
          </a:p>
        </p:txBody>
      </p:sp>
      <p:sp>
        <p:nvSpPr>
          <p:cNvPr id="53" name="Rectangle 52">
            <a:extLst>
              <a:ext uri="{FF2B5EF4-FFF2-40B4-BE49-F238E27FC236}">
                <a16:creationId xmlns:a16="http://schemas.microsoft.com/office/drawing/2014/main" id="{E7CDF501-65E0-4165-8449-BCC6F5CAE819}"/>
              </a:ext>
            </a:extLst>
          </p:cNvPr>
          <p:cNvSpPr/>
          <p:nvPr/>
        </p:nvSpPr>
        <p:spPr>
          <a:xfrm>
            <a:off x="566056" y="4977850"/>
            <a:ext cx="1335386" cy="827186"/>
          </a:xfrm>
          <a:prstGeom prst="rect">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GB" sz="1200" b="1" dirty="0"/>
              <a:t>3.3 Fundamentals of Care</a:t>
            </a:r>
          </a:p>
        </p:txBody>
      </p:sp>
      <p:sp>
        <p:nvSpPr>
          <p:cNvPr id="17" name="TextBox 16">
            <a:extLst>
              <a:ext uri="{FF2B5EF4-FFF2-40B4-BE49-F238E27FC236}">
                <a16:creationId xmlns:a16="http://schemas.microsoft.com/office/drawing/2014/main" id="{22F6967D-CDF3-ED15-2E7B-E5D100B5BA75}"/>
              </a:ext>
            </a:extLst>
          </p:cNvPr>
          <p:cNvSpPr txBox="1"/>
          <p:nvPr/>
        </p:nvSpPr>
        <p:spPr>
          <a:xfrm>
            <a:off x="2046959" y="3944548"/>
            <a:ext cx="4171038" cy="1015663"/>
          </a:xfrm>
          <a:prstGeom prst="rect">
            <a:avLst/>
          </a:prstGeom>
          <a:noFill/>
        </p:spPr>
        <p:txBody>
          <a:bodyPr wrap="square" lIns="91440" tIns="45720" rIns="91440" bIns="45720" anchor="t">
            <a:spAutoFit/>
          </a:bodyPr>
          <a:lstStyle/>
          <a:p>
            <a:pPr marL="171450" indent="-171450">
              <a:buFont typeface="Arial" panose="020B0604020202020204" pitchFamily="34" charset="0"/>
              <a:buChar char="•"/>
            </a:pPr>
            <a:r>
              <a:rPr lang="en-GB" altLang="en-US" sz="1000" dirty="0">
                <a:solidFill>
                  <a:schemeClr val="accent1"/>
                </a:solidFill>
                <a:cs typeface="Arial"/>
              </a:rPr>
              <a:t>Delivery of safeguarding sustainability plan with improvement audit cycle</a:t>
            </a:r>
          </a:p>
          <a:p>
            <a:pPr marL="171450" indent="-171450">
              <a:buFont typeface="Arial" panose="020B0604020202020204" pitchFamily="34" charset="0"/>
              <a:buChar char="•"/>
            </a:pPr>
            <a:r>
              <a:rPr lang="en-GB" altLang="en-US" sz="1000" dirty="0">
                <a:solidFill>
                  <a:schemeClr val="accent1"/>
                </a:solidFill>
                <a:cs typeface="Arial"/>
              </a:rPr>
              <a:t>Implement training and safeguarding competency framework enabling staff to demonstrate increased understanding and practical application.</a:t>
            </a:r>
          </a:p>
          <a:p>
            <a:pPr marL="171450" indent="-171450">
              <a:buFont typeface="Arial" panose="020B0604020202020204" pitchFamily="34" charset="0"/>
              <a:buChar char="•"/>
            </a:pPr>
            <a:r>
              <a:rPr lang="en-GB" altLang="en-US" sz="1000" dirty="0">
                <a:solidFill>
                  <a:schemeClr val="accent1"/>
                </a:solidFill>
                <a:cs typeface="Arial"/>
              </a:rPr>
              <a:t>Implement Safeguarding recommendations from Internal Audit</a:t>
            </a:r>
          </a:p>
          <a:p>
            <a:pPr marL="171450" indent="-171450">
              <a:buFont typeface="Arial" panose="020B0604020202020204" pitchFamily="34" charset="0"/>
              <a:buChar char="•"/>
            </a:pPr>
            <a:r>
              <a:rPr lang="en-GB" sz="1000" dirty="0">
                <a:solidFill>
                  <a:schemeClr val="accent1"/>
                </a:solidFill>
                <a:cs typeface="Arial"/>
              </a:rPr>
              <a:t>Review sub-contracted safeguarding arrangements as part of quality schedule and oversight arrangements </a:t>
            </a:r>
            <a:endParaRPr lang="en-GB" sz="1000" dirty="0">
              <a:solidFill>
                <a:schemeClr val="accent1"/>
              </a:solidFill>
              <a:cs typeface="Arial" panose="020B0604020202020204" pitchFamily="34" charset="0"/>
            </a:endParaRPr>
          </a:p>
        </p:txBody>
      </p:sp>
      <p:sp>
        <p:nvSpPr>
          <p:cNvPr id="11" name="Rectangle 10">
            <a:extLst>
              <a:ext uri="{FF2B5EF4-FFF2-40B4-BE49-F238E27FC236}">
                <a16:creationId xmlns:a16="http://schemas.microsoft.com/office/drawing/2014/main" id="{36658789-F100-D3D8-0FEC-B2849B5480EF}"/>
              </a:ext>
              <a:ext uri="{C183D7F6-B498-43B3-948B-1728B52AA6E4}">
                <adec:decorative xmlns:adec="http://schemas.microsoft.com/office/drawing/2017/decorative" val="1"/>
              </a:ext>
            </a:extLst>
          </p:cNvPr>
          <p:cNvSpPr/>
          <p:nvPr/>
        </p:nvSpPr>
        <p:spPr>
          <a:xfrm>
            <a:off x="1983640" y="3939208"/>
            <a:ext cx="4134509" cy="978937"/>
          </a:xfrm>
          <a:prstGeom prst="rect">
            <a:avLst/>
          </a:prstGeom>
          <a:noFill/>
          <a:ln>
            <a:solidFill>
              <a:srgbClr val="4BACC6"/>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a:p>
            <a:endParaRPr lang="en-GB" sz="1000" dirty="0">
              <a:solidFill>
                <a:schemeClr val="accent1"/>
              </a:solidFill>
            </a:endParaRPr>
          </a:p>
          <a:p>
            <a:endParaRPr lang="en-GB" sz="1000" dirty="0">
              <a:solidFill>
                <a:schemeClr val="accent1"/>
              </a:solidFill>
            </a:endParaRPr>
          </a:p>
          <a:p>
            <a:endParaRPr lang="en-GB" sz="1000" dirty="0">
              <a:solidFill>
                <a:schemeClr val="accent1"/>
              </a:solidFill>
            </a:endParaRPr>
          </a:p>
          <a:p>
            <a:endParaRPr lang="en-GB" sz="1000" dirty="0">
              <a:solidFill>
                <a:schemeClr val="accent1"/>
              </a:solidFill>
            </a:endParaRPr>
          </a:p>
        </p:txBody>
      </p:sp>
      <p:sp>
        <p:nvSpPr>
          <p:cNvPr id="8" name="Rectangle 7">
            <a:extLst>
              <a:ext uri="{FF2B5EF4-FFF2-40B4-BE49-F238E27FC236}">
                <a16:creationId xmlns:a16="http://schemas.microsoft.com/office/drawing/2014/main" id="{2082A464-3A6A-4C30-ACCA-AECFC230F0F7}"/>
              </a:ext>
            </a:extLst>
          </p:cNvPr>
          <p:cNvSpPr/>
          <p:nvPr/>
        </p:nvSpPr>
        <p:spPr>
          <a:xfrm>
            <a:off x="566056" y="3953697"/>
            <a:ext cx="1335600" cy="957706"/>
          </a:xfrm>
          <a:prstGeom prst="rect">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GB" sz="1200" b="1" dirty="0"/>
              <a:t>3.2 Safeguarding</a:t>
            </a:r>
          </a:p>
        </p:txBody>
      </p:sp>
      <p:sp>
        <p:nvSpPr>
          <p:cNvPr id="16" name="TextBox 15">
            <a:extLst>
              <a:ext uri="{FF2B5EF4-FFF2-40B4-BE49-F238E27FC236}">
                <a16:creationId xmlns:a16="http://schemas.microsoft.com/office/drawing/2014/main" id="{C9B967FD-E831-4619-AAE0-1F041ABD9A79}"/>
              </a:ext>
            </a:extLst>
          </p:cNvPr>
          <p:cNvSpPr txBox="1"/>
          <p:nvPr/>
        </p:nvSpPr>
        <p:spPr>
          <a:xfrm>
            <a:off x="1977624" y="3058841"/>
            <a:ext cx="4103066" cy="784830"/>
          </a:xfrm>
          <a:prstGeom prst="rect">
            <a:avLst/>
          </a:prstGeom>
          <a:noFill/>
        </p:spPr>
        <p:txBody>
          <a:bodyPr wrap="square" rtlCol="0">
            <a:spAutoFit/>
          </a:bodyPr>
          <a:lstStyle/>
          <a:p>
            <a:pPr marL="171450" indent="-171450">
              <a:buFont typeface="Arial" panose="020B0604020202020204" pitchFamily="34" charset="0"/>
              <a:buChar char="•"/>
            </a:pPr>
            <a:r>
              <a:rPr lang="en-GB" sz="900" dirty="0">
                <a:solidFill>
                  <a:schemeClr val="accent1"/>
                </a:solidFill>
                <a:cs typeface="Arial" panose="020B0604020202020204" pitchFamily="34" charset="0"/>
              </a:rPr>
              <a:t>Review SI process ensuring alignment to Patient Safety Incident Review Framework to improve early &amp; appropriate escalation with clear accountability</a:t>
            </a:r>
          </a:p>
          <a:p>
            <a:pPr marL="171450" indent="-171450">
              <a:buFont typeface="Arial" panose="020B0604020202020204" pitchFamily="34" charset="0"/>
              <a:buChar char="•"/>
            </a:pPr>
            <a:r>
              <a:rPr lang="en-GB" sz="900" dirty="0">
                <a:solidFill>
                  <a:schemeClr val="accent1"/>
                </a:solidFill>
                <a:cs typeface="Arial" panose="020B0604020202020204" pitchFamily="34" charset="0"/>
              </a:rPr>
              <a:t>Implement the revised SI Declaration Process and enhance clinical engagement </a:t>
            </a:r>
          </a:p>
          <a:p>
            <a:pPr marL="171450" indent="-171450">
              <a:buFont typeface="Arial" panose="020B0604020202020204" pitchFamily="34" charset="0"/>
              <a:buChar char="•"/>
            </a:pPr>
            <a:r>
              <a:rPr lang="en-GB" sz="900" dirty="0">
                <a:solidFill>
                  <a:schemeClr val="accent1"/>
                </a:solidFill>
                <a:cs typeface="Arial" panose="020B0604020202020204" pitchFamily="34" charset="0"/>
              </a:rPr>
              <a:t>Learning to be identified and communicated within and outside the Trust through regular learning events and monthly sharing of learning from incidents   </a:t>
            </a:r>
          </a:p>
        </p:txBody>
      </p:sp>
      <p:sp>
        <p:nvSpPr>
          <p:cNvPr id="26" name="Rectangle 25">
            <a:extLst>
              <a:ext uri="{FF2B5EF4-FFF2-40B4-BE49-F238E27FC236}">
                <a16:creationId xmlns:a16="http://schemas.microsoft.com/office/drawing/2014/main" id="{B8046227-3109-4A62-B25D-553B6882581E}"/>
              </a:ext>
              <a:ext uri="{C183D7F6-B498-43B3-948B-1728B52AA6E4}">
                <adec:decorative xmlns:adec="http://schemas.microsoft.com/office/drawing/2017/decorative" val="1"/>
              </a:ext>
            </a:extLst>
          </p:cNvPr>
          <p:cNvSpPr/>
          <p:nvPr/>
        </p:nvSpPr>
        <p:spPr>
          <a:xfrm>
            <a:off x="1987685" y="3021662"/>
            <a:ext cx="4143868" cy="868176"/>
          </a:xfrm>
          <a:prstGeom prst="rect">
            <a:avLst/>
          </a:prstGeom>
          <a:noFill/>
          <a:ln>
            <a:solidFill>
              <a:srgbClr val="4BACC6"/>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eaLnBrk="1" hangingPunct="1"/>
            <a:endParaRPr lang="en-GB" altLang="en-US" sz="1000" dirty="0">
              <a:solidFill>
                <a:schemeClr val="accent1"/>
              </a:solidFill>
              <a:highlight>
                <a:srgbClr val="FFFF00"/>
              </a:highlight>
            </a:endParaRPr>
          </a:p>
        </p:txBody>
      </p:sp>
      <p:sp>
        <p:nvSpPr>
          <p:cNvPr id="10" name="Rectangle 9">
            <a:extLst>
              <a:ext uri="{FF2B5EF4-FFF2-40B4-BE49-F238E27FC236}">
                <a16:creationId xmlns:a16="http://schemas.microsoft.com/office/drawing/2014/main" id="{5432B41D-9802-4D50-93EA-330E8E8CA51B}"/>
              </a:ext>
            </a:extLst>
          </p:cNvPr>
          <p:cNvSpPr/>
          <p:nvPr/>
        </p:nvSpPr>
        <p:spPr>
          <a:xfrm>
            <a:off x="566056" y="3019074"/>
            <a:ext cx="1335600" cy="868176"/>
          </a:xfrm>
          <a:prstGeom prst="rect">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GB" sz="1200" b="1" dirty="0"/>
              <a:t>3.1 Quality Governance</a:t>
            </a:r>
          </a:p>
        </p:txBody>
      </p:sp>
      <p:sp>
        <p:nvSpPr>
          <p:cNvPr id="7" name="Flowchart: Process 6">
            <a:extLst>
              <a:ext uri="{FF2B5EF4-FFF2-40B4-BE49-F238E27FC236}">
                <a16:creationId xmlns:a16="http://schemas.microsoft.com/office/drawing/2014/main" id="{1E1C49B4-A706-4959-8AF1-DE99CABB98AC}"/>
              </a:ext>
            </a:extLst>
          </p:cNvPr>
          <p:cNvSpPr/>
          <p:nvPr/>
        </p:nvSpPr>
        <p:spPr>
          <a:xfrm>
            <a:off x="566055" y="2801311"/>
            <a:ext cx="5562013" cy="186152"/>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Projects</a:t>
            </a:r>
          </a:p>
        </p:txBody>
      </p:sp>
      <p:sp>
        <p:nvSpPr>
          <p:cNvPr id="48" name="Oval 47">
            <a:extLst>
              <a:ext uri="{FF2B5EF4-FFF2-40B4-BE49-F238E27FC236}">
                <a16:creationId xmlns:a16="http://schemas.microsoft.com/office/drawing/2014/main" id="{81B60732-817F-4924-BDED-9DAA8EC9307A}"/>
              </a:ext>
            </a:extLst>
          </p:cNvPr>
          <p:cNvSpPr/>
          <p:nvPr/>
        </p:nvSpPr>
        <p:spPr>
          <a:xfrm>
            <a:off x="5723348" y="2735168"/>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B</a:t>
            </a:r>
          </a:p>
        </p:txBody>
      </p:sp>
      <p:sp>
        <p:nvSpPr>
          <p:cNvPr id="3" name="Flowchart: Process 2">
            <a:extLst>
              <a:ext uri="{FF2B5EF4-FFF2-40B4-BE49-F238E27FC236}">
                <a16:creationId xmlns:a16="http://schemas.microsoft.com/office/drawing/2014/main" id="{F4290AAB-D00B-4F3A-BFC9-DCC1494D1717}"/>
              </a:ext>
            </a:extLst>
          </p:cNvPr>
          <p:cNvSpPr/>
          <p:nvPr/>
        </p:nvSpPr>
        <p:spPr>
          <a:xfrm>
            <a:off x="566071" y="940446"/>
            <a:ext cx="5579976" cy="223200"/>
          </a:xfrm>
          <a:prstGeom prst="flowChartProcess">
            <a:avLst/>
          </a:prstGeom>
          <a:solidFill>
            <a:srgbClr val="4472C4"/>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b="1" dirty="0"/>
              <a:t>Programme Objectives</a:t>
            </a:r>
          </a:p>
        </p:txBody>
      </p:sp>
      <p:sp>
        <p:nvSpPr>
          <p:cNvPr id="12" name="Content Placeholder 1">
            <a:extLst>
              <a:ext uri="{FF2B5EF4-FFF2-40B4-BE49-F238E27FC236}">
                <a16:creationId xmlns:a16="http://schemas.microsoft.com/office/drawing/2014/main" id="{6FC8C2D2-FF13-49F2-A006-0946CABDC782}"/>
              </a:ext>
            </a:extLst>
          </p:cNvPr>
          <p:cNvSpPr txBox="1">
            <a:spLocks/>
          </p:cNvSpPr>
          <p:nvPr/>
        </p:nvSpPr>
        <p:spPr>
          <a:xfrm>
            <a:off x="535159" y="1242359"/>
            <a:ext cx="5486315" cy="141919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80975" indent="-180975"/>
            <a:r>
              <a:rPr lang="en-GB" sz="1000" dirty="0">
                <a:solidFill>
                  <a:schemeClr val="accent1"/>
                </a:solidFill>
                <a:cs typeface="Arial" panose="020B0604020202020204" pitchFamily="34" charset="0"/>
              </a:rPr>
              <a:t>Learning framework embedded to support improved early identification and appropriate management of Serious Incidents (SIs)</a:t>
            </a:r>
          </a:p>
          <a:p>
            <a:pPr marL="180975" indent="-180975"/>
            <a:r>
              <a:rPr lang="en-GB" sz="1000" dirty="0">
                <a:solidFill>
                  <a:schemeClr val="accent1"/>
                </a:solidFill>
                <a:cs typeface="Arial" panose="020B0604020202020204" pitchFamily="34" charset="0"/>
              </a:rPr>
              <a:t>Robust safeguarding sustainability plan in place with continuous improvement programme with the key aim to address gaps in systems and process at care group level through a revised training programme and a new safeguarding competency framework for staff. </a:t>
            </a:r>
          </a:p>
          <a:p>
            <a:pPr marL="180975" indent="-180975"/>
            <a:r>
              <a:rPr lang="en-GB" sz="1000" dirty="0">
                <a:solidFill>
                  <a:schemeClr val="accent1"/>
                </a:solidFill>
                <a:cs typeface="Arial" panose="020B0604020202020204" pitchFamily="34" charset="0"/>
              </a:rPr>
              <a:t>Refreshed Fundamentals of Care framework focused on key service priorities, aligned to Quality Strategy </a:t>
            </a:r>
          </a:p>
          <a:p>
            <a:pPr marL="180975" indent="-180975"/>
            <a:r>
              <a:rPr lang="en-GB" sz="1000" dirty="0">
                <a:solidFill>
                  <a:schemeClr val="accent1"/>
                </a:solidFill>
                <a:cs typeface="Arial" panose="020B0604020202020204" pitchFamily="34" charset="0"/>
              </a:rPr>
              <a:t>Improved focus, identification and proactive management of deteriorating patients</a:t>
            </a:r>
          </a:p>
          <a:p>
            <a:pPr marL="180975" indent="-180975"/>
            <a:endParaRPr lang="en-GB" sz="1000" dirty="0">
              <a:solidFill>
                <a:schemeClr val="accent1"/>
              </a:solidFill>
              <a:highlight>
                <a:srgbClr val="FFFF00"/>
              </a:highlight>
              <a:cs typeface="Arial" panose="020B0604020202020204" pitchFamily="34" charset="0"/>
            </a:endParaRPr>
          </a:p>
        </p:txBody>
      </p:sp>
      <p:sp>
        <p:nvSpPr>
          <p:cNvPr id="39" name="Rectangle 38">
            <a:extLst>
              <a:ext uri="{FF2B5EF4-FFF2-40B4-BE49-F238E27FC236}">
                <a16:creationId xmlns:a16="http://schemas.microsoft.com/office/drawing/2014/main" id="{D69D03B8-28C2-492A-BE07-E43DA3709166}"/>
              </a:ext>
              <a:ext uri="{C183D7F6-B498-43B3-948B-1728B52AA6E4}">
                <adec:decorative xmlns:adec="http://schemas.microsoft.com/office/drawing/2017/decorative" val="1"/>
              </a:ext>
            </a:extLst>
          </p:cNvPr>
          <p:cNvSpPr/>
          <p:nvPr/>
        </p:nvSpPr>
        <p:spPr>
          <a:xfrm>
            <a:off x="558258" y="935326"/>
            <a:ext cx="5588020" cy="1722295"/>
          </a:xfrm>
          <a:prstGeom prst="rect">
            <a:avLst/>
          </a:prstGeom>
          <a:noFill/>
          <a:ln w="12700">
            <a:solidFill>
              <a:srgbClr val="4BACC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sp>
        <p:nvSpPr>
          <p:cNvPr id="47" name="Oval 46">
            <a:extLst>
              <a:ext uri="{FF2B5EF4-FFF2-40B4-BE49-F238E27FC236}">
                <a16:creationId xmlns:a16="http://schemas.microsoft.com/office/drawing/2014/main" id="{D88D47BB-E889-46FC-86A2-16E4FEA57432}"/>
              </a:ext>
            </a:extLst>
          </p:cNvPr>
          <p:cNvSpPr/>
          <p:nvPr/>
        </p:nvSpPr>
        <p:spPr>
          <a:xfrm>
            <a:off x="5723348" y="822015"/>
            <a:ext cx="270000" cy="270000"/>
          </a:xfrm>
          <a:prstGeom prst="ellipse">
            <a:avLst/>
          </a:prstGeom>
          <a:solidFill>
            <a:srgbClr val="4472C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A</a:t>
            </a:r>
          </a:p>
        </p:txBody>
      </p:sp>
      <p:sp>
        <p:nvSpPr>
          <p:cNvPr id="19" name="TextBox 18">
            <a:extLst>
              <a:ext uri="{FF2B5EF4-FFF2-40B4-BE49-F238E27FC236}">
                <a16:creationId xmlns:a16="http://schemas.microsoft.com/office/drawing/2014/main" id="{C9DB8EB1-B201-46F9-906B-74D06695333A}"/>
              </a:ext>
            </a:extLst>
          </p:cNvPr>
          <p:cNvSpPr txBox="1"/>
          <p:nvPr/>
        </p:nvSpPr>
        <p:spPr>
          <a:xfrm>
            <a:off x="10896027" y="149659"/>
            <a:ext cx="1295973" cy="646331"/>
          </a:xfrm>
          <a:prstGeom prst="rect">
            <a:avLst/>
          </a:prstGeom>
          <a:noFill/>
        </p:spPr>
        <p:txBody>
          <a:bodyPr wrap="square" lIns="91440" tIns="45720" rIns="91440" bIns="45720" rtlCol="0" anchor="t">
            <a:spAutoFit/>
          </a:bodyPr>
          <a:lstStyle/>
          <a:p>
            <a:pPr algn="ctr"/>
            <a:r>
              <a:rPr lang="en-GB" sz="1200" b="1" dirty="0">
                <a:solidFill>
                  <a:schemeClr val="accent1"/>
                </a:solidFill>
              </a:rPr>
              <a:t>SRO: CNO&amp;MO/ </a:t>
            </a:r>
          </a:p>
          <a:p>
            <a:pPr algn="ctr"/>
            <a:r>
              <a:rPr lang="en-GB" sz="1200" b="1" dirty="0">
                <a:solidFill>
                  <a:schemeClr val="accent1"/>
                </a:solidFill>
                <a:cs typeface="Calibri"/>
              </a:rPr>
              <a:t>CMO</a:t>
            </a:r>
          </a:p>
          <a:p>
            <a:pPr algn="ctr"/>
            <a:endParaRPr lang="en-GB" sz="1200" b="1" dirty="0">
              <a:solidFill>
                <a:schemeClr val="accent1"/>
              </a:solidFill>
            </a:endParaRPr>
          </a:p>
        </p:txBody>
      </p:sp>
      <p:sp>
        <p:nvSpPr>
          <p:cNvPr id="20" name="Oval 19">
            <a:extLst>
              <a:ext uri="{FF2B5EF4-FFF2-40B4-BE49-F238E27FC236}">
                <a16:creationId xmlns:a16="http://schemas.microsoft.com/office/drawing/2014/main" id="{DBB4207C-C30E-4E32-A94F-8E5E68750361}"/>
              </a:ext>
              <a:ext uri="{C183D7F6-B498-43B3-948B-1728B52AA6E4}">
                <adec:decorative xmlns:adec="http://schemas.microsoft.com/office/drawing/2017/decorative" val="1"/>
              </a:ext>
            </a:extLst>
          </p:cNvPr>
          <p:cNvSpPr/>
          <p:nvPr/>
        </p:nvSpPr>
        <p:spPr>
          <a:xfrm>
            <a:off x="10561065" y="188280"/>
            <a:ext cx="367802" cy="36004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dirty="0">
              <a:solidFill>
                <a:schemeClr val="accent1"/>
              </a:solidFill>
            </a:endParaRPr>
          </a:p>
        </p:txBody>
      </p:sp>
      <p:pic>
        <p:nvPicPr>
          <p:cNvPr id="21" name="Picture 20">
            <a:extLst>
              <a:ext uri="{FF2B5EF4-FFF2-40B4-BE49-F238E27FC236}">
                <a16:creationId xmlns:a16="http://schemas.microsoft.com/office/drawing/2014/main" id="{7C4119B3-B11D-4831-A145-4C47652B1523}"/>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30562" y="225432"/>
            <a:ext cx="235112" cy="268224"/>
          </a:xfrm>
          <a:prstGeom prst="rect">
            <a:avLst/>
          </a:prstGeom>
          <a:noFill/>
        </p:spPr>
      </p:pic>
      <p:sp>
        <p:nvSpPr>
          <p:cNvPr id="9" name="Title 8">
            <a:extLst>
              <a:ext uri="{FF2B5EF4-FFF2-40B4-BE49-F238E27FC236}">
                <a16:creationId xmlns:a16="http://schemas.microsoft.com/office/drawing/2014/main" id="{C86E9912-A7C1-4BF7-955E-BC36E9187799}"/>
              </a:ext>
            </a:extLst>
          </p:cNvPr>
          <p:cNvSpPr>
            <a:spLocks noGrp="1"/>
          </p:cNvSpPr>
          <p:nvPr>
            <p:ph type="title"/>
          </p:nvPr>
        </p:nvSpPr>
        <p:spPr>
          <a:xfrm>
            <a:off x="265954" y="283820"/>
            <a:ext cx="10515600" cy="469486"/>
          </a:xfrm>
        </p:spPr>
        <p:txBody>
          <a:bodyPr>
            <a:normAutofit/>
          </a:bodyPr>
          <a:lstStyle/>
          <a:p>
            <a:r>
              <a:rPr lang="en-GB" sz="2400" dirty="0">
                <a:solidFill>
                  <a:schemeClr val="accent1"/>
                </a:solidFill>
                <a:latin typeface="+mn-lt"/>
              </a:rPr>
              <a:t>4. Programme Overview: Quality &amp; Safety</a:t>
            </a:r>
            <a:endParaRPr lang="en-GB" sz="2400" dirty="0">
              <a:latin typeface="+mn-lt"/>
            </a:endParaRPr>
          </a:p>
        </p:txBody>
      </p:sp>
    </p:spTree>
    <p:extLst>
      <p:ext uri="{BB962C8B-B14F-4D97-AF65-F5344CB8AC3E}">
        <p14:creationId xmlns:p14="http://schemas.microsoft.com/office/powerpoint/2010/main" val="1660716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6">
            <a:extLst>
              <a:ext uri="{FF2B5EF4-FFF2-40B4-BE49-F238E27FC236}">
                <a16:creationId xmlns:a16="http://schemas.microsoft.com/office/drawing/2014/main" id="{22309676-68FA-6AC3-DBBF-2B0058BEC426}"/>
              </a:ext>
            </a:extLst>
          </p:cNvPr>
          <p:cNvSpPr>
            <a:spLocks noGrp="1"/>
          </p:cNvSpPr>
          <p:nvPr>
            <p:ph type="sldNum" sz="quarter" idx="12"/>
          </p:nvPr>
        </p:nvSpPr>
        <p:spPr/>
        <p:txBody>
          <a:bodyPr/>
          <a:lstStyle/>
          <a:p>
            <a:fld id="{26F089D8-0D5E-4414-9C29-20F18FF8EEE2}" type="slidenum">
              <a:rPr lang="en-GB" altLang="en-US" sz="1000" smtClean="0">
                <a:solidFill>
                  <a:schemeClr val="accent1"/>
                </a:solidFill>
              </a:rPr>
              <a:pPr/>
              <a:t>9</a:t>
            </a:fld>
            <a:endParaRPr lang="en-GB" altLang="en-US" sz="1000" dirty="0">
              <a:solidFill>
                <a:schemeClr val="accent1"/>
              </a:solidFill>
            </a:endParaRPr>
          </a:p>
        </p:txBody>
      </p:sp>
      <p:graphicFrame>
        <p:nvGraphicFramePr>
          <p:cNvPr id="10" name="Table 9">
            <a:extLst>
              <a:ext uri="{FF2B5EF4-FFF2-40B4-BE49-F238E27FC236}">
                <a16:creationId xmlns:a16="http://schemas.microsoft.com/office/drawing/2014/main" id="{980F4560-FC19-3454-B8D0-31024B0B10D9}"/>
              </a:ext>
            </a:extLst>
          </p:cNvPr>
          <p:cNvGraphicFramePr>
            <a:graphicFrameLocks noGrp="1"/>
          </p:cNvGraphicFramePr>
          <p:nvPr>
            <p:extLst>
              <p:ext uri="{D42A27DB-BD31-4B8C-83A1-F6EECF244321}">
                <p14:modId xmlns:p14="http://schemas.microsoft.com/office/powerpoint/2010/main" val="1232048960"/>
              </p:ext>
            </p:extLst>
          </p:nvPr>
        </p:nvGraphicFramePr>
        <p:xfrm>
          <a:off x="6400613" y="3544101"/>
          <a:ext cx="5382860" cy="1910715"/>
        </p:xfrm>
        <a:graphic>
          <a:graphicData uri="http://schemas.openxmlformats.org/drawingml/2006/table">
            <a:tbl>
              <a:tblPr firstRow="1"/>
              <a:tblGrid>
                <a:gridCol w="4341318">
                  <a:extLst>
                    <a:ext uri="{9D8B030D-6E8A-4147-A177-3AD203B41FA5}">
                      <a16:colId xmlns:a16="http://schemas.microsoft.com/office/drawing/2014/main" val="718379422"/>
                    </a:ext>
                  </a:extLst>
                </a:gridCol>
                <a:gridCol w="1041542">
                  <a:extLst>
                    <a:ext uri="{9D8B030D-6E8A-4147-A177-3AD203B41FA5}">
                      <a16:colId xmlns:a16="http://schemas.microsoft.com/office/drawing/2014/main" val="2439935115"/>
                    </a:ext>
                  </a:extLst>
                </a:gridCol>
              </a:tblGrid>
              <a:tr h="141506">
                <a:tc>
                  <a:txBody>
                    <a:bodyPr/>
                    <a:lstStyle/>
                    <a:p>
                      <a:pPr algn="l" fontAlgn="b"/>
                      <a:endParaRPr lang="en-GB" sz="1100" b="1" i="0" u="none" strike="noStrike" dirty="0">
                        <a:solidFill>
                          <a:schemeClr val="accent1"/>
                        </a:solidFill>
                        <a:effectLst/>
                        <a:latin typeface="Calibri" panose="020F0502020204030204" pitchFamily="34" charset="0"/>
                      </a:endParaRPr>
                    </a:p>
                  </a:txBody>
                  <a:tcPr marL="85725" marR="9525" marT="9525" marB="0" anchor="b">
                    <a:lnL>
                      <a:noFill/>
                    </a:lnL>
                    <a:lnR>
                      <a:noFill/>
                    </a:lnR>
                    <a:lnT>
                      <a:noFill/>
                    </a:lnT>
                    <a:lnB>
                      <a:noFill/>
                    </a:lnB>
                  </a:tcPr>
                </a:tc>
                <a:tc>
                  <a:txBody>
                    <a:bodyPr/>
                    <a:lstStyle/>
                    <a:p>
                      <a:pPr algn="r" fontAlgn="b"/>
                      <a:endParaRPr lang="en-GB" sz="1100" b="1" i="0" u="none" strike="noStrike" dirty="0">
                        <a:solidFill>
                          <a:schemeClr val="accent1"/>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768642281"/>
                  </a:ext>
                </a:extLst>
              </a:tr>
              <a:tr h="141506">
                <a:tc>
                  <a:txBody>
                    <a:bodyPr/>
                    <a:lstStyle/>
                    <a:p>
                      <a:pPr algn="l" fontAlgn="b"/>
                      <a:r>
                        <a:rPr lang="en-GB" sz="1100" b="1" i="0" u="none" strike="noStrike" dirty="0">
                          <a:solidFill>
                            <a:schemeClr val="accent1"/>
                          </a:solidFill>
                          <a:effectLst/>
                          <a:latin typeface="Calibri"/>
                        </a:rPr>
                        <a:t>4.4 The Deteriorating Patient</a:t>
                      </a:r>
                    </a:p>
                  </a:txBody>
                  <a:tcPr marL="85725" marR="9525" marT="9525" marB="0" anchor="b">
                    <a:lnL>
                      <a:noFill/>
                    </a:lnL>
                    <a:lnR>
                      <a:noFill/>
                    </a:lnR>
                    <a:lnT>
                      <a:noFill/>
                    </a:lnT>
                    <a:lnB>
                      <a:noFill/>
                    </a:lnB>
                  </a:tcPr>
                </a:tc>
                <a:tc>
                  <a:txBody>
                    <a:bodyPr/>
                    <a:lstStyle/>
                    <a:p>
                      <a:pPr algn="r" fontAlgn="b"/>
                      <a:endParaRPr lang="en-GB" sz="1100" b="1" i="0" u="none" strike="noStrike" dirty="0">
                        <a:solidFill>
                          <a:schemeClr val="accent1"/>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12535078"/>
                  </a:ext>
                </a:extLst>
              </a:tr>
              <a:tr h="141506">
                <a:tc>
                  <a:txBody>
                    <a:bodyPr/>
                    <a:lstStyle/>
                    <a:p>
                      <a:pPr marL="358775" indent="-358775" algn="l" fontAlgn="b"/>
                      <a:r>
                        <a:rPr lang="en-GB" sz="1100" b="0" i="0" u="none" strike="noStrike" dirty="0">
                          <a:solidFill>
                            <a:schemeClr val="accent1"/>
                          </a:solidFill>
                          <a:effectLst/>
                          <a:latin typeface="Calibri"/>
                        </a:rPr>
                        <a:t>4.401: Agree with ICB the required funding for Patient safety specialist role and Improvement Project</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Mar-23</a:t>
                      </a:r>
                    </a:p>
                  </a:txBody>
                  <a:tcPr marL="9525" marR="9525" marT="9525" marB="0" anchor="b">
                    <a:lnL>
                      <a:noFill/>
                    </a:lnL>
                    <a:lnR>
                      <a:noFill/>
                    </a:lnR>
                    <a:lnT>
                      <a:noFill/>
                    </a:lnT>
                    <a:lnB>
                      <a:noFill/>
                    </a:lnB>
                  </a:tcPr>
                </a:tc>
                <a:extLst>
                  <a:ext uri="{0D108BD9-81ED-4DB2-BD59-A6C34878D82A}">
                    <a16:rowId xmlns:a16="http://schemas.microsoft.com/office/drawing/2014/main" val="890145788"/>
                  </a:ext>
                </a:extLst>
              </a:tr>
              <a:tr h="141506">
                <a:tc>
                  <a:txBody>
                    <a:bodyPr/>
                    <a:lstStyle/>
                    <a:p>
                      <a:pPr marL="358775" indent="-358775" algn="l" fontAlgn="b"/>
                      <a:r>
                        <a:rPr lang="en-GB" sz="1100" b="0" i="0" u="none" strike="noStrike" dirty="0">
                          <a:solidFill>
                            <a:schemeClr val="accent1"/>
                          </a:solidFill>
                          <a:effectLst/>
                          <a:latin typeface="Calibri"/>
                        </a:rPr>
                        <a:t>4.402:Confirm The Deteriorating Patient Safety Improvement Project building on current Trust improvement capacity</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June-23</a:t>
                      </a:r>
                      <a:endParaRPr lang="en-GB" sz="1100" b="0" i="0" u="none" strike="noStrike" dirty="0">
                        <a:solidFill>
                          <a:schemeClr val="accent1"/>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71658201"/>
                  </a:ext>
                </a:extLst>
              </a:tr>
              <a:tr h="141506">
                <a:tc>
                  <a:txBody>
                    <a:bodyPr/>
                    <a:lstStyle/>
                    <a:p>
                      <a:pPr algn="l" fontAlgn="b"/>
                      <a:r>
                        <a:rPr lang="en-GB" sz="1100" b="0" i="0" u="none" strike="noStrike" dirty="0">
                          <a:solidFill>
                            <a:schemeClr val="accent1"/>
                          </a:solidFill>
                          <a:effectLst/>
                          <a:latin typeface="Calibri"/>
                        </a:rPr>
                        <a:t>4.403: Launch NEWs-2 e-learning module</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May-23</a:t>
                      </a:r>
                    </a:p>
                  </a:txBody>
                  <a:tcPr marL="9525" marR="9525" marT="9525" marB="0">
                    <a:lnL>
                      <a:noFill/>
                    </a:lnL>
                    <a:lnR>
                      <a:noFill/>
                    </a:lnR>
                    <a:lnT>
                      <a:noFill/>
                    </a:lnT>
                    <a:lnB>
                      <a:noFill/>
                    </a:lnB>
                  </a:tcPr>
                </a:tc>
                <a:extLst>
                  <a:ext uri="{0D108BD9-81ED-4DB2-BD59-A6C34878D82A}">
                    <a16:rowId xmlns:a16="http://schemas.microsoft.com/office/drawing/2014/main" val="3515756484"/>
                  </a:ext>
                </a:extLst>
              </a:tr>
              <a:tr h="141506">
                <a:tc>
                  <a:txBody>
                    <a:bodyPr/>
                    <a:lstStyle/>
                    <a:p>
                      <a:pPr marL="361950" indent="-361950" algn="l" fontAlgn="b"/>
                      <a:r>
                        <a:rPr lang="en-GB" sz="1100" b="0" i="0" u="none" strike="noStrike" dirty="0">
                          <a:solidFill>
                            <a:schemeClr val="accent1"/>
                          </a:solidFill>
                          <a:effectLst/>
                          <a:latin typeface="Calibri"/>
                        </a:rPr>
                        <a:t>4.404: Commence roll out of  deteriorating patient education programme</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Jul-23</a:t>
                      </a:r>
                    </a:p>
                  </a:txBody>
                  <a:tcPr marL="9525" marR="9525" marT="9525" marB="0" anchor="b">
                    <a:lnL>
                      <a:noFill/>
                    </a:lnL>
                    <a:lnR>
                      <a:noFill/>
                    </a:lnR>
                    <a:lnT>
                      <a:noFill/>
                    </a:lnT>
                    <a:lnB>
                      <a:noFill/>
                    </a:lnB>
                  </a:tcPr>
                </a:tc>
                <a:extLst>
                  <a:ext uri="{0D108BD9-81ED-4DB2-BD59-A6C34878D82A}">
                    <a16:rowId xmlns:a16="http://schemas.microsoft.com/office/drawing/2014/main" val="2427028126"/>
                  </a:ext>
                </a:extLst>
              </a:tr>
              <a:tr h="141506">
                <a:tc>
                  <a:txBody>
                    <a:bodyPr/>
                    <a:lstStyle/>
                    <a:p>
                      <a:pPr marL="361950" indent="-361950" algn="l" fontAlgn="b"/>
                      <a:r>
                        <a:rPr lang="en-GB" sz="1100" b="0" i="0" u="none" strike="noStrike" dirty="0">
                          <a:solidFill>
                            <a:schemeClr val="accent1"/>
                          </a:solidFill>
                          <a:effectLst/>
                          <a:latin typeface="Calibri"/>
                        </a:rPr>
                        <a:t>4.405: Deteriorating Patient Dashboard developed and shared with care groups </a:t>
                      </a:r>
                      <a:endParaRPr lang="en-GB" sz="1100" b="0" i="0" u="none" strike="noStrike" dirty="0">
                        <a:solidFill>
                          <a:schemeClr val="accent1"/>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Jul-23</a:t>
                      </a:r>
                    </a:p>
                  </a:txBody>
                  <a:tcPr marL="9525" marR="9525" marT="9525" marB="0" anchor="b">
                    <a:lnL>
                      <a:noFill/>
                    </a:lnL>
                    <a:lnR>
                      <a:noFill/>
                    </a:lnR>
                    <a:lnT>
                      <a:noFill/>
                    </a:lnT>
                    <a:lnB>
                      <a:noFill/>
                    </a:lnB>
                  </a:tcPr>
                </a:tc>
                <a:extLst>
                  <a:ext uri="{0D108BD9-81ED-4DB2-BD59-A6C34878D82A}">
                    <a16:rowId xmlns:a16="http://schemas.microsoft.com/office/drawing/2014/main" val="1166702401"/>
                  </a:ext>
                </a:extLst>
              </a:tr>
            </a:tbl>
          </a:graphicData>
        </a:graphic>
      </p:graphicFrame>
      <p:graphicFrame>
        <p:nvGraphicFramePr>
          <p:cNvPr id="9" name="Table 8">
            <a:extLst>
              <a:ext uri="{FF2B5EF4-FFF2-40B4-BE49-F238E27FC236}">
                <a16:creationId xmlns:a16="http://schemas.microsoft.com/office/drawing/2014/main" id="{463F7C51-75DC-4E0E-ACE4-CDA8CE22C6B3}"/>
              </a:ext>
            </a:extLst>
          </p:cNvPr>
          <p:cNvGraphicFramePr>
            <a:graphicFrameLocks noGrp="1"/>
          </p:cNvGraphicFramePr>
          <p:nvPr>
            <p:extLst>
              <p:ext uri="{D42A27DB-BD31-4B8C-83A1-F6EECF244321}">
                <p14:modId xmlns:p14="http://schemas.microsoft.com/office/powerpoint/2010/main" val="831422870"/>
              </p:ext>
            </p:extLst>
          </p:nvPr>
        </p:nvGraphicFramePr>
        <p:xfrm>
          <a:off x="6380018" y="1092202"/>
          <a:ext cx="5382860" cy="2303144"/>
        </p:xfrm>
        <a:graphic>
          <a:graphicData uri="http://schemas.openxmlformats.org/drawingml/2006/table">
            <a:tbl>
              <a:tblPr firstRow="1"/>
              <a:tblGrid>
                <a:gridCol w="4341318">
                  <a:extLst>
                    <a:ext uri="{9D8B030D-6E8A-4147-A177-3AD203B41FA5}">
                      <a16:colId xmlns:a16="http://schemas.microsoft.com/office/drawing/2014/main" val="718379422"/>
                    </a:ext>
                  </a:extLst>
                </a:gridCol>
                <a:gridCol w="1041542">
                  <a:extLst>
                    <a:ext uri="{9D8B030D-6E8A-4147-A177-3AD203B41FA5}">
                      <a16:colId xmlns:a16="http://schemas.microsoft.com/office/drawing/2014/main" val="2439935115"/>
                    </a:ext>
                  </a:extLst>
                </a:gridCol>
              </a:tblGrid>
              <a:tr h="141506">
                <a:tc>
                  <a:txBody>
                    <a:bodyPr/>
                    <a:lstStyle/>
                    <a:p>
                      <a:pPr algn="l" fontAlgn="b"/>
                      <a:endParaRPr lang="en-GB" sz="1100" b="1" i="0" u="none" strike="noStrike" dirty="0">
                        <a:solidFill>
                          <a:srgbClr val="4BACC6"/>
                        </a:solidFill>
                        <a:effectLst/>
                        <a:highlight>
                          <a:srgbClr val="FFFF00"/>
                        </a:highlight>
                        <a:latin typeface="Calibri" panose="020F0502020204030204" pitchFamily="34" charset="0"/>
                      </a:endParaRPr>
                    </a:p>
                  </a:txBody>
                  <a:tcPr marL="85725" marR="9525" marT="9525" marB="0" anchor="b">
                    <a:lnL>
                      <a:noFill/>
                    </a:lnL>
                    <a:lnR>
                      <a:noFill/>
                    </a:lnR>
                    <a:lnT>
                      <a:noFill/>
                    </a:lnT>
                    <a:lnB>
                      <a:noFill/>
                    </a:lnB>
                  </a:tcPr>
                </a:tc>
                <a:tc>
                  <a:txBody>
                    <a:bodyPr/>
                    <a:lstStyle/>
                    <a:p>
                      <a:pPr algn="r" fontAlgn="b"/>
                      <a:endParaRPr lang="en-GB" sz="1100" b="1" i="0" u="none" strike="noStrike" dirty="0">
                        <a:solidFill>
                          <a:srgbClr val="4BACC6"/>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768642281"/>
                  </a:ext>
                </a:extLst>
              </a:tr>
              <a:tr h="141506">
                <a:tc>
                  <a:txBody>
                    <a:bodyPr/>
                    <a:lstStyle/>
                    <a:p>
                      <a:pPr algn="l" fontAlgn="b"/>
                      <a:r>
                        <a:rPr lang="en-GB" sz="1100" b="1" i="0" u="none" strike="noStrike" dirty="0">
                          <a:solidFill>
                            <a:schemeClr val="accent1"/>
                          </a:solidFill>
                          <a:effectLst/>
                          <a:latin typeface="Calibri"/>
                        </a:rPr>
                        <a:t>4.3 Fundamentals of Care</a:t>
                      </a:r>
                    </a:p>
                  </a:txBody>
                  <a:tcPr marL="85725" marR="9525" marT="9525" marB="0" anchor="b">
                    <a:lnL>
                      <a:noFill/>
                    </a:lnL>
                    <a:lnR>
                      <a:noFill/>
                    </a:lnR>
                    <a:lnT>
                      <a:noFill/>
                    </a:lnT>
                    <a:lnB>
                      <a:noFill/>
                    </a:lnB>
                  </a:tcPr>
                </a:tc>
                <a:tc>
                  <a:txBody>
                    <a:bodyPr/>
                    <a:lstStyle/>
                    <a:p>
                      <a:pPr algn="r" fontAlgn="b"/>
                      <a:endParaRPr lang="en-GB" sz="1100" b="1" i="0" u="none" strike="noStrike" dirty="0">
                        <a:solidFill>
                          <a:schemeClr val="accent1"/>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12535078"/>
                  </a:ext>
                </a:extLst>
              </a:tr>
              <a:tr h="141506">
                <a:tc>
                  <a:txBody>
                    <a:bodyPr/>
                    <a:lstStyle/>
                    <a:p>
                      <a:pPr algn="l" fontAlgn="b"/>
                      <a:r>
                        <a:rPr lang="en-GB" sz="1100" b="0" i="0" u="none" strike="noStrike" dirty="0">
                          <a:solidFill>
                            <a:schemeClr val="accent1"/>
                          </a:solidFill>
                          <a:effectLst/>
                          <a:latin typeface="Calibri"/>
                        </a:rPr>
                        <a:t>4.301: Review current FOC workstreams and develop FOC framework </a:t>
                      </a:r>
                      <a:endParaRPr lang="en-GB" sz="1100" b="0" i="0" u="none" strike="noStrike" dirty="0">
                        <a:solidFill>
                          <a:schemeClr val="accent1"/>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May-23</a:t>
                      </a:r>
                    </a:p>
                  </a:txBody>
                  <a:tcPr marL="9525" marR="9525" marT="9525" marB="0" anchor="b">
                    <a:lnL>
                      <a:noFill/>
                    </a:lnL>
                    <a:lnR>
                      <a:noFill/>
                    </a:lnR>
                    <a:lnT>
                      <a:noFill/>
                    </a:lnT>
                    <a:lnB>
                      <a:noFill/>
                    </a:lnB>
                  </a:tcPr>
                </a:tc>
                <a:extLst>
                  <a:ext uri="{0D108BD9-81ED-4DB2-BD59-A6C34878D82A}">
                    <a16:rowId xmlns:a16="http://schemas.microsoft.com/office/drawing/2014/main" val="1071658201"/>
                  </a:ext>
                </a:extLst>
              </a:tr>
              <a:tr h="141506">
                <a:tc>
                  <a:txBody>
                    <a:bodyPr/>
                    <a:lstStyle/>
                    <a:p>
                      <a:pPr algn="l" fontAlgn="b"/>
                      <a:r>
                        <a:rPr lang="en-GB" sz="1100" b="0" i="0" u="none" strike="noStrike" dirty="0">
                          <a:solidFill>
                            <a:schemeClr val="accent1"/>
                          </a:solidFill>
                          <a:effectLst/>
                          <a:latin typeface="Calibri"/>
                        </a:rPr>
                        <a:t>4.302: Review and refresh Pressure Ulcer/Falls/Nutrition delivery plans </a:t>
                      </a:r>
                      <a:endParaRPr lang="en-GB" sz="1100" b="0" i="0" u="none" strike="noStrike" dirty="0">
                        <a:solidFill>
                          <a:schemeClr val="accent1"/>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June-23</a:t>
                      </a:r>
                    </a:p>
                  </a:txBody>
                  <a:tcPr marL="9525" marR="9525" marT="9525" marB="0" anchor="b">
                    <a:lnL>
                      <a:noFill/>
                    </a:lnL>
                    <a:lnR>
                      <a:noFill/>
                    </a:lnR>
                    <a:lnT>
                      <a:noFill/>
                    </a:lnT>
                    <a:lnB>
                      <a:noFill/>
                    </a:lnB>
                  </a:tcPr>
                </a:tc>
                <a:extLst>
                  <a:ext uri="{0D108BD9-81ED-4DB2-BD59-A6C34878D82A}">
                    <a16:rowId xmlns:a16="http://schemas.microsoft.com/office/drawing/2014/main" val="311394185"/>
                  </a:ext>
                </a:extLst>
              </a:tr>
              <a:tr h="141506">
                <a:tc>
                  <a:txBody>
                    <a:bodyPr/>
                    <a:lstStyle/>
                    <a:p>
                      <a:pPr algn="l" fontAlgn="b"/>
                      <a:r>
                        <a:rPr lang="en-GB" sz="1100" b="0" i="0" u="none" strike="noStrike" dirty="0">
                          <a:solidFill>
                            <a:schemeClr val="accent1"/>
                          </a:solidFill>
                          <a:effectLst/>
                          <a:latin typeface="Calibri"/>
                        </a:rPr>
                        <a:t>4.303: Develop dementia strategy delivery plan &amp; associated KPIs </a:t>
                      </a:r>
                      <a:endParaRPr lang="en-GB" sz="1100" b="0" i="0" u="none" strike="noStrike" dirty="0">
                        <a:solidFill>
                          <a:schemeClr val="accent1"/>
                        </a:solidFill>
                        <a:effectLst/>
                        <a:highlight>
                          <a:srgbClr val="FFFF00"/>
                        </a:highlight>
                        <a:latin typeface="Calibri"/>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June-23</a:t>
                      </a:r>
                    </a:p>
                  </a:txBody>
                  <a:tcPr marL="9525" marR="9525" marT="9525" marB="0" anchor="b">
                    <a:lnL>
                      <a:noFill/>
                    </a:lnL>
                    <a:lnR>
                      <a:noFill/>
                    </a:lnR>
                    <a:lnT>
                      <a:noFill/>
                    </a:lnT>
                    <a:lnB>
                      <a:noFill/>
                    </a:lnB>
                  </a:tcPr>
                </a:tc>
                <a:extLst>
                  <a:ext uri="{0D108BD9-81ED-4DB2-BD59-A6C34878D82A}">
                    <a16:rowId xmlns:a16="http://schemas.microsoft.com/office/drawing/2014/main" val="3727708767"/>
                  </a:ext>
                </a:extLst>
              </a:tr>
              <a:tr h="141506">
                <a:tc>
                  <a:txBody>
                    <a:bodyPr/>
                    <a:lstStyle/>
                    <a:p>
                      <a:pPr algn="l" fontAlgn="b"/>
                      <a:r>
                        <a:rPr lang="en-GB" sz="1100" b="0" i="0" u="none" strike="noStrike" dirty="0">
                          <a:solidFill>
                            <a:schemeClr val="accent1"/>
                          </a:solidFill>
                          <a:effectLst/>
                          <a:latin typeface="Calibri"/>
                        </a:rPr>
                        <a:t>4.304: FOC confirmation of metrics </a:t>
                      </a:r>
                      <a:endParaRPr lang="en-GB" sz="1100" b="0" i="0" u="none" strike="noStrike" dirty="0">
                        <a:solidFill>
                          <a:schemeClr val="accent1"/>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July-23</a:t>
                      </a:r>
                    </a:p>
                  </a:txBody>
                  <a:tcPr marL="9525" marR="9525" marT="9525" marB="0" anchor="b">
                    <a:lnL>
                      <a:noFill/>
                    </a:lnL>
                    <a:lnR>
                      <a:noFill/>
                    </a:lnR>
                    <a:lnT>
                      <a:noFill/>
                    </a:lnT>
                    <a:lnB>
                      <a:noFill/>
                    </a:lnB>
                  </a:tcPr>
                </a:tc>
                <a:extLst>
                  <a:ext uri="{0D108BD9-81ED-4DB2-BD59-A6C34878D82A}">
                    <a16:rowId xmlns:a16="http://schemas.microsoft.com/office/drawing/2014/main" val="1838244893"/>
                  </a:ext>
                </a:extLst>
              </a:tr>
              <a:tr h="141506">
                <a:tc>
                  <a:txBody>
                    <a:bodyPr/>
                    <a:lstStyle/>
                    <a:p>
                      <a:pPr algn="l" fontAlgn="b"/>
                      <a:r>
                        <a:rPr lang="en-GB" sz="1100" b="0" i="0" u="none" strike="noStrike" dirty="0">
                          <a:solidFill>
                            <a:schemeClr val="accent1"/>
                          </a:solidFill>
                          <a:effectLst/>
                          <a:latin typeface="Calibri"/>
                        </a:rPr>
                        <a:t>4.305: Learning Session 1 Nutrition </a:t>
                      </a:r>
                      <a:endParaRPr lang="en-GB" sz="1100" b="0" i="0" u="none" strike="noStrike" dirty="0">
                        <a:solidFill>
                          <a:schemeClr val="accent1"/>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Sept-23</a:t>
                      </a:r>
                    </a:p>
                  </a:txBody>
                  <a:tcPr marL="9525" marR="9525" marT="9525" marB="0" anchor="b">
                    <a:lnL>
                      <a:noFill/>
                    </a:lnL>
                    <a:lnR>
                      <a:noFill/>
                    </a:lnR>
                    <a:lnT>
                      <a:noFill/>
                    </a:lnT>
                    <a:lnB>
                      <a:noFill/>
                    </a:lnB>
                  </a:tcPr>
                </a:tc>
                <a:extLst>
                  <a:ext uri="{0D108BD9-81ED-4DB2-BD59-A6C34878D82A}">
                    <a16:rowId xmlns:a16="http://schemas.microsoft.com/office/drawing/2014/main" val="3515756484"/>
                  </a:ext>
                </a:extLst>
              </a:tr>
              <a:tr h="141506">
                <a:tc>
                  <a:txBody>
                    <a:bodyPr/>
                    <a:lstStyle/>
                    <a:p>
                      <a:pPr algn="l" fontAlgn="b"/>
                      <a:r>
                        <a:rPr lang="en-GB" sz="1100" b="0" i="0" u="none" strike="noStrike" dirty="0">
                          <a:solidFill>
                            <a:schemeClr val="accent1"/>
                          </a:solidFill>
                          <a:effectLst/>
                          <a:latin typeface="Calibri"/>
                        </a:rPr>
                        <a:t>4.306: Learning Session 1 Falls</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Oct-23</a:t>
                      </a:r>
                    </a:p>
                  </a:txBody>
                  <a:tcPr marL="9525" marR="9525" marT="9525" marB="0" anchor="b">
                    <a:lnL>
                      <a:noFill/>
                    </a:lnL>
                    <a:lnR>
                      <a:noFill/>
                    </a:lnR>
                    <a:lnT>
                      <a:noFill/>
                    </a:lnT>
                    <a:lnB>
                      <a:noFill/>
                    </a:lnB>
                  </a:tcPr>
                </a:tc>
                <a:extLst>
                  <a:ext uri="{0D108BD9-81ED-4DB2-BD59-A6C34878D82A}">
                    <a16:rowId xmlns:a16="http://schemas.microsoft.com/office/drawing/2014/main" val="2776307876"/>
                  </a:ext>
                </a:extLst>
              </a:tr>
              <a:tr h="141506">
                <a:tc>
                  <a:txBody>
                    <a:bodyPr/>
                    <a:lstStyle/>
                    <a:p>
                      <a:pPr algn="l" fontAlgn="b"/>
                      <a:r>
                        <a:rPr lang="en-GB" sz="1100" b="0" i="0" u="none" strike="noStrike" dirty="0">
                          <a:solidFill>
                            <a:schemeClr val="accent1"/>
                          </a:solidFill>
                          <a:effectLst/>
                          <a:latin typeface="Calibri"/>
                        </a:rPr>
                        <a:t>4.307: Learning Session 1 Pressure Ulcers</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Nov-23</a:t>
                      </a:r>
                    </a:p>
                  </a:txBody>
                  <a:tcPr marL="9525" marR="9525" marT="9525" marB="0" anchor="b">
                    <a:lnL>
                      <a:noFill/>
                    </a:lnL>
                    <a:lnR>
                      <a:noFill/>
                    </a:lnR>
                    <a:lnT>
                      <a:noFill/>
                    </a:lnT>
                    <a:lnB>
                      <a:noFill/>
                    </a:lnB>
                  </a:tcPr>
                </a:tc>
                <a:extLst>
                  <a:ext uri="{0D108BD9-81ED-4DB2-BD59-A6C34878D82A}">
                    <a16:rowId xmlns:a16="http://schemas.microsoft.com/office/drawing/2014/main" val="2427028126"/>
                  </a:ext>
                </a:extLst>
              </a:tr>
              <a:tr h="141506">
                <a:tc>
                  <a:txBody>
                    <a:bodyPr/>
                    <a:lstStyle/>
                    <a:p>
                      <a:pPr algn="l" fontAlgn="b"/>
                      <a:r>
                        <a:rPr lang="en-GB" sz="1100" b="0" i="0" u="none" strike="noStrike" dirty="0">
                          <a:solidFill>
                            <a:schemeClr val="accent1"/>
                          </a:solidFill>
                          <a:effectLst/>
                          <a:latin typeface="Calibri"/>
                        </a:rPr>
                        <a:t>4.308: Learning Session 2 Falls</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Jan-24</a:t>
                      </a:r>
                    </a:p>
                  </a:txBody>
                  <a:tcPr marL="9525" marR="9525" marT="9525" marB="0" anchor="b">
                    <a:lnL>
                      <a:noFill/>
                    </a:lnL>
                    <a:lnR>
                      <a:noFill/>
                    </a:lnR>
                    <a:lnT>
                      <a:noFill/>
                    </a:lnT>
                    <a:lnB>
                      <a:noFill/>
                    </a:lnB>
                  </a:tcPr>
                </a:tc>
                <a:extLst>
                  <a:ext uri="{0D108BD9-81ED-4DB2-BD59-A6C34878D82A}">
                    <a16:rowId xmlns:a16="http://schemas.microsoft.com/office/drawing/2014/main" val="1166702401"/>
                  </a:ext>
                </a:extLst>
              </a:tr>
              <a:tr h="175054">
                <a:tc>
                  <a:txBody>
                    <a:bodyPr/>
                    <a:lstStyle/>
                    <a:p>
                      <a:pPr algn="l" fontAlgn="b"/>
                      <a:r>
                        <a:rPr lang="en-GB" sz="1100" b="0" i="0" u="none" strike="noStrike" dirty="0">
                          <a:solidFill>
                            <a:schemeClr val="accent1"/>
                          </a:solidFill>
                          <a:effectLst/>
                          <a:latin typeface="Calibri"/>
                        </a:rPr>
                        <a:t>4.309: Learning Session 2 Pressure Ulcers                                                         </a:t>
                      </a:r>
                      <a:endParaRPr lang="en-GB" sz="1100" b="0" i="0" u="none" strike="noStrike" dirty="0">
                        <a:solidFill>
                          <a:schemeClr val="accent1"/>
                        </a:solidFill>
                        <a:effectLst/>
                        <a:latin typeface="Calibri" panose="020F0502020204030204" pitchFamily="34" charset="0"/>
                      </a:endParaRP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Jan-24</a:t>
                      </a:r>
                    </a:p>
                  </a:txBody>
                  <a:tcPr marL="9525" marR="9525" marT="9525" marB="0" anchor="b">
                    <a:lnL>
                      <a:noFill/>
                    </a:lnL>
                    <a:lnR>
                      <a:noFill/>
                    </a:lnR>
                    <a:lnT>
                      <a:noFill/>
                    </a:lnT>
                    <a:lnB>
                      <a:noFill/>
                    </a:lnB>
                  </a:tcPr>
                </a:tc>
                <a:extLst>
                  <a:ext uri="{0D108BD9-81ED-4DB2-BD59-A6C34878D82A}">
                    <a16:rowId xmlns:a16="http://schemas.microsoft.com/office/drawing/2014/main" val="1856888161"/>
                  </a:ext>
                </a:extLst>
              </a:tr>
              <a:tr h="175054">
                <a:tc>
                  <a:txBody>
                    <a:bodyPr/>
                    <a:lstStyle/>
                    <a:p>
                      <a:pPr lvl="0" algn="l">
                        <a:buNone/>
                      </a:pPr>
                      <a:r>
                        <a:rPr lang="en-GB" sz="1100" b="0" i="0" u="none" strike="noStrike" dirty="0">
                          <a:solidFill>
                            <a:schemeClr val="accent1"/>
                          </a:solidFill>
                          <a:effectLst/>
                          <a:latin typeface="Calibri"/>
                        </a:rPr>
                        <a:t>4.310 Learning Session 2 Pressure Ulcers</a:t>
                      </a:r>
                    </a:p>
                  </a:txBody>
                  <a:tcPr marL="171450" marR="9524" marT="9524" marB="0" anchor="b">
                    <a:lnL w="0">
                      <a:noFill/>
                    </a:lnL>
                    <a:lnR w="0">
                      <a:noFill/>
                    </a:lnR>
                    <a:lnT w="0">
                      <a:noFill/>
                    </a:lnT>
                    <a:lnB w="0">
                      <a:noFill/>
                    </a:lnB>
                  </a:tcPr>
                </a:tc>
                <a:tc>
                  <a:txBody>
                    <a:bodyPr/>
                    <a:lstStyle/>
                    <a:p>
                      <a:pPr lvl="0" algn="r">
                        <a:buNone/>
                      </a:pPr>
                      <a:r>
                        <a:rPr lang="en-GB" sz="1100" b="0" i="0" u="none" strike="noStrike" noProof="0" dirty="0">
                          <a:solidFill>
                            <a:schemeClr val="accent1"/>
                          </a:solidFill>
                          <a:effectLst/>
                          <a:latin typeface="Calibri"/>
                        </a:rPr>
                        <a:t>Feb-24</a:t>
                      </a:r>
                      <a:endParaRPr lang="en-US" dirty="0"/>
                    </a:p>
                  </a:txBody>
                  <a:tcPr marL="9524" marR="9524" marT="9524" marB="0" anchor="b">
                    <a:lnL w="0">
                      <a:noFill/>
                    </a:lnL>
                    <a:lnR w="0">
                      <a:noFill/>
                    </a:lnR>
                    <a:lnT w="0">
                      <a:noFill/>
                    </a:lnT>
                    <a:lnB w="0">
                      <a:noFill/>
                    </a:lnB>
                  </a:tcPr>
                </a:tc>
                <a:extLst>
                  <a:ext uri="{0D108BD9-81ED-4DB2-BD59-A6C34878D82A}">
                    <a16:rowId xmlns:a16="http://schemas.microsoft.com/office/drawing/2014/main" val="3227562023"/>
                  </a:ext>
                </a:extLst>
              </a:tr>
              <a:tr h="141506">
                <a:tc>
                  <a:txBody>
                    <a:bodyPr/>
                    <a:lstStyle/>
                    <a:p>
                      <a:pPr algn="l" fontAlgn="b"/>
                      <a:r>
                        <a:rPr lang="en-GB" sz="1100" b="0" i="0" u="none" strike="noStrike" dirty="0">
                          <a:solidFill>
                            <a:schemeClr val="accent1"/>
                          </a:solidFill>
                          <a:effectLst/>
                          <a:latin typeface="Calibri"/>
                        </a:rPr>
                        <a:t>4.311: FoC Metrics Deep-dive Review and Refresh</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a:rPr>
                        <a:t>Mar-24</a:t>
                      </a:r>
                    </a:p>
                  </a:txBody>
                  <a:tcPr marL="9525" marR="9525" marT="9525" marB="0" anchor="b">
                    <a:lnL>
                      <a:noFill/>
                    </a:lnL>
                    <a:lnR>
                      <a:noFill/>
                    </a:lnR>
                    <a:lnT>
                      <a:noFill/>
                    </a:lnT>
                    <a:lnB>
                      <a:noFill/>
                    </a:lnB>
                  </a:tcPr>
                </a:tc>
                <a:extLst>
                  <a:ext uri="{0D108BD9-81ED-4DB2-BD59-A6C34878D82A}">
                    <a16:rowId xmlns:a16="http://schemas.microsoft.com/office/drawing/2014/main" val="1242353743"/>
                  </a:ext>
                </a:extLst>
              </a:tr>
            </a:tbl>
          </a:graphicData>
        </a:graphic>
      </p:graphicFrame>
      <p:graphicFrame>
        <p:nvGraphicFramePr>
          <p:cNvPr id="7" name="Table 6">
            <a:extLst>
              <a:ext uri="{FF2B5EF4-FFF2-40B4-BE49-F238E27FC236}">
                <a16:creationId xmlns:a16="http://schemas.microsoft.com/office/drawing/2014/main" id="{4D977EA3-7B9E-41BB-91CA-3E03747956D4}"/>
              </a:ext>
            </a:extLst>
          </p:cNvPr>
          <p:cNvGraphicFramePr>
            <a:graphicFrameLocks noGrp="1"/>
          </p:cNvGraphicFramePr>
          <p:nvPr>
            <p:extLst>
              <p:ext uri="{D42A27DB-BD31-4B8C-83A1-F6EECF244321}">
                <p14:modId xmlns:p14="http://schemas.microsoft.com/office/powerpoint/2010/main" val="2271418618"/>
              </p:ext>
            </p:extLst>
          </p:nvPr>
        </p:nvGraphicFramePr>
        <p:xfrm>
          <a:off x="539302" y="3429001"/>
          <a:ext cx="5461001" cy="3467100"/>
        </p:xfrm>
        <a:graphic>
          <a:graphicData uri="http://schemas.openxmlformats.org/drawingml/2006/table">
            <a:tbl>
              <a:tblPr firstRow="1"/>
              <a:tblGrid>
                <a:gridCol w="4404340">
                  <a:extLst>
                    <a:ext uri="{9D8B030D-6E8A-4147-A177-3AD203B41FA5}">
                      <a16:colId xmlns:a16="http://schemas.microsoft.com/office/drawing/2014/main" val="1749874497"/>
                    </a:ext>
                  </a:extLst>
                </a:gridCol>
                <a:gridCol w="1056661">
                  <a:extLst>
                    <a:ext uri="{9D8B030D-6E8A-4147-A177-3AD203B41FA5}">
                      <a16:colId xmlns:a16="http://schemas.microsoft.com/office/drawing/2014/main" val="1925583530"/>
                    </a:ext>
                  </a:extLst>
                </a:gridCol>
              </a:tblGrid>
              <a:tr h="161634">
                <a:tc>
                  <a:txBody>
                    <a:bodyPr/>
                    <a:lstStyle/>
                    <a:p>
                      <a:pPr algn="l" fontAlgn="b"/>
                      <a:r>
                        <a:rPr lang="en-GB" sz="1100" b="1" i="0" u="none" strike="noStrike" dirty="0">
                          <a:solidFill>
                            <a:schemeClr val="accent1"/>
                          </a:solidFill>
                          <a:effectLst/>
                          <a:latin typeface="+mn-lt"/>
                        </a:rPr>
                        <a:t>4.2 Quality</a:t>
                      </a:r>
                    </a:p>
                  </a:txBody>
                  <a:tcPr marL="85725" marR="9525" marT="9525" marB="0" anchor="b">
                    <a:lnL>
                      <a:noFill/>
                    </a:lnL>
                    <a:lnR>
                      <a:noFill/>
                    </a:lnR>
                    <a:lnT>
                      <a:noFill/>
                    </a:lnT>
                    <a:lnB>
                      <a:noFill/>
                    </a:lnB>
                  </a:tcPr>
                </a:tc>
                <a:tc>
                  <a:txBody>
                    <a:bodyPr/>
                    <a:lstStyle/>
                    <a:p>
                      <a:pPr algn="r" fontAlgn="b"/>
                      <a:endParaRPr lang="en-GB" sz="1100" b="1" i="0" u="none" strike="noStrike" dirty="0">
                        <a:solidFill>
                          <a:schemeClr val="accent1"/>
                        </a:solidFill>
                        <a:effectLst/>
                        <a:latin typeface="+mn-lt"/>
                      </a:endParaRPr>
                    </a:p>
                  </a:txBody>
                  <a:tcPr marL="9525" marR="9525" marT="9525" marB="0" anchor="b">
                    <a:lnL>
                      <a:noFill/>
                    </a:lnL>
                    <a:lnR>
                      <a:noFill/>
                    </a:lnR>
                    <a:lnT>
                      <a:noFill/>
                    </a:lnT>
                    <a:lnB>
                      <a:noFill/>
                    </a:lnB>
                  </a:tcPr>
                </a:tc>
                <a:extLst>
                  <a:ext uri="{0D108BD9-81ED-4DB2-BD59-A6C34878D82A}">
                    <a16:rowId xmlns:a16="http://schemas.microsoft.com/office/drawing/2014/main" val="333393493"/>
                  </a:ext>
                </a:extLst>
              </a:tr>
              <a:tr h="161634">
                <a:tc>
                  <a:txBody>
                    <a:bodyPr/>
                    <a:lstStyle/>
                    <a:p>
                      <a:pPr algn="l" fontAlgn="b"/>
                      <a:r>
                        <a:rPr lang="en-GB" sz="1100" b="0" i="0" u="none" strike="noStrike" dirty="0">
                          <a:solidFill>
                            <a:schemeClr val="accent1"/>
                          </a:solidFill>
                          <a:effectLst/>
                          <a:latin typeface="+mn-lt"/>
                          <a:cs typeface="Arial"/>
                        </a:rPr>
                        <a:t>4.201: Review and refresh current sustainability safeguarding plan</a:t>
                      </a: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mn-lt"/>
                        </a:rPr>
                        <a:t>April-23</a:t>
                      </a:r>
                    </a:p>
                  </a:txBody>
                  <a:tcPr marL="9525" marR="9525" marT="9525" marB="0">
                    <a:lnL>
                      <a:noFill/>
                    </a:lnL>
                    <a:lnR>
                      <a:noFill/>
                    </a:lnR>
                    <a:lnT>
                      <a:noFill/>
                    </a:lnT>
                    <a:lnB>
                      <a:noFill/>
                    </a:lnB>
                  </a:tcPr>
                </a:tc>
                <a:extLst>
                  <a:ext uri="{0D108BD9-81ED-4DB2-BD59-A6C34878D82A}">
                    <a16:rowId xmlns:a16="http://schemas.microsoft.com/office/drawing/2014/main" val="373248204"/>
                  </a:ext>
                </a:extLst>
              </a:tr>
              <a:tr h="161634">
                <a:tc>
                  <a:txBody>
                    <a:bodyPr/>
                    <a:lstStyle/>
                    <a:p>
                      <a:pPr marL="361950" indent="-361950" algn="l" fontAlgn="b"/>
                      <a:r>
                        <a:rPr lang="en-GB" sz="1100" b="0" i="0" u="none" strike="noStrike" dirty="0">
                          <a:solidFill>
                            <a:schemeClr val="accent1"/>
                          </a:solidFill>
                          <a:effectLst/>
                          <a:latin typeface="+mn-lt"/>
                          <a:cs typeface="Arial"/>
                        </a:rPr>
                        <a:t>4.202: Finalise sustainability safeguarding team business case and take through Trust business planning process </a:t>
                      </a:r>
                      <a:endParaRPr lang="en-GB" sz="1100" b="0" i="0" u="none" strike="noStrike" dirty="0">
                        <a:solidFill>
                          <a:schemeClr val="accent1"/>
                        </a:solidFill>
                        <a:effectLst/>
                        <a:latin typeface="+mn-lt"/>
                        <a:cs typeface="Arial" panose="020B0604020202020204" pitchFamily="34" charset="0"/>
                      </a:endParaRP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mn-lt"/>
                        </a:rPr>
                        <a:t>April- May 23</a:t>
                      </a:r>
                    </a:p>
                  </a:txBody>
                  <a:tcPr marL="9525" marR="9525" marT="9525" marB="0">
                    <a:lnL>
                      <a:noFill/>
                    </a:lnL>
                    <a:lnR>
                      <a:noFill/>
                    </a:lnR>
                    <a:lnT>
                      <a:noFill/>
                    </a:lnT>
                    <a:lnB>
                      <a:noFill/>
                    </a:lnB>
                  </a:tcPr>
                </a:tc>
                <a:extLst>
                  <a:ext uri="{0D108BD9-81ED-4DB2-BD59-A6C34878D82A}">
                    <a16:rowId xmlns:a16="http://schemas.microsoft.com/office/drawing/2014/main" val="3903468476"/>
                  </a:ext>
                </a:extLst>
              </a:tr>
              <a:tr h="161634">
                <a:tc>
                  <a:txBody>
                    <a:bodyPr/>
                    <a:lstStyle/>
                    <a:p>
                      <a:pPr marL="361950" indent="-361950" algn="l" fontAlgn="b"/>
                      <a:r>
                        <a:rPr lang="en-GB" sz="1100" b="0" i="0" u="none" strike="noStrike" dirty="0">
                          <a:solidFill>
                            <a:schemeClr val="accent1"/>
                          </a:solidFill>
                          <a:effectLst/>
                          <a:latin typeface="+mn-lt"/>
                          <a:cs typeface="Arial"/>
                        </a:rPr>
                        <a:t>4.203: Revised training and competency framework approved by safeguarding committee </a:t>
                      </a:r>
                      <a:endParaRPr lang="en-GB" sz="1100" b="0" i="0" u="none" strike="noStrike" dirty="0">
                        <a:solidFill>
                          <a:schemeClr val="accent1"/>
                        </a:solidFill>
                        <a:effectLst/>
                        <a:latin typeface="+mn-lt"/>
                        <a:cs typeface="Arial" panose="020B0604020202020204" pitchFamily="34" charset="0"/>
                      </a:endParaRP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mn-lt"/>
                        </a:rPr>
                        <a:t>April-23</a:t>
                      </a:r>
                    </a:p>
                  </a:txBody>
                  <a:tcPr marL="9525" marR="9525" marT="9525" marB="0">
                    <a:lnL>
                      <a:noFill/>
                    </a:lnL>
                    <a:lnR>
                      <a:noFill/>
                    </a:lnR>
                    <a:lnT>
                      <a:noFill/>
                    </a:lnT>
                    <a:lnB>
                      <a:noFill/>
                    </a:lnB>
                  </a:tcPr>
                </a:tc>
                <a:extLst>
                  <a:ext uri="{0D108BD9-81ED-4DB2-BD59-A6C34878D82A}">
                    <a16:rowId xmlns:a16="http://schemas.microsoft.com/office/drawing/2014/main" val="1577723101"/>
                  </a:ext>
                </a:extLst>
              </a:tr>
              <a:tr h="161634">
                <a:tc>
                  <a:txBody>
                    <a:bodyPr/>
                    <a:lstStyle/>
                    <a:p>
                      <a:pPr marL="361950" indent="-361950" algn="l" fontAlgn="b"/>
                      <a:r>
                        <a:rPr lang="en-GB" sz="1100" b="0" i="0" u="none" strike="noStrike" dirty="0">
                          <a:solidFill>
                            <a:schemeClr val="accent1"/>
                          </a:solidFill>
                          <a:effectLst/>
                          <a:latin typeface="+mn-lt"/>
                          <a:cs typeface="Arial"/>
                        </a:rPr>
                        <a:t>4.204: Set up task and finish group with oversight through safeguarding operational group </a:t>
                      </a:r>
                      <a:endParaRPr lang="en-GB" sz="1100" b="0" i="0" u="none" strike="noStrike" dirty="0">
                        <a:solidFill>
                          <a:schemeClr val="accent1"/>
                        </a:solidFill>
                        <a:effectLst/>
                        <a:latin typeface="+mn-lt"/>
                        <a:cs typeface="Arial" panose="020B0604020202020204" pitchFamily="34" charset="0"/>
                      </a:endParaRP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mn-lt"/>
                        </a:rPr>
                        <a:t>April-23</a:t>
                      </a:r>
                    </a:p>
                  </a:txBody>
                  <a:tcPr marL="9525" marR="9525" marT="9525" marB="0">
                    <a:lnL>
                      <a:noFill/>
                    </a:lnL>
                    <a:lnR>
                      <a:noFill/>
                    </a:lnR>
                    <a:lnT>
                      <a:noFill/>
                    </a:lnT>
                    <a:lnB>
                      <a:noFill/>
                    </a:lnB>
                  </a:tcPr>
                </a:tc>
                <a:extLst>
                  <a:ext uri="{0D108BD9-81ED-4DB2-BD59-A6C34878D82A}">
                    <a16:rowId xmlns:a16="http://schemas.microsoft.com/office/drawing/2014/main" val="1972815841"/>
                  </a:ext>
                </a:extLst>
              </a:tr>
              <a:tr h="161634">
                <a:tc>
                  <a:txBody>
                    <a:bodyPr/>
                    <a:lstStyle/>
                    <a:p>
                      <a:pPr algn="l" fontAlgn="b"/>
                      <a:r>
                        <a:rPr lang="en-GB" sz="1100" b="0" i="0" u="none" strike="noStrike" dirty="0">
                          <a:solidFill>
                            <a:schemeClr val="accent1"/>
                          </a:solidFill>
                          <a:effectLst/>
                          <a:latin typeface="+mn-lt"/>
                          <a:cs typeface="Arial"/>
                        </a:rPr>
                        <a:t>4.205: Implement revised level 2 training for international nurses </a:t>
                      </a:r>
                      <a:endParaRPr lang="en-GB" sz="1100" b="0" i="0" u="none" strike="noStrike" dirty="0">
                        <a:solidFill>
                          <a:schemeClr val="accent1"/>
                        </a:solidFill>
                        <a:effectLst/>
                        <a:latin typeface="+mn-lt"/>
                        <a:cs typeface="Arial" panose="020B0604020202020204" pitchFamily="34" charset="0"/>
                      </a:endParaRP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mn-lt"/>
                        </a:rPr>
                        <a:t>May-23</a:t>
                      </a:r>
                    </a:p>
                  </a:txBody>
                  <a:tcPr marL="9525" marR="9525" marT="9525" marB="0">
                    <a:lnL>
                      <a:noFill/>
                    </a:lnL>
                    <a:lnR>
                      <a:noFill/>
                    </a:lnR>
                    <a:lnT>
                      <a:noFill/>
                    </a:lnT>
                    <a:lnB>
                      <a:noFill/>
                    </a:lnB>
                  </a:tcPr>
                </a:tc>
                <a:extLst>
                  <a:ext uri="{0D108BD9-81ED-4DB2-BD59-A6C34878D82A}">
                    <a16:rowId xmlns:a16="http://schemas.microsoft.com/office/drawing/2014/main" val="1387120183"/>
                  </a:ext>
                </a:extLst>
              </a:tr>
              <a:tr h="161634">
                <a:tc>
                  <a:txBody>
                    <a:bodyPr/>
                    <a:lstStyle/>
                    <a:p>
                      <a:pPr marL="0" indent="0" algn="l" fontAlgn="b"/>
                      <a:r>
                        <a:rPr lang="en-GB" sz="1100" b="0" i="0" u="none" strike="noStrike" dirty="0">
                          <a:solidFill>
                            <a:schemeClr val="accent1"/>
                          </a:solidFill>
                          <a:effectLst/>
                          <a:latin typeface="+mn-lt"/>
                          <a:cs typeface="Arial"/>
                        </a:rPr>
                        <a:t>4.206: Implement new safeguarding competencies for international nurses </a:t>
                      </a:r>
                      <a:endParaRPr lang="en-GB" sz="1100" b="0" i="0" u="none" strike="noStrike" dirty="0">
                        <a:solidFill>
                          <a:schemeClr val="accent1"/>
                        </a:solidFill>
                        <a:effectLst/>
                        <a:latin typeface="+mn-lt"/>
                        <a:cs typeface="Arial" panose="020B0604020202020204" pitchFamily="34" charset="0"/>
                      </a:endParaRP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mn-lt"/>
                        </a:rPr>
                        <a:t>May-23</a:t>
                      </a:r>
                    </a:p>
                  </a:txBody>
                  <a:tcPr marL="9525" marR="9525" marT="9525" marB="0">
                    <a:lnL>
                      <a:noFill/>
                    </a:lnL>
                    <a:lnR>
                      <a:noFill/>
                    </a:lnR>
                    <a:lnT>
                      <a:noFill/>
                    </a:lnT>
                    <a:lnB>
                      <a:noFill/>
                    </a:lnB>
                  </a:tcPr>
                </a:tc>
                <a:extLst>
                  <a:ext uri="{0D108BD9-81ED-4DB2-BD59-A6C34878D82A}">
                    <a16:rowId xmlns:a16="http://schemas.microsoft.com/office/drawing/2014/main" val="1400551599"/>
                  </a:ext>
                </a:extLst>
              </a:tr>
              <a:tr h="161634">
                <a:tc>
                  <a:txBody>
                    <a:bodyPr/>
                    <a:lstStyle/>
                    <a:p>
                      <a:pPr algn="l" fontAlgn="b"/>
                      <a:r>
                        <a:rPr lang="en-GB" sz="1100" b="0" i="0" u="none" strike="noStrike" dirty="0">
                          <a:solidFill>
                            <a:schemeClr val="accent1"/>
                          </a:solidFill>
                          <a:effectLst/>
                          <a:latin typeface="+mn-lt"/>
                          <a:cs typeface="Arial"/>
                        </a:rPr>
                        <a:t>4.207: Commence roll out of competencies for all staff </a:t>
                      </a:r>
                      <a:endParaRPr lang="en-GB" sz="1100" b="0" i="0" u="none" strike="noStrike" dirty="0">
                        <a:solidFill>
                          <a:schemeClr val="accent1"/>
                        </a:solidFill>
                        <a:effectLst/>
                        <a:latin typeface="+mn-lt"/>
                        <a:cs typeface="Arial" panose="020B0604020202020204" pitchFamily="34" charset="0"/>
                      </a:endParaRP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mn-lt"/>
                        </a:rPr>
                        <a:t>June-23</a:t>
                      </a:r>
                    </a:p>
                  </a:txBody>
                  <a:tcPr marL="9525" marR="9525" marT="9525" marB="0">
                    <a:lnL>
                      <a:noFill/>
                    </a:lnL>
                    <a:lnR>
                      <a:noFill/>
                    </a:lnR>
                    <a:lnT>
                      <a:noFill/>
                    </a:lnT>
                    <a:lnB>
                      <a:noFill/>
                    </a:lnB>
                  </a:tcPr>
                </a:tc>
                <a:extLst>
                  <a:ext uri="{0D108BD9-81ED-4DB2-BD59-A6C34878D82A}">
                    <a16:rowId xmlns:a16="http://schemas.microsoft.com/office/drawing/2014/main" val="2672660855"/>
                  </a:ext>
                </a:extLst>
              </a:tr>
              <a:tr h="161634">
                <a:tc>
                  <a:txBody>
                    <a:bodyPr/>
                    <a:lstStyle/>
                    <a:p>
                      <a:pPr marL="361950" indent="-361950" algn="l" fontAlgn="b"/>
                      <a:r>
                        <a:rPr lang="en-GB" sz="1100" b="0" i="0" u="none" strike="noStrike" dirty="0">
                          <a:solidFill>
                            <a:schemeClr val="accent1"/>
                          </a:solidFill>
                          <a:effectLst/>
                          <a:latin typeface="+mn-lt"/>
                          <a:cs typeface="Arial"/>
                        </a:rPr>
                        <a:t>4.208: Audit of effectiveness of training and competency-based framework </a:t>
                      </a:r>
                      <a:endParaRPr lang="en-GB" sz="1100" b="0" i="0" u="none" strike="noStrike" dirty="0">
                        <a:solidFill>
                          <a:schemeClr val="accent1"/>
                        </a:solidFill>
                        <a:effectLst/>
                        <a:latin typeface="+mn-lt"/>
                        <a:cs typeface="Arial" panose="020B0604020202020204" pitchFamily="34" charset="0"/>
                      </a:endParaRP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mn-lt"/>
                        </a:rPr>
                        <a:t>June -23</a:t>
                      </a:r>
                    </a:p>
                    <a:p>
                      <a:pPr lvl="0" algn="r">
                        <a:buNone/>
                      </a:pPr>
                      <a:endParaRPr lang="en-GB" sz="1100" b="0" i="0" u="none" strike="noStrike" dirty="0">
                        <a:solidFill>
                          <a:schemeClr val="accent1"/>
                        </a:solidFill>
                        <a:effectLst/>
                        <a:latin typeface="+mn-lt"/>
                      </a:endParaRPr>
                    </a:p>
                  </a:txBody>
                  <a:tcPr marL="9525" marR="9525" marT="9525" marB="0">
                    <a:lnL>
                      <a:noFill/>
                    </a:lnL>
                    <a:lnR>
                      <a:noFill/>
                    </a:lnR>
                    <a:lnT>
                      <a:noFill/>
                    </a:lnT>
                    <a:lnB>
                      <a:noFill/>
                    </a:lnB>
                  </a:tcPr>
                </a:tc>
                <a:extLst>
                  <a:ext uri="{0D108BD9-81ED-4DB2-BD59-A6C34878D82A}">
                    <a16:rowId xmlns:a16="http://schemas.microsoft.com/office/drawing/2014/main" val="357075591"/>
                  </a:ext>
                </a:extLst>
              </a:tr>
              <a:tr h="161634">
                <a:tc>
                  <a:txBody>
                    <a:bodyPr/>
                    <a:lstStyle/>
                    <a:p>
                      <a:pPr marL="361950" lvl="0" indent="-361950" algn="l">
                        <a:buNone/>
                      </a:pPr>
                      <a:r>
                        <a:rPr lang="en-GB" sz="1100" b="0" i="0" u="none" strike="noStrike" noProof="0" dirty="0">
                          <a:solidFill>
                            <a:schemeClr val="accent1"/>
                          </a:solidFill>
                          <a:effectLst/>
                          <a:latin typeface="Calibri"/>
                        </a:rPr>
                        <a:t>4.209: Review sub-contracted safeguarding arrangements as part of quality schedule and oversight arrangements </a:t>
                      </a:r>
                      <a:endParaRPr lang="en-US" sz="1100" b="0" i="0" u="none" strike="noStrike" noProof="0" dirty="0">
                        <a:solidFill>
                          <a:srgbClr val="4472C4"/>
                        </a:solidFill>
                        <a:effectLst/>
                        <a:latin typeface="Calibri"/>
                      </a:endParaRPr>
                    </a:p>
                    <a:p>
                      <a:pPr lvl="0" algn="l">
                        <a:buNone/>
                      </a:pPr>
                      <a:endParaRPr lang="en-GB" sz="1100" b="0" i="0" u="none" strike="noStrike" noProof="0" dirty="0">
                        <a:solidFill>
                          <a:srgbClr val="4472C4"/>
                        </a:solidFill>
                        <a:effectLst/>
                        <a:latin typeface="Calibri"/>
                      </a:endParaRPr>
                    </a:p>
                    <a:p>
                      <a:pPr lvl="0" algn="l">
                        <a:buNone/>
                      </a:pPr>
                      <a:endParaRPr lang="en-GB" sz="1100" b="0" i="0" u="none" strike="noStrike" dirty="0">
                        <a:solidFill>
                          <a:srgbClr val="4BACC6"/>
                        </a:solidFill>
                        <a:effectLst/>
                        <a:latin typeface="+mn-lt"/>
                      </a:endParaRPr>
                    </a:p>
                  </a:txBody>
                  <a:tcPr marL="171450" marR="9525" marT="9525" marB="0">
                    <a:lnL>
                      <a:noFill/>
                    </a:lnL>
                    <a:lnR>
                      <a:noFill/>
                    </a:lnR>
                    <a:lnT>
                      <a:noFill/>
                    </a:lnT>
                    <a:lnB>
                      <a:noFill/>
                    </a:lnB>
                  </a:tcPr>
                </a:tc>
                <a:tc>
                  <a:txBody>
                    <a:bodyPr/>
                    <a:lstStyle/>
                    <a:p>
                      <a:pPr lvl="0" algn="r">
                        <a:lnSpc>
                          <a:spcPct val="100000"/>
                        </a:lnSpc>
                        <a:spcBef>
                          <a:spcPts val="0"/>
                        </a:spcBef>
                        <a:spcAft>
                          <a:spcPts val="0"/>
                        </a:spcAft>
                        <a:buNone/>
                      </a:pPr>
                      <a:r>
                        <a:rPr lang="en-GB" sz="1100" b="0" i="0" u="none" strike="noStrike" noProof="0" dirty="0">
                          <a:solidFill>
                            <a:schemeClr val="accent1"/>
                          </a:solidFill>
                          <a:effectLst/>
                          <a:latin typeface="Calibri"/>
                        </a:rPr>
                        <a:t>June -23</a:t>
                      </a:r>
                      <a:endParaRPr lang="en-GB" sz="1100" b="0" i="0" u="none" strike="noStrike" noProof="0" dirty="0">
                        <a:solidFill>
                          <a:srgbClr val="4472C4"/>
                        </a:solidFill>
                        <a:effectLst/>
                        <a:latin typeface="Calibri"/>
                      </a:endParaRPr>
                    </a:p>
                    <a:p>
                      <a:pPr lvl="0" algn="r">
                        <a:buNone/>
                      </a:pPr>
                      <a:endParaRPr lang="en-GB" sz="1100" b="0" i="0" u="none" strike="noStrike" dirty="0">
                        <a:solidFill>
                          <a:srgbClr val="4BACC6"/>
                        </a:solidFill>
                        <a:effectLst/>
                        <a:latin typeface="+mn-lt"/>
                      </a:endParaRPr>
                    </a:p>
                  </a:txBody>
                  <a:tcPr marL="9525" marR="9525" marT="9525" marB="0">
                    <a:lnL>
                      <a:noFill/>
                    </a:lnL>
                    <a:lnR>
                      <a:noFill/>
                    </a:lnR>
                    <a:lnT>
                      <a:noFill/>
                    </a:lnT>
                    <a:lnB>
                      <a:noFill/>
                    </a:lnB>
                  </a:tcPr>
                </a:tc>
                <a:extLst>
                  <a:ext uri="{0D108BD9-81ED-4DB2-BD59-A6C34878D82A}">
                    <a16:rowId xmlns:a16="http://schemas.microsoft.com/office/drawing/2014/main" val="2583321191"/>
                  </a:ext>
                </a:extLst>
              </a:tr>
              <a:tr h="161634">
                <a:tc>
                  <a:txBody>
                    <a:bodyPr/>
                    <a:lstStyle/>
                    <a:p>
                      <a:pPr algn="l" fontAlgn="b"/>
                      <a:endParaRPr lang="en-GB" sz="1100" b="0" i="0" u="none" strike="noStrike" dirty="0">
                        <a:solidFill>
                          <a:srgbClr val="4BACC6"/>
                        </a:solidFill>
                        <a:effectLst/>
                        <a:latin typeface="+mn-lt"/>
                      </a:endParaRPr>
                    </a:p>
                  </a:txBody>
                  <a:tcPr marL="171450" marR="9525" marT="9525" marB="0">
                    <a:lnL>
                      <a:noFill/>
                    </a:lnL>
                    <a:lnR>
                      <a:noFill/>
                    </a:lnR>
                    <a:lnT>
                      <a:noFill/>
                    </a:lnT>
                    <a:lnB>
                      <a:noFill/>
                    </a:lnB>
                  </a:tcPr>
                </a:tc>
                <a:tc>
                  <a:txBody>
                    <a:bodyPr/>
                    <a:lstStyle/>
                    <a:p>
                      <a:pPr algn="r" fontAlgn="b"/>
                      <a:endParaRPr lang="en-GB" sz="1100" b="0" i="0" u="none" strike="noStrike" dirty="0">
                        <a:solidFill>
                          <a:srgbClr val="4BACC6"/>
                        </a:solidFill>
                        <a:effectLst/>
                        <a:latin typeface="+mn-lt"/>
                      </a:endParaRPr>
                    </a:p>
                  </a:txBody>
                  <a:tcPr marL="9525" marR="9525" marT="9525" marB="0">
                    <a:lnL>
                      <a:noFill/>
                    </a:lnL>
                    <a:lnR>
                      <a:noFill/>
                    </a:lnR>
                    <a:lnT>
                      <a:noFill/>
                    </a:lnT>
                    <a:lnB>
                      <a:noFill/>
                    </a:lnB>
                  </a:tcPr>
                </a:tc>
                <a:extLst>
                  <a:ext uri="{0D108BD9-81ED-4DB2-BD59-A6C34878D82A}">
                    <a16:rowId xmlns:a16="http://schemas.microsoft.com/office/drawing/2014/main" val="472761849"/>
                  </a:ext>
                </a:extLst>
              </a:tr>
              <a:tr h="161634">
                <a:tc>
                  <a:txBody>
                    <a:bodyPr/>
                    <a:lstStyle/>
                    <a:p>
                      <a:pPr algn="l" fontAlgn="b"/>
                      <a:endParaRPr lang="en-GB" sz="1100" b="0" i="0" u="none" strike="noStrike" dirty="0">
                        <a:solidFill>
                          <a:srgbClr val="4BACC6"/>
                        </a:solidFill>
                        <a:effectLst/>
                        <a:latin typeface="+mn-lt"/>
                      </a:endParaRPr>
                    </a:p>
                  </a:txBody>
                  <a:tcPr marL="171450" marR="9525" marT="9525" marB="0" anchor="b">
                    <a:lnL>
                      <a:noFill/>
                    </a:lnL>
                    <a:lnR>
                      <a:noFill/>
                    </a:lnR>
                    <a:lnT>
                      <a:noFill/>
                    </a:lnT>
                    <a:lnB>
                      <a:noFill/>
                    </a:lnB>
                  </a:tcPr>
                </a:tc>
                <a:tc>
                  <a:txBody>
                    <a:bodyPr/>
                    <a:lstStyle/>
                    <a:p>
                      <a:pPr algn="r" fontAlgn="b"/>
                      <a:endParaRPr lang="en-GB" sz="1100" b="0" i="0" u="none" strike="noStrike" dirty="0">
                        <a:solidFill>
                          <a:srgbClr val="4BACC6"/>
                        </a:solidFill>
                        <a:effectLst/>
                        <a:latin typeface="+mn-lt"/>
                      </a:endParaRPr>
                    </a:p>
                  </a:txBody>
                  <a:tcPr marL="9525" marR="9525" marT="9525" marB="0" anchor="b">
                    <a:lnL>
                      <a:noFill/>
                    </a:lnL>
                    <a:lnR>
                      <a:noFill/>
                    </a:lnR>
                    <a:lnT>
                      <a:noFill/>
                    </a:lnT>
                    <a:lnB>
                      <a:noFill/>
                    </a:lnB>
                  </a:tcPr>
                </a:tc>
                <a:extLst>
                  <a:ext uri="{0D108BD9-81ED-4DB2-BD59-A6C34878D82A}">
                    <a16:rowId xmlns:a16="http://schemas.microsoft.com/office/drawing/2014/main" val="1659120666"/>
                  </a:ext>
                </a:extLst>
              </a:tr>
            </a:tbl>
          </a:graphicData>
        </a:graphic>
      </p:graphicFrame>
      <p:graphicFrame>
        <p:nvGraphicFramePr>
          <p:cNvPr id="4" name="Table 3">
            <a:extLst>
              <a:ext uri="{FF2B5EF4-FFF2-40B4-BE49-F238E27FC236}">
                <a16:creationId xmlns:a16="http://schemas.microsoft.com/office/drawing/2014/main" id="{E34FBC22-349B-4EBD-95FB-9B77DD76A19F}"/>
              </a:ext>
            </a:extLst>
          </p:cNvPr>
          <p:cNvGraphicFramePr>
            <a:graphicFrameLocks noGrp="1"/>
          </p:cNvGraphicFramePr>
          <p:nvPr>
            <p:extLst>
              <p:ext uri="{D42A27DB-BD31-4B8C-83A1-F6EECF244321}">
                <p14:modId xmlns:p14="http://schemas.microsoft.com/office/powerpoint/2010/main" val="3648073681"/>
              </p:ext>
            </p:extLst>
          </p:nvPr>
        </p:nvGraphicFramePr>
        <p:xfrm>
          <a:off x="539303" y="1341438"/>
          <a:ext cx="5461000" cy="1949790"/>
        </p:xfrm>
        <a:graphic>
          <a:graphicData uri="http://schemas.openxmlformats.org/drawingml/2006/table">
            <a:tbl>
              <a:tblPr firstRow="1"/>
              <a:tblGrid>
                <a:gridCol w="4404339">
                  <a:extLst>
                    <a:ext uri="{9D8B030D-6E8A-4147-A177-3AD203B41FA5}">
                      <a16:colId xmlns:a16="http://schemas.microsoft.com/office/drawing/2014/main" val="3260035483"/>
                    </a:ext>
                  </a:extLst>
                </a:gridCol>
                <a:gridCol w="1056661">
                  <a:extLst>
                    <a:ext uri="{9D8B030D-6E8A-4147-A177-3AD203B41FA5}">
                      <a16:colId xmlns:a16="http://schemas.microsoft.com/office/drawing/2014/main" val="1587445684"/>
                    </a:ext>
                  </a:extLst>
                </a:gridCol>
              </a:tblGrid>
              <a:tr h="80150">
                <a:tc>
                  <a:txBody>
                    <a:bodyPr/>
                    <a:lstStyle/>
                    <a:p>
                      <a:pPr algn="l" fontAlgn="b"/>
                      <a:r>
                        <a:rPr lang="en-GB" sz="1100" b="1" i="0" u="none" strike="noStrike" dirty="0">
                          <a:solidFill>
                            <a:schemeClr val="accent1"/>
                          </a:solidFill>
                          <a:effectLst/>
                          <a:latin typeface="Calibri" panose="020F0502020204030204" pitchFamily="34" charset="0"/>
                        </a:rPr>
                        <a:t>4.1 Quality Governance</a:t>
                      </a:r>
                    </a:p>
                  </a:txBody>
                  <a:tcPr marL="85725" marR="9525" marT="9525" marB="0" anchor="b">
                    <a:lnL>
                      <a:noFill/>
                    </a:lnL>
                    <a:lnR>
                      <a:noFill/>
                    </a:lnR>
                    <a:lnT>
                      <a:noFill/>
                    </a:lnT>
                    <a:lnB>
                      <a:noFill/>
                    </a:lnB>
                  </a:tcPr>
                </a:tc>
                <a:tc>
                  <a:txBody>
                    <a:bodyPr/>
                    <a:lstStyle/>
                    <a:p>
                      <a:pPr algn="r" fontAlgn="b"/>
                      <a:endParaRPr lang="en-GB" sz="1100" b="1" i="0" u="none" strike="noStrike" dirty="0">
                        <a:solidFill>
                          <a:schemeClr val="accent1"/>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718271516"/>
                  </a:ext>
                </a:extLst>
              </a:tr>
              <a:tr h="231831">
                <a:tc>
                  <a:txBody>
                    <a:bodyPr/>
                    <a:lstStyle/>
                    <a:p>
                      <a:pPr marL="361950" indent="-361950" algn="l" fontAlgn="b"/>
                      <a:r>
                        <a:rPr lang="en-GB" sz="1100" b="0" i="0" u="none" strike="noStrike" dirty="0">
                          <a:solidFill>
                            <a:schemeClr val="accent1"/>
                          </a:solidFill>
                          <a:effectLst/>
                          <a:latin typeface="Calibri"/>
                        </a:rPr>
                        <a:t>4.101: Define roles and </a:t>
                      </a:r>
                      <a:r>
                        <a:rPr lang="en-GB" sz="1100" b="0" i="0" u="none" strike="noStrike" dirty="0">
                          <a:solidFill>
                            <a:schemeClr val="accent1"/>
                          </a:solidFill>
                          <a:effectLst/>
                          <a:latin typeface="+mn-lt"/>
                        </a:rPr>
                        <a:t>responsibilities</a:t>
                      </a:r>
                      <a:r>
                        <a:rPr lang="en-GB" sz="1100" b="0" i="0" u="none" strike="noStrike" dirty="0">
                          <a:solidFill>
                            <a:schemeClr val="accent1"/>
                          </a:solidFill>
                          <a:effectLst/>
                          <a:latin typeface="Calibri"/>
                        </a:rPr>
                        <a:t> to promote senior clinical engagement and leadership </a:t>
                      </a:r>
                      <a:endParaRPr lang="en-GB" sz="1100" b="0" i="0" u="none" strike="noStrike" dirty="0">
                        <a:solidFill>
                          <a:schemeClr val="accent1"/>
                        </a:solidFill>
                        <a:effectLst/>
                        <a:highlight>
                          <a:srgbClr val="FFFF00"/>
                        </a:highlight>
                        <a:latin typeface="Calibri" panose="020F0502020204030204" pitchFamily="34" charset="0"/>
                      </a:endParaRP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Calibri" panose="020F0502020204030204" pitchFamily="34" charset="0"/>
                        </a:rPr>
                        <a:t>Apr-23</a:t>
                      </a:r>
                    </a:p>
                  </a:txBody>
                  <a:tcPr marL="9525" marR="9525" marT="9525" marB="0">
                    <a:lnL>
                      <a:noFill/>
                    </a:lnL>
                    <a:lnR>
                      <a:noFill/>
                    </a:lnR>
                    <a:lnT>
                      <a:noFill/>
                    </a:lnT>
                    <a:lnB>
                      <a:noFill/>
                    </a:lnB>
                  </a:tcPr>
                </a:tc>
                <a:extLst>
                  <a:ext uri="{0D108BD9-81ED-4DB2-BD59-A6C34878D82A}">
                    <a16:rowId xmlns:a16="http://schemas.microsoft.com/office/drawing/2014/main" val="2464082749"/>
                  </a:ext>
                </a:extLst>
              </a:tr>
              <a:tr h="231831">
                <a:tc>
                  <a:txBody>
                    <a:bodyPr/>
                    <a:lstStyle/>
                    <a:p>
                      <a:pPr marL="361950" indent="-361950" algn="l" fontAlgn="b"/>
                      <a:r>
                        <a:rPr lang="en-GB" sz="1100" b="0" i="0" u="none" strike="noStrike" dirty="0">
                          <a:solidFill>
                            <a:schemeClr val="accent1"/>
                          </a:solidFill>
                          <a:effectLst/>
                          <a:latin typeface="Calibri" panose="020F0502020204030204" pitchFamily="34" charset="0"/>
                        </a:rPr>
                        <a:t>4.102: Develop new cross Trust Patient Safety Incident Response systems and processes (replacing current SI process), including beginning to share the learning from SIs </a:t>
                      </a:r>
                    </a:p>
                  </a:txBody>
                  <a:tcPr marL="171450" marR="9525" marT="9525" marB="0" anchor="b">
                    <a:lnL>
                      <a:noFill/>
                    </a:lnL>
                    <a:lnR>
                      <a:noFill/>
                    </a:lnR>
                    <a:lnT>
                      <a:noFill/>
                    </a:lnT>
                    <a:lnB>
                      <a:noFill/>
                    </a:lnB>
                  </a:tcPr>
                </a:tc>
                <a:tc>
                  <a:txBody>
                    <a:bodyPr/>
                    <a:lstStyle/>
                    <a:p>
                      <a:pPr algn="r" fontAlgn="b"/>
                      <a:r>
                        <a:rPr lang="en-GB" sz="1100" b="0" i="0" u="none" strike="noStrike" dirty="0">
                          <a:solidFill>
                            <a:schemeClr val="accent1"/>
                          </a:solidFill>
                          <a:effectLst/>
                          <a:latin typeface="Calibri" panose="020F0502020204030204" pitchFamily="34" charset="0"/>
                        </a:rPr>
                        <a:t>May-23</a:t>
                      </a:r>
                    </a:p>
                  </a:txBody>
                  <a:tcPr marL="9525" marR="9525" marT="9525" marB="0" anchor="b">
                    <a:lnL>
                      <a:noFill/>
                    </a:lnL>
                    <a:lnR>
                      <a:noFill/>
                    </a:lnR>
                    <a:lnT>
                      <a:noFill/>
                    </a:lnT>
                    <a:lnB>
                      <a:noFill/>
                    </a:lnB>
                  </a:tcPr>
                </a:tc>
                <a:extLst>
                  <a:ext uri="{0D108BD9-81ED-4DB2-BD59-A6C34878D82A}">
                    <a16:rowId xmlns:a16="http://schemas.microsoft.com/office/drawing/2014/main" val="2210259729"/>
                  </a:ext>
                </a:extLst>
              </a:tr>
              <a:tr h="155991">
                <a:tc>
                  <a:txBody>
                    <a:bodyPr/>
                    <a:lstStyle/>
                    <a:p>
                      <a:pPr algn="l" fontAlgn="b"/>
                      <a:r>
                        <a:rPr lang="en-GB" sz="1100" b="0" i="0" u="none" strike="noStrike" dirty="0">
                          <a:solidFill>
                            <a:schemeClr val="accent1"/>
                          </a:solidFill>
                          <a:effectLst/>
                          <a:latin typeface="Calibri"/>
                        </a:rPr>
                        <a:t>4.103: EKHUFT SI Learning Framework Designed</a:t>
                      </a: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Calibri" panose="020F0502020204030204" pitchFamily="34" charset="0"/>
                        </a:rPr>
                        <a:t>Jun-23</a:t>
                      </a:r>
                    </a:p>
                  </a:txBody>
                  <a:tcPr marL="9525" marR="9525" marT="9525" marB="0">
                    <a:lnL>
                      <a:noFill/>
                    </a:lnL>
                    <a:lnR>
                      <a:noFill/>
                    </a:lnR>
                    <a:lnT>
                      <a:noFill/>
                    </a:lnT>
                    <a:lnB>
                      <a:noFill/>
                    </a:lnB>
                  </a:tcPr>
                </a:tc>
                <a:extLst>
                  <a:ext uri="{0D108BD9-81ED-4DB2-BD59-A6C34878D82A}">
                    <a16:rowId xmlns:a16="http://schemas.microsoft.com/office/drawing/2014/main" val="3645634381"/>
                  </a:ext>
                </a:extLst>
              </a:tr>
              <a:tr h="206715">
                <a:tc>
                  <a:txBody>
                    <a:bodyPr/>
                    <a:lstStyle/>
                    <a:p>
                      <a:pPr algn="l" fontAlgn="b"/>
                      <a:r>
                        <a:rPr lang="en-GB" sz="1100" b="0" i="0" u="none" strike="noStrike" dirty="0">
                          <a:solidFill>
                            <a:schemeClr val="accent1"/>
                          </a:solidFill>
                          <a:effectLst/>
                          <a:latin typeface="Calibri" panose="020F0502020204030204" pitchFamily="34" charset="0"/>
                        </a:rPr>
                        <a:t>4.104: Commence transitioning across to the new PSIRF</a:t>
                      </a: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Calibri" panose="020F0502020204030204" pitchFamily="34" charset="0"/>
                        </a:rPr>
                        <a:t>Aug-23</a:t>
                      </a:r>
                    </a:p>
                  </a:txBody>
                  <a:tcPr marL="9525" marR="9525" marT="9525" marB="0">
                    <a:lnL>
                      <a:noFill/>
                    </a:lnL>
                    <a:lnR>
                      <a:noFill/>
                    </a:lnR>
                    <a:lnT>
                      <a:noFill/>
                    </a:lnT>
                    <a:lnB>
                      <a:noFill/>
                    </a:lnB>
                  </a:tcPr>
                </a:tc>
                <a:extLst>
                  <a:ext uri="{0D108BD9-81ED-4DB2-BD59-A6C34878D82A}">
                    <a16:rowId xmlns:a16="http://schemas.microsoft.com/office/drawing/2014/main" val="4115761578"/>
                  </a:ext>
                </a:extLst>
              </a:tr>
              <a:tr h="80150">
                <a:tc>
                  <a:txBody>
                    <a:bodyPr/>
                    <a:lstStyle/>
                    <a:p>
                      <a:pPr algn="l" fontAlgn="b"/>
                      <a:r>
                        <a:rPr lang="en-GB" sz="1100" b="0" i="0" u="none" strike="noStrike" dirty="0">
                          <a:solidFill>
                            <a:schemeClr val="accent1"/>
                          </a:solidFill>
                          <a:effectLst/>
                          <a:latin typeface="Calibri" panose="020F0502020204030204" pitchFamily="34" charset="0"/>
                        </a:rPr>
                        <a:t>4.105: Board BAF &amp; Risk Management Session</a:t>
                      </a: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Calibri" panose="020F0502020204030204" pitchFamily="34" charset="0"/>
                        </a:rPr>
                        <a:t>Oct-23</a:t>
                      </a:r>
                    </a:p>
                  </a:txBody>
                  <a:tcPr marL="9525" marR="9525" marT="9525" marB="0">
                    <a:lnL>
                      <a:noFill/>
                    </a:lnL>
                    <a:lnR>
                      <a:noFill/>
                    </a:lnR>
                    <a:lnT>
                      <a:noFill/>
                    </a:lnT>
                    <a:lnB>
                      <a:noFill/>
                    </a:lnB>
                  </a:tcPr>
                </a:tc>
                <a:extLst>
                  <a:ext uri="{0D108BD9-81ED-4DB2-BD59-A6C34878D82A}">
                    <a16:rowId xmlns:a16="http://schemas.microsoft.com/office/drawing/2014/main" val="174705906"/>
                  </a:ext>
                </a:extLst>
              </a:tr>
              <a:tr h="80150">
                <a:tc>
                  <a:txBody>
                    <a:bodyPr/>
                    <a:lstStyle/>
                    <a:p>
                      <a:pPr algn="l" fontAlgn="b"/>
                      <a:r>
                        <a:rPr lang="en-GB" sz="1100" b="0" i="0" u="none" strike="noStrike" dirty="0">
                          <a:solidFill>
                            <a:schemeClr val="accent1"/>
                          </a:solidFill>
                          <a:effectLst/>
                          <a:latin typeface="Calibri" panose="020F0502020204030204" pitchFamily="34" charset="0"/>
                        </a:rPr>
                        <a:t>4.106: EKHUFT SI Learning Framework Implemented</a:t>
                      </a: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Calibri" panose="020F0502020204030204" pitchFamily="34" charset="0"/>
                        </a:rPr>
                        <a:t>Nov-23</a:t>
                      </a:r>
                    </a:p>
                  </a:txBody>
                  <a:tcPr marL="9525" marR="9525" marT="9525" marB="0">
                    <a:lnL>
                      <a:noFill/>
                    </a:lnL>
                    <a:lnR>
                      <a:noFill/>
                    </a:lnR>
                    <a:lnT>
                      <a:noFill/>
                    </a:lnT>
                    <a:lnB>
                      <a:noFill/>
                    </a:lnB>
                  </a:tcPr>
                </a:tc>
                <a:extLst>
                  <a:ext uri="{0D108BD9-81ED-4DB2-BD59-A6C34878D82A}">
                    <a16:rowId xmlns:a16="http://schemas.microsoft.com/office/drawing/2014/main" val="2931076564"/>
                  </a:ext>
                </a:extLst>
              </a:tr>
              <a:tr h="80150">
                <a:tc>
                  <a:txBody>
                    <a:bodyPr/>
                    <a:lstStyle/>
                    <a:p>
                      <a:pPr algn="l" fontAlgn="b"/>
                      <a:r>
                        <a:rPr lang="en-GB" sz="1100" b="0" i="0" u="none" strike="noStrike" dirty="0">
                          <a:solidFill>
                            <a:schemeClr val="accent1"/>
                          </a:solidFill>
                          <a:effectLst/>
                          <a:latin typeface="Calibri" panose="020F0502020204030204" pitchFamily="34" charset="0"/>
                        </a:rPr>
                        <a:t>4.107: Patient Safety Incident Response Plan Implementation </a:t>
                      </a:r>
                    </a:p>
                  </a:txBody>
                  <a:tcPr marL="171450" marR="9525" marT="9525" marB="0">
                    <a:lnL>
                      <a:noFill/>
                    </a:lnL>
                    <a:lnR>
                      <a:noFill/>
                    </a:lnR>
                    <a:lnT>
                      <a:noFill/>
                    </a:lnT>
                    <a:lnB>
                      <a:noFill/>
                    </a:lnB>
                  </a:tcPr>
                </a:tc>
                <a:tc>
                  <a:txBody>
                    <a:bodyPr/>
                    <a:lstStyle/>
                    <a:p>
                      <a:pPr algn="r" fontAlgn="b"/>
                      <a:r>
                        <a:rPr lang="en-GB" sz="1100" b="0" i="0" u="none" strike="noStrike" dirty="0">
                          <a:solidFill>
                            <a:schemeClr val="accent1"/>
                          </a:solidFill>
                          <a:effectLst/>
                          <a:latin typeface="Calibri" panose="020F0502020204030204" pitchFamily="34" charset="0"/>
                        </a:rPr>
                        <a:t>Feb-24</a:t>
                      </a:r>
                    </a:p>
                  </a:txBody>
                  <a:tcPr marL="9525" marR="9525" marT="9525" marB="0">
                    <a:lnL>
                      <a:noFill/>
                    </a:lnL>
                    <a:lnR>
                      <a:noFill/>
                    </a:lnR>
                    <a:lnT>
                      <a:noFill/>
                    </a:lnT>
                    <a:lnB>
                      <a:noFill/>
                    </a:lnB>
                  </a:tcPr>
                </a:tc>
                <a:extLst>
                  <a:ext uri="{0D108BD9-81ED-4DB2-BD59-A6C34878D82A}">
                    <a16:rowId xmlns:a16="http://schemas.microsoft.com/office/drawing/2014/main" val="2942192365"/>
                  </a:ext>
                </a:extLst>
              </a:tr>
            </a:tbl>
          </a:graphicData>
        </a:graphic>
      </p:graphicFrame>
      <p:sp>
        <p:nvSpPr>
          <p:cNvPr id="5" name="Rectangle 4">
            <a:extLst>
              <a:ext uri="{FF2B5EF4-FFF2-40B4-BE49-F238E27FC236}">
                <a16:creationId xmlns:a16="http://schemas.microsoft.com/office/drawing/2014/main" id="{87E0BB3F-AA02-44B2-AD6A-0628D0031C5E}"/>
              </a:ext>
              <a:ext uri="{C183D7F6-B498-43B3-948B-1728B52AA6E4}">
                <adec:decorative xmlns:adec="http://schemas.microsoft.com/office/drawing/2017/decorative" val="1"/>
              </a:ext>
            </a:extLst>
          </p:cNvPr>
          <p:cNvSpPr/>
          <p:nvPr/>
        </p:nvSpPr>
        <p:spPr>
          <a:xfrm>
            <a:off x="527970" y="1152895"/>
            <a:ext cx="11340941" cy="5187097"/>
          </a:xfrm>
          <a:prstGeom prst="rect">
            <a:avLst/>
          </a:prstGeom>
          <a:noFill/>
          <a:ln w="12700">
            <a:solidFill>
              <a:srgbClr val="4BACC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a:solidFill>
                <a:schemeClr val="accent1"/>
              </a:solidFill>
            </a:endParaRPr>
          </a:p>
        </p:txBody>
      </p:sp>
      <p:pic>
        <p:nvPicPr>
          <p:cNvPr id="3" name="Picture 2" descr="Text">
            <a:extLst>
              <a:ext uri="{FF2B5EF4-FFF2-40B4-BE49-F238E27FC236}">
                <a16:creationId xmlns:a16="http://schemas.microsoft.com/office/drawing/2014/main" id="{9D28146D-B267-29A8-A7DC-C2FA1B4112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48949" y="238546"/>
            <a:ext cx="1285875" cy="603734"/>
          </a:xfrm>
          <a:prstGeom prst="rect">
            <a:avLst/>
          </a:prstGeom>
        </p:spPr>
      </p:pic>
      <p:sp>
        <p:nvSpPr>
          <p:cNvPr id="12" name="Title 11">
            <a:extLst>
              <a:ext uri="{FF2B5EF4-FFF2-40B4-BE49-F238E27FC236}">
                <a16:creationId xmlns:a16="http://schemas.microsoft.com/office/drawing/2014/main" id="{05D41B76-53FF-4D6A-B102-027793372F59}"/>
              </a:ext>
            </a:extLst>
          </p:cNvPr>
          <p:cNvSpPr>
            <a:spLocks noGrp="1"/>
          </p:cNvSpPr>
          <p:nvPr>
            <p:ph type="title"/>
          </p:nvPr>
        </p:nvSpPr>
        <p:spPr>
          <a:xfrm>
            <a:off x="517623" y="342891"/>
            <a:ext cx="10515600" cy="477155"/>
          </a:xfrm>
        </p:spPr>
        <p:txBody>
          <a:bodyPr>
            <a:normAutofit/>
          </a:bodyPr>
          <a:lstStyle/>
          <a:p>
            <a:r>
              <a:rPr lang="en-GB" sz="2400" dirty="0">
                <a:solidFill>
                  <a:schemeClr val="accent1"/>
                </a:solidFill>
                <a:latin typeface="+mn-lt"/>
                <a:cs typeface="Arial" panose="020B0604020202020204" pitchFamily="34" charset="0"/>
              </a:rPr>
              <a:t>4. Quality &amp; Safety Programme – Product Milestones </a:t>
            </a:r>
            <a:endParaRPr lang="en-GB" sz="2400" dirty="0">
              <a:latin typeface="+mn-lt"/>
              <a:cs typeface="Arial" panose="020B0604020202020204" pitchFamily="34" charset="0"/>
            </a:endParaRPr>
          </a:p>
        </p:txBody>
      </p:sp>
    </p:spTree>
    <p:extLst>
      <p:ext uri="{BB962C8B-B14F-4D97-AF65-F5344CB8AC3E}">
        <p14:creationId xmlns:p14="http://schemas.microsoft.com/office/powerpoint/2010/main" val="7726680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388CBA714C67445A7637C57AFF13745" ma:contentTypeVersion="11" ma:contentTypeDescription="Create a new document." ma:contentTypeScope="" ma:versionID="760e814da96b336749170d97d56b7eac">
  <xsd:schema xmlns:xsd="http://www.w3.org/2001/XMLSchema" xmlns:xs="http://www.w3.org/2001/XMLSchema" xmlns:p="http://schemas.microsoft.com/office/2006/metadata/properties" xmlns:ns2="a3a155f4-855a-4d7b-9ef2-804c5f0d3989" xmlns:ns3="83ff2bba-8eb1-4f0d-ba45-c155e19144f0" targetNamespace="http://schemas.microsoft.com/office/2006/metadata/properties" ma:root="true" ma:fieldsID="581a0a5a9b035ff5d7265163f9bc3a86" ns2:_="" ns3:_="">
    <xsd:import namespace="a3a155f4-855a-4d7b-9ef2-804c5f0d3989"/>
    <xsd:import namespace="83ff2bba-8eb1-4f0d-ba45-c155e19144f0"/>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Abou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a155f4-855a-4d7b-9ef2-804c5f0d398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3ff2bba-8eb1-4f0d-ba45-c155e19144f0"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About" ma:index="18" nillable="true" ma:displayName="About" ma:description="Describes folder content" ma:format="Dropdown" ma:internalName="About">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bout xmlns="83ff2bba-8eb1-4f0d-ba45-c155e19144f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CA8C48A-45E7-400A-9B39-8531732F1DA8}">
  <ds:schemaRefs>
    <ds:schemaRef ds:uri="83ff2bba-8eb1-4f0d-ba45-c155e19144f0"/>
    <ds:schemaRef ds:uri="a3a155f4-855a-4d7b-9ef2-804c5f0d398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3371600-6D89-44BE-9DEF-06A3D929ACF4}">
  <ds:schemaRefs>
    <ds:schemaRef ds:uri="http://purl.org/dc/elements/1.1/"/>
    <ds:schemaRef ds:uri="http://schemas.microsoft.com/office/2006/metadata/properties"/>
    <ds:schemaRef ds:uri="http://schemas.openxmlformats.org/package/2006/metadata/core-properties"/>
    <ds:schemaRef ds:uri="http://purl.org/dc/terms/"/>
    <ds:schemaRef ds:uri="http://schemas.microsoft.com/office/2006/documentManagement/types"/>
    <ds:schemaRef ds:uri="a3a155f4-855a-4d7b-9ef2-804c5f0d3989"/>
    <ds:schemaRef ds:uri="http://schemas.microsoft.com/office/infopath/2007/PartnerControls"/>
    <ds:schemaRef ds:uri="83ff2bba-8eb1-4f0d-ba45-c155e19144f0"/>
    <ds:schemaRef ds:uri="http://www.w3.org/XML/1998/namespace"/>
    <ds:schemaRef ds:uri="http://purl.org/dc/dcmitype/"/>
  </ds:schemaRefs>
</ds:datastoreItem>
</file>

<file path=customXml/itemProps3.xml><?xml version="1.0" encoding="utf-8"?>
<ds:datastoreItem xmlns:ds="http://schemas.openxmlformats.org/officeDocument/2006/customXml" ds:itemID="{4B0009B3-AA1C-41CF-8499-1E77CC3F3EC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109</TotalTime>
  <Words>5771</Words>
  <Application>Microsoft Office PowerPoint</Application>
  <PresentationFormat>Widescreen</PresentationFormat>
  <Paragraphs>672</Paragraphs>
  <Slides>13</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Integrated Improvement Plan 2023-2024</vt:lpstr>
      <vt:lpstr>1. Programme Overview: Leadership and Governance </vt:lpstr>
      <vt:lpstr>1. Leadership and Governance Programme – Product Milestones </vt:lpstr>
      <vt:lpstr>2. Programme Overview: Maternity</vt:lpstr>
      <vt:lpstr>2. Maternity Programme – Product Milestones </vt:lpstr>
      <vt:lpstr>3. Programme Overview: Operational Performance</vt:lpstr>
      <vt:lpstr>3. Operational Performance Programme – Product Milestones</vt:lpstr>
      <vt:lpstr>4. Programme Overview: Quality &amp; Safety</vt:lpstr>
      <vt:lpstr>4. Quality &amp; Safety Programme – Product Milestones </vt:lpstr>
      <vt:lpstr>5. Programme Overview: - People and Culture </vt:lpstr>
      <vt:lpstr>5. People &amp; Culture Programme – Product Milestones</vt:lpstr>
      <vt:lpstr>6. Programme Overview: Financially Sustainable</vt:lpstr>
      <vt:lpstr>6. Finance Programme – Product Milestones </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Nasmin Lappage</dc:creator>
  <cp:lastModifiedBy>Hollie Godwin</cp:lastModifiedBy>
  <cp:revision>111</cp:revision>
  <dcterms:created xsi:type="dcterms:W3CDTF">2023-02-01T10:33:13Z</dcterms:created>
  <dcterms:modified xsi:type="dcterms:W3CDTF">2023-05-11T08:08:04Z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0x0101007388CBA714C67445A7637C57AFF13745</vt:lpwstr>
  </property>
</Properties>
</file>