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69" r:id="rId5"/>
    <p:sldId id="271" r:id="rId6"/>
    <p:sldId id="274" r:id="rId7"/>
    <p:sldId id="270" r:id="rId8"/>
    <p:sldId id="259" r:id="rId9"/>
    <p:sldId id="260" r:id="rId10"/>
    <p:sldId id="263" r:id="rId11"/>
    <p:sldId id="262" r:id="rId12"/>
    <p:sldId id="265" r:id="rId13"/>
    <p:sldId id="267" r:id="rId14"/>
    <p:sldId id="268" r:id="rId15"/>
    <p:sldId id="272" r:id="rId16"/>
  </p:sldIdLst>
  <p:sldSz cx="10693400" cy="7562850"/>
  <p:notesSz cx="9996488" cy="6864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p:cViewPr varScale="1">
        <p:scale>
          <a:sx n="70" d="100"/>
          <a:sy n="70" d="100"/>
        </p:scale>
        <p:origin x="108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31911" cy="344371"/>
          </a:xfrm>
          <a:prstGeom prst="rect">
            <a:avLst/>
          </a:prstGeom>
        </p:spPr>
        <p:txBody>
          <a:bodyPr vert="horz" lIns="84445" tIns="42222" rIns="84445" bIns="42222" rtlCol="0"/>
          <a:lstStyle>
            <a:lvl1pPr algn="l">
              <a:defRPr sz="1100"/>
            </a:lvl1pPr>
          </a:lstStyle>
          <a:p>
            <a:endParaRPr lang="en-GB" dirty="0"/>
          </a:p>
        </p:txBody>
      </p:sp>
      <p:sp>
        <p:nvSpPr>
          <p:cNvPr id="3" name="Date Placeholder 2"/>
          <p:cNvSpPr>
            <a:spLocks noGrp="1"/>
          </p:cNvSpPr>
          <p:nvPr>
            <p:ph type="dt" idx="1"/>
          </p:nvPr>
        </p:nvSpPr>
        <p:spPr>
          <a:xfrm>
            <a:off x="5663094" y="0"/>
            <a:ext cx="4330426" cy="344371"/>
          </a:xfrm>
          <a:prstGeom prst="rect">
            <a:avLst/>
          </a:prstGeom>
        </p:spPr>
        <p:txBody>
          <a:bodyPr vert="horz" lIns="84445" tIns="42222" rIns="84445" bIns="42222" rtlCol="0"/>
          <a:lstStyle>
            <a:lvl1pPr algn="r">
              <a:defRPr sz="1100"/>
            </a:lvl1pPr>
          </a:lstStyle>
          <a:p>
            <a:fld id="{9768A72A-64F0-42EE-9FE0-7E7CF8D7E938}" type="datetimeFigureOut">
              <a:rPr lang="en-GB" smtClean="0"/>
              <a:t>08/04/2025</a:t>
            </a:fld>
            <a:endParaRPr lang="en-GB" dirty="0"/>
          </a:p>
        </p:txBody>
      </p:sp>
      <p:sp>
        <p:nvSpPr>
          <p:cNvPr id="4" name="Slide Image Placeholder 3"/>
          <p:cNvSpPr>
            <a:spLocks noGrp="1" noRot="1" noChangeAspect="1"/>
          </p:cNvSpPr>
          <p:nvPr>
            <p:ph type="sldImg" idx="2"/>
          </p:nvPr>
        </p:nvSpPr>
        <p:spPr>
          <a:xfrm>
            <a:off x="3360738" y="858838"/>
            <a:ext cx="3275012" cy="2316162"/>
          </a:xfrm>
          <a:prstGeom prst="rect">
            <a:avLst/>
          </a:prstGeom>
          <a:noFill/>
          <a:ln w="12700">
            <a:solidFill>
              <a:prstClr val="black"/>
            </a:solidFill>
          </a:ln>
        </p:spPr>
        <p:txBody>
          <a:bodyPr vert="horz" lIns="84445" tIns="42222" rIns="84445" bIns="42222" rtlCol="0" anchor="ctr"/>
          <a:lstStyle/>
          <a:p>
            <a:endParaRPr lang="en-GB" dirty="0"/>
          </a:p>
        </p:txBody>
      </p:sp>
      <p:sp>
        <p:nvSpPr>
          <p:cNvPr id="5" name="Notes Placeholder 4"/>
          <p:cNvSpPr>
            <a:spLocks noGrp="1"/>
          </p:cNvSpPr>
          <p:nvPr>
            <p:ph type="body" sz="quarter" idx="3"/>
          </p:nvPr>
        </p:nvSpPr>
        <p:spPr>
          <a:xfrm>
            <a:off x="1000243" y="3303937"/>
            <a:ext cx="7996003" cy="2703090"/>
          </a:xfrm>
          <a:prstGeom prst="rect">
            <a:avLst/>
          </a:prstGeom>
        </p:spPr>
        <p:txBody>
          <a:bodyPr vert="horz" lIns="84445" tIns="42222" rIns="84445" bIns="42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9980"/>
            <a:ext cx="4331911" cy="344370"/>
          </a:xfrm>
          <a:prstGeom prst="rect">
            <a:avLst/>
          </a:prstGeom>
        </p:spPr>
        <p:txBody>
          <a:bodyPr vert="horz" lIns="84445" tIns="42222" rIns="84445" bIns="42222" rtlCol="0" anchor="b"/>
          <a:lstStyle>
            <a:lvl1pPr algn="l">
              <a:defRPr sz="1100"/>
            </a:lvl1pPr>
          </a:lstStyle>
          <a:p>
            <a:endParaRPr lang="en-GB" dirty="0"/>
          </a:p>
        </p:txBody>
      </p:sp>
      <p:sp>
        <p:nvSpPr>
          <p:cNvPr id="7" name="Slide Number Placeholder 6"/>
          <p:cNvSpPr>
            <a:spLocks noGrp="1"/>
          </p:cNvSpPr>
          <p:nvPr>
            <p:ph type="sldNum" sz="quarter" idx="5"/>
          </p:nvPr>
        </p:nvSpPr>
        <p:spPr>
          <a:xfrm>
            <a:off x="5663094" y="6519980"/>
            <a:ext cx="4330426" cy="344370"/>
          </a:xfrm>
          <a:prstGeom prst="rect">
            <a:avLst/>
          </a:prstGeom>
        </p:spPr>
        <p:txBody>
          <a:bodyPr vert="horz" lIns="84445" tIns="42222" rIns="84445" bIns="42222" rtlCol="0" anchor="b"/>
          <a:lstStyle>
            <a:lvl1pPr algn="r">
              <a:defRPr sz="1100"/>
            </a:lvl1pPr>
          </a:lstStyle>
          <a:p>
            <a:fld id="{2EA0148D-0FDC-4527-B8F0-9634EF31037C}" type="slidenum">
              <a:rPr lang="en-GB" smtClean="0"/>
              <a:t>‹#›</a:t>
            </a:fld>
            <a:endParaRPr lang="en-GB" dirty="0"/>
          </a:p>
        </p:txBody>
      </p:sp>
    </p:spTree>
    <p:extLst>
      <p:ext uri="{BB962C8B-B14F-4D97-AF65-F5344CB8AC3E}">
        <p14:creationId xmlns:p14="http://schemas.microsoft.com/office/powerpoint/2010/main" val="366769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defRPr sz="600" b="1" i="0">
                <a:solidFill>
                  <a:srgbClr val="023F85"/>
                </a:solidFill>
                <a:latin typeface="Arial"/>
                <a:cs typeface="Arial"/>
              </a:defRPr>
            </a:lvl1pPr>
          </a:lstStyle>
          <a:p>
            <a:pPr marL="12700">
              <a:lnSpc>
                <a:spcPct val="100000"/>
              </a:lnSpc>
              <a:spcBef>
                <a:spcPts val="40"/>
              </a:spcBef>
            </a:pPr>
            <a:r>
              <a:rPr lang="en-GB" spc="-20" dirty="0"/>
              <a:t>DRAFT Ambitions for Nursing &amp; Midwifery</a:t>
            </a:r>
            <a:endParaRPr spc="-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GB" dirty="0"/>
              <a:t>7/6/2024</a:t>
            </a:r>
            <a:endParaRPr lang="en-US" dirty="0"/>
          </a:p>
        </p:txBody>
      </p:sp>
      <p:sp>
        <p:nvSpPr>
          <p:cNvPr id="6" name="Holder 6"/>
          <p:cNvSpPr>
            <a:spLocks noGrp="1"/>
          </p:cNvSpPr>
          <p:nvPr>
            <p:ph type="sldNum" sz="quarter" idx="7"/>
          </p:nvPr>
        </p:nvSpPr>
        <p:spPr>
          <a:xfrm>
            <a:off x="7699248" y="7033450"/>
            <a:ext cx="2459482" cy="276999"/>
          </a:xfrm>
        </p:spPr>
        <p:txBody>
          <a:bodyPr lIns="0" tIns="0" rIns="0" bIns="0"/>
          <a:lstStyle>
            <a:lvl1pPr algn="r">
              <a:defRPr>
                <a:solidFill>
                  <a:schemeClr val="tx1">
                    <a:tint val="75000"/>
                  </a:schemeClr>
                </a:solidFill>
              </a:defRPr>
            </a:lvl1pPr>
          </a:lstStyle>
          <a:p>
            <a:r>
              <a:rPr lang="en-GB" dirty="0"/>
              <a:t>DRAFT</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1B6E6"/>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200" b="0" i="0">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600" b="1" i="0">
                <a:solidFill>
                  <a:srgbClr val="023F85"/>
                </a:solidFill>
                <a:latin typeface="Arial"/>
                <a:cs typeface="Arial"/>
              </a:defRPr>
            </a:lvl1pPr>
          </a:lstStyle>
          <a:p>
            <a:pPr marL="12700">
              <a:lnSpc>
                <a:spcPct val="100000"/>
              </a:lnSpc>
              <a:spcBef>
                <a:spcPts val="40"/>
              </a:spcBef>
            </a:pPr>
            <a:r>
              <a:rPr lang="en-GB" spc="-20" dirty="0"/>
              <a:t>DRAFT Ambitions for Nursing &amp; Midwifery</a:t>
            </a:r>
            <a:endParaRPr spc="-2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GB" dirty="0"/>
              <a:t>7/6/2024</a:t>
            </a:r>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1B6E6"/>
                </a:solidFill>
                <a:latin typeface="Arial"/>
                <a:cs typeface="Arial"/>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600" b="1" i="0">
                <a:solidFill>
                  <a:srgbClr val="023F85"/>
                </a:solidFill>
                <a:latin typeface="Arial"/>
                <a:cs typeface="Arial"/>
              </a:defRPr>
            </a:lvl1pPr>
          </a:lstStyle>
          <a:p>
            <a:pPr marL="12700">
              <a:lnSpc>
                <a:spcPct val="100000"/>
              </a:lnSpc>
              <a:spcBef>
                <a:spcPts val="40"/>
              </a:spcBef>
            </a:pPr>
            <a:r>
              <a:rPr lang="en-GB" spc="-20" dirty="0"/>
              <a:t>DRAFT Ambitions for Nursing &amp; Midwifery</a:t>
            </a:r>
            <a:endParaRPr spc="-2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GB" dirty="0"/>
              <a:t>7/6/2024</a:t>
            </a:r>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41B6E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600" b="1" i="0">
                <a:solidFill>
                  <a:srgbClr val="023F85"/>
                </a:solidFill>
                <a:latin typeface="Arial"/>
                <a:cs typeface="Arial"/>
              </a:defRPr>
            </a:lvl1pPr>
          </a:lstStyle>
          <a:p>
            <a:pPr marL="12700">
              <a:lnSpc>
                <a:spcPct val="100000"/>
              </a:lnSpc>
              <a:spcBef>
                <a:spcPts val="40"/>
              </a:spcBef>
            </a:pPr>
            <a:r>
              <a:rPr lang="en-GB" spc="-20" dirty="0"/>
              <a:t>DRAFT Ambitions for Nursing &amp; Midwifery</a:t>
            </a:r>
            <a:endParaRPr spc="-2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GB" dirty="0"/>
              <a:t>7/6/2024</a:t>
            </a:r>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600" b="1" i="0">
                <a:solidFill>
                  <a:srgbClr val="023F85"/>
                </a:solidFill>
                <a:latin typeface="Arial"/>
                <a:cs typeface="Arial"/>
              </a:defRPr>
            </a:lvl1pPr>
          </a:lstStyle>
          <a:p>
            <a:pPr marL="12700">
              <a:lnSpc>
                <a:spcPct val="100000"/>
              </a:lnSpc>
              <a:spcBef>
                <a:spcPts val="40"/>
              </a:spcBef>
            </a:pPr>
            <a:r>
              <a:rPr lang="en-GB" spc="-20" dirty="0"/>
              <a:t>DRAFT Ambitions for Nursing &amp; Midwifery</a:t>
            </a:r>
            <a:endParaRPr spc="-2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GB" dirty="0"/>
              <a:t>7/6/2024</a:t>
            </a:r>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78300" y="597407"/>
            <a:ext cx="8936799" cy="369332"/>
          </a:xfrm>
          <a:prstGeom prst="rect">
            <a:avLst/>
          </a:prstGeom>
        </p:spPr>
        <p:txBody>
          <a:bodyPr wrap="square" lIns="0" tIns="0" rIns="0" bIns="0">
            <a:spAutoFit/>
          </a:bodyPr>
          <a:lstStyle>
            <a:lvl1pPr>
              <a:defRPr sz="2400" b="1" i="0">
                <a:solidFill>
                  <a:srgbClr val="41B6E6"/>
                </a:solidFill>
                <a:latin typeface="Arial"/>
                <a:cs typeface="Arial"/>
              </a:defRPr>
            </a:lvl1pPr>
          </a:lstStyle>
          <a:p>
            <a:r>
              <a:rPr lang="en-GB" dirty="0"/>
              <a:t>DRAFT </a:t>
            </a:r>
            <a:endParaRPr dirty="0"/>
          </a:p>
        </p:txBody>
      </p:sp>
      <p:sp>
        <p:nvSpPr>
          <p:cNvPr id="3" name="Holder 3"/>
          <p:cNvSpPr>
            <a:spLocks noGrp="1"/>
          </p:cNvSpPr>
          <p:nvPr>
            <p:ph type="body" idx="1"/>
          </p:nvPr>
        </p:nvSpPr>
        <p:spPr>
          <a:xfrm>
            <a:off x="1019239" y="2770187"/>
            <a:ext cx="8654920" cy="3480435"/>
          </a:xfrm>
          <a:prstGeom prst="rect">
            <a:avLst/>
          </a:prstGeom>
        </p:spPr>
        <p:txBody>
          <a:bodyPr wrap="square" lIns="0" tIns="0" rIns="0" bIns="0">
            <a:spAutoFit/>
          </a:bodyPr>
          <a:lstStyle>
            <a:lvl1pPr>
              <a:defRPr sz="1200" b="0" i="0">
                <a:solidFill>
                  <a:schemeClr val="bg1"/>
                </a:solidFill>
                <a:latin typeface="Arial"/>
                <a:cs typeface="Arial"/>
              </a:defRPr>
            </a:lvl1pPr>
          </a:lstStyle>
          <a:p>
            <a:endParaRPr/>
          </a:p>
        </p:txBody>
      </p:sp>
      <p:sp>
        <p:nvSpPr>
          <p:cNvPr id="4" name="Holder 4"/>
          <p:cNvSpPr>
            <a:spLocks noGrp="1"/>
          </p:cNvSpPr>
          <p:nvPr>
            <p:ph type="ftr" sz="quarter" idx="5"/>
          </p:nvPr>
        </p:nvSpPr>
        <p:spPr>
          <a:xfrm>
            <a:off x="8415003" y="6876799"/>
            <a:ext cx="1396365" cy="111125"/>
          </a:xfrm>
          <a:prstGeom prst="rect">
            <a:avLst/>
          </a:prstGeom>
        </p:spPr>
        <p:txBody>
          <a:bodyPr wrap="square" lIns="0" tIns="0" rIns="0" bIns="0">
            <a:spAutoFit/>
          </a:bodyPr>
          <a:lstStyle>
            <a:lvl1pPr>
              <a:defRPr sz="600" b="1" i="0">
                <a:solidFill>
                  <a:srgbClr val="023F85"/>
                </a:solidFill>
                <a:latin typeface="Arial"/>
                <a:cs typeface="Arial"/>
              </a:defRPr>
            </a:lvl1pPr>
          </a:lstStyle>
          <a:p>
            <a:pPr marL="12700">
              <a:lnSpc>
                <a:spcPct val="100000"/>
              </a:lnSpc>
              <a:spcBef>
                <a:spcPts val="40"/>
              </a:spcBef>
            </a:pPr>
            <a:r>
              <a:rPr lang="en-GB" spc="-20" dirty="0"/>
              <a:t>DRAFT Ambitions for Nursing &amp; Midwifery</a:t>
            </a:r>
            <a:endParaRPr spc="-20" dirty="0"/>
          </a:p>
        </p:txBody>
      </p:sp>
      <p:sp>
        <p:nvSpPr>
          <p:cNvPr id="5" name="Holder 5"/>
          <p:cNvSpPr>
            <a:spLocks noGrp="1"/>
          </p:cNvSpPr>
          <p:nvPr>
            <p:ph type="dt" sz="half" idx="6"/>
          </p:nvPr>
        </p:nvSpPr>
        <p:spPr>
          <a:xfrm>
            <a:off x="534670" y="7033450"/>
            <a:ext cx="2459482" cy="276999"/>
          </a:xfrm>
          <a:prstGeom prst="rect">
            <a:avLst/>
          </a:prstGeom>
        </p:spPr>
        <p:txBody>
          <a:bodyPr wrap="square" lIns="0" tIns="0" rIns="0" bIns="0">
            <a:spAutoFit/>
          </a:bodyPr>
          <a:lstStyle>
            <a:lvl1pPr algn="l">
              <a:defRPr>
                <a:solidFill>
                  <a:schemeClr val="tx1">
                    <a:tint val="75000"/>
                  </a:schemeClr>
                </a:solidFill>
              </a:defRPr>
            </a:lvl1pPr>
          </a:lstStyle>
          <a:p>
            <a:r>
              <a:rPr lang="en-GB" dirty="0"/>
              <a:t>7/6/2024</a:t>
            </a:r>
            <a:endParaRPr lang="en-US" dirty="0"/>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DA81B69-1D09-419A-9518-466F089B204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39224" t="74333" b="9797"/>
          <a:stretch/>
        </p:blipFill>
        <p:spPr>
          <a:xfrm>
            <a:off x="0" y="1495425"/>
            <a:ext cx="8909994" cy="2115292"/>
          </a:xfrm>
          <a:prstGeom prst="rect">
            <a:avLst/>
          </a:prstGeom>
        </p:spPr>
      </p:pic>
      <p:sp>
        <p:nvSpPr>
          <p:cNvPr id="2" name="Title 1">
            <a:extLst>
              <a:ext uri="{FF2B5EF4-FFF2-40B4-BE49-F238E27FC236}">
                <a16:creationId xmlns:a16="http://schemas.microsoft.com/office/drawing/2014/main" id="{6A66FEAA-85AC-97BC-59AB-E7B1D8C6D0FF}"/>
              </a:ext>
            </a:extLst>
          </p:cNvPr>
          <p:cNvSpPr>
            <a:spLocks noGrp="1"/>
          </p:cNvSpPr>
          <p:nvPr>
            <p:ph type="ctrTitle"/>
          </p:nvPr>
        </p:nvSpPr>
        <p:spPr>
          <a:xfrm>
            <a:off x="802005" y="2344483"/>
            <a:ext cx="9089390" cy="369332"/>
          </a:xfrm>
        </p:spPr>
        <p:txBody>
          <a:bodyPr/>
          <a:lstStyle/>
          <a:p>
            <a:pPr algn="l"/>
            <a:r>
              <a:rPr lang="en-GB" dirty="0">
                <a:solidFill>
                  <a:schemeClr val="bg1"/>
                </a:solidFill>
              </a:rPr>
              <a:t>Ambitions for Nursing and Midwifery 2024-2029</a:t>
            </a:r>
          </a:p>
        </p:txBody>
      </p:sp>
      <p:pic>
        <p:nvPicPr>
          <p:cNvPr id="7" name="Picture 6" descr="East Kent Hospitals logo">
            <a:extLst>
              <a:ext uri="{FF2B5EF4-FFF2-40B4-BE49-F238E27FC236}">
                <a16:creationId xmlns:a16="http://schemas.microsoft.com/office/drawing/2014/main" id="{63938BDB-723B-4C96-96F3-93665FCEC3E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5900" y="123825"/>
            <a:ext cx="4006022" cy="1800000"/>
          </a:xfrm>
          <a:prstGeom prst="rect">
            <a:avLst/>
          </a:prstGeom>
        </p:spPr>
      </p:pic>
      <p:sp>
        <p:nvSpPr>
          <p:cNvPr id="4" name="Subtitle 3">
            <a:extLst>
              <a:ext uri="{FF2B5EF4-FFF2-40B4-BE49-F238E27FC236}">
                <a16:creationId xmlns:a16="http://schemas.microsoft.com/office/drawing/2014/main" id="{C2A9166F-9CAC-4924-B3C2-EFB2F19F6FDF}"/>
              </a:ext>
            </a:extLst>
          </p:cNvPr>
          <p:cNvSpPr>
            <a:spLocks noGrp="1"/>
          </p:cNvSpPr>
          <p:nvPr>
            <p:ph type="subTitle" idx="4"/>
          </p:nvPr>
        </p:nvSpPr>
        <p:spPr/>
        <p:txBody>
          <a:bodyPr/>
          <a:lstStyle/>
          <a:p>
            <a:endParaRPr lang="en-GB"/>
          </a:p>
        </p:txBody>
      </p:sp>
      <p:pic>
        <p:nvPicPr>
          <p:cNvPr id="9" name="Picture 8">
            <a:extLst>
              <a:ext uri="{FF2B5EF4-FFF2-40B4-BE49-F238E27FC236}">
                <a16:creationId xmlns:a16="http://schemas.microsoft.com/office/drawing/2014/main" id="{485E4F17-254B-4088-98C5-0B59FF0252DC}"/>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8100" y="6372225"/>
            <a:ext cx="1308100" cy="910589"/>
          </a:xfrm>
          <a:prstGeom prst="rect">
            <a:avLst/>
          </a:prstGeom>
        </p:spPr>
      </p:pic>
      <p:pic>
        <p:nvPicPr>
          <p:cNvPr id="17" name="Picture 16" descr="A group of nine senior midwives smiling at the camera">
            <a:extLst>
              <a:ext uri="{FF2B5EF4-FFF2-40B4-BE49-F238E27FC236}">
                <a16:creationId xmlns:a16="http://schemas.microsoft.com/office/drawing/2014/main" id="{148FBB3C-33DC-4A03-BA12-216E743E72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822" t="11123" r="2622" b="3593"/>
          <a:stretch/>
        </p:blipFill>
        <p:spPr>
          <a:xfrm>
            <a:off x="774700" y="3629026"/>
            <a:ext cx="4191001" cy="2520000"/>
          </a:xfrm>
          <a:prstGeom prst="rect">
            <a:avLst/>
          </a:prstGeom>
        </p:spPr>
      </p:pic>
      <p:pic>
        <p:nvPicPr>
          <p:cNvPr id="6" name="Picture 5" descr="Group of nurses and midwives smiling at the camera">
            <a:extLst>
              <a:ext uri="{FF2B5EF4-FFF2-40B4-BE49-F238E27FC236}">
                <a16:creationId xmlns:a16="http://schemas.microsoft.com/office/drawing/2014/main" id="{6BA47683-9750-4371-BD2F-BF95BA0E1F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5846" y="3629025"/>
            <a:ext cx="3933544" cy="2519999"/>
          </a:xfrm>
          <a:prstGeom prst="rect">
            <a:avLst/>
          </a:prstGeom>
        </p:spPr>
      </p:pic>
    </p:spTree>
    <p:extLst>
      <p:ext uri="{BB962C8B-B14F-4D97-AF65-F5344CB8AC3E}">
        <p14:creationId xmlns:p14="http://schemas.microsoft.com/office/powerpoint/2010/main" val="2165615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100" y="597407"/>
            <a:ext cx="2330545" cy="3911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lang="en-GB" spc="-185" dirty="0">
                <a:solidFill>
                  <a:srgbClr val="0070C0"/>
                </a:solidFill>
              </a:rPr>
              <a:t>6</a:t>
            </a:r>
            <a:r>
              <a:rPr spc="-65" dirty="0">
                <a:solidFill>
                  <a:srgbClr val="0070C0"/>
                </a:solidFill>
              </a:rPr>
              <a:t>:</a:t>
            </a:r>
          </a:p>
        </p:txBody>
      </p:sp>
      <p:sp>
        <p:nvSpPr>
          <p:cNvPr id="3" name="object 3"/>
          <p:cNvSpPr txBox="1"/>
          <p:nvPr/>
        </p:nvSpPr>
        <p:spPr>
          <a:xfrm>
            <a:off x="241300" y="1029208"/>
            <a:ext cx="10287000" cy="782265"/>
          </a:xfrm>
          <a:prstGeom prst="rect">
            <a:avLst/>
          </a:prstGeom>
        </p:spPr>
        <p:txBody>
          <a:bodyPr vert="horz" wrap="square" lIns="0" tIns="27940" rIns="0" bIns="0" rtlCol="0">
            <a:spAutoFit/>
          </a:bodyPr>
          <a:lstStyle/>
          <a:p>
            <a:pPr marL="12700" marR="5080">
              <a:lnSpc>
                <a:spcPts val="2100"/>
              </a:lnSpc>
              <a:spcBef>
                <a:spcPts val="220"/>
              </a:spcBef>
            </a:pPr>
            <a:r>
              <a:rPr sz="1800" spc="-5" dirty="0">
                <a:solidFill>
                  <a:srgbClr val="023F85"/>
                </a:solidFill>
                <a:latin typeface="Arial"/>
                <a:cs typeface="Arial"/>
              </a:rPr>
              <a:t>Nurses</a:t>
            </a:r>
            <a:r>
              <a:rPr lang="en-GB" sz="1800" spc="-5" dirty="0">
                <a:solidFill>
                  <a:srgbClr val="023F85"/>
                </a:solidFill>
                <a:latin typeface="Arial"/>
                <a:cs typeface="Arial"/>
              </a:rPr>
              <a:t> and </a:t>
            </a:r>
            <a:r>
              <a:rPr sz="1800" dirty="0">
                <a:solidFill>
                  <a:srgbClr val="023F85"/>
                </a:solidFill>
                <a:latin typeface="Arial"/>
                <a:cs typeface="Arial"/>
              </a:rPr>
              <a:t>midwives feel </a:t>
            </a:r>
            <a:r>
              <a:rPr sz="1800" spc="-5" dirty="0">
                <a:solidFill>
                  <a:srgbClr val="023F85"/>
                </a:solidFill>
                <a:latin typeface="Arial"/>
                <a:cs typeface="Arial"/>
              </a:rPr>
              <a:t>enabled </a:t>
            </a:r>
            <a:r>
              <a:rPr sz="1800" dirty="0">
                <a:solidFill>
                  <a:srgbClr val="023F85"/>
                </a:solidFill>
                <a:latin typeface="Arial"/>
                <a:cs typeface="Arial"/>
              </a:rPr>
              <a:t>to </a:t>
            </a:r>
            <a:r>
              <a:rPr sz="1800" spc="-5" dirty="0">
                <a:solidFill>
                  <a:srgbClr val="023F85"/>
                </a:solidFill>
                <a:latin typeface="Arial"/>
                <a:cs typeface="Arial"/>
              </a:rPr>
              <a:t>develop </a:t>
            </a:r>
            <a:r>
              <a:rPr sz="1800" dirty="0">
                <a:solidFill>
                  <a:srgbClr val="023F85"/>
                </a:solidFill>
                <a:latin typeface="Arial"/>
                <a:cs typeface="Arial"/>
              </a:rPr>
              <a:t>clinically </a:t>
            </a:r>
            <a:r>
              <a:rPr sz="1800" spc="-5" dirty="0">
                <a:solidFill>
                  <a:srgbClr val="023F85"/>
                </a:solidFill>
                <a:latin typeface="Arial"/>
                <a:cs typeface="Arial"/>
              </a:rPr>
              <a:t>and professionally </a:t>
            </a:r>
            <a:r>
              <a:rPr lang="en-GB" sz="1800" spc="-5" dirty="0">
                <a:solidFill>
                  <a:srgbClr val="023F85"/>
                </a:solidFill>
                <a:latin typeface="Arial"/>
                <a:cs typeface="Arial"/>
              </a:rPr>
              <a:t>with </a:t>
            </a:r>
            <a:r>
              <a:rPr sz="1800" spc="-5" dirty="0">
                <a:solidFill>
                  <a:srgbClr val="023F85"/>
                </a:solidFill>
                <a:latin typeface="Arial"/>
                <a:cs typeface="Arial"/>
              </a:rPr>
              <a:t>access </a:t>
            </a:r>
            <a:r>
              <a:rPr sz="1800" dirty="0">
                <a:solidFill>
                  <a:srgbClr val="023F85"/>
                </a:solidFill>
                <a:latin typeface="Arial"/>
                <a:cs typeface="Arial"/>
              </a:rPr>
              <a:t>to meaningful </a:t>
            </a:r>
            <a:r>
              <a:rPr sz="1800" spc="-5" dirty="0">
                <a:solidFill>
                  <a:srgbClr val="023F85"/>
                </a:solidFill>
                <a:latin typeface="Arial"/>
                <a:cs typeface="Arial"/>
              </a:rPr>
              <a:t>and </a:t>
            </a:r>
            <a:r>
              <a:rPr sz="1800" dirty="0">
                <a:solidFill>
                  <a:srgbClr val="023F85"/>
                </a:solidFill>
                <a:latin typeface="Arial"/>
                <a:cs typeface="Arial"/>
              </a:rPr>
              <a:t>rewarding career</a:t>
            </a:r>
            <a:r>
              <a:rPr sz="1800" spc="-5" dirty="0">
                <a:solidFill>
                  <a:srgbClr val="023F85"/>
                </a:solidFill>
                <a:latin typeface="Arial"/>
                <a:cs typeface="Arial"/>
              </a:rPr>
              <a:t> pathways</a:t>
            </a:r>
            <a:endParaRPr sz="1800" dirty="0">
              <a:latin typeface="Arial"/>
              <a:cs typeface="Arial"/>
            </a:endParaRPr>
          </a:p>
          <a:p>
            <a:pPr marL="12700">
              <a:lnSpc>
                <a:spcPct val="100000"/>
              </a:lnSpc>
              <a:spcBef>
                <a:spcPts val="5"/>
              </a:spcBef>
              <a:tabLst>
                <a:tab pos="3353435" algn="l"/>
              </a:tabLst>
            </a:pPr>
            <a:r>
              <a:rPr sz="1400" b="1" spc="-5" dirty="0">
                <a:solidFill>
                  <a:srgbClr val="0070C0"/>
                </a:solidFill>
                <a:latin typeface="Arial"/>
                <a:cs typeface="Arial"/>
              </a:rPr>
              <a:t>Actions	</a:t>
            </a:r>
            <a:endParaRPr sz="1400" dirty="0">
              <a:solidFill>
                <a:srgbClr val="0070C0"/>
              </a:solidFill>
              <a:latin typeface="Arial"/>
              <a:cs typeface="Arial"/>
            </a:endParaRPr>
          </a:p>
        </p:txBody>
      </p:sp>
      <p:sp>
        <p:nvSpPr>
          <p:cNvPr id="7" name="object 7"/>
          <p:cNvSpPr txBox="1"/>
          <p:nvPr/>
        </p:nvSpPr>
        <p:spPr>
          <a:xfrm>
            <a:off x="165100" y="1898748"/>
            <a:ext cx="3276600" cy="5245026"/>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Develop a workforce model and talent management approach to ensure that all nurses and  midwives have access to meaningful and rewarding career pathways from the point of registration</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 the knowledge and skills of the workforce regarding mental health and neurodiversity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Invest in CNMO Fellowships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Provide access to Enhanced, Advanced and Consultant Practice training aligned to Trust and ICS clinical strategy and patient pathways</a:t>
            </a:r>
            <a:r>
              <a:rPr lang="en-US" sz="1400" dirty="0">
                <a:solidFill>
                  <a:srgbClr val="023F85"/>
                </a:solidFill>
                <a:latin typeface="Arial"/>
                <a:cs typeface="Arial"/>
              </a:rPr>
              <a:t>.</a:t>
            </a:r>
          </a:p>
          <a:p>
            <a:pPr marL="285750" indent="-285750">
              <a:spcBef>
                <a:spcPts val="600"/>
              </a:spcBef>
              <a:spcAft>
                <a:spcPts val="600"/>
              </a:spcAft>
              <a:buFont typeface="Arial" panose="020B0604020202020204" pitchFamily="34" charset="0"/>
              <a:buChar char="•"/>
            </a:pPr>
            <a:r>
              <a:rPr lang="en-US" sz="1400" dirty="0">
                <a:solidFill>
                  <a:srgbClr val="023F85"/>
                </a:solidFill>
                <a:latin typeface="Arial"/>
                <a:cs typeface="Arial"/>
              </a:rPr>
              <a:t>Implement a trust-wide approach to job planning for </a:t>
            </a:r>
            <a:r>
              <a:rPr lang="en-GB" sz="1400" dirty="0">
                <a:solidFill>
                  <a:srgbClr val="023F85"/>
                </a:solidFill>
                <a:latin typeface="Arial"/>
                <a:cs typeface="Arial"/>
              </a:rPr>
              <a:t>Enhanced, Advanced and Consultant practitioners</a:t>
            </a:r>
            <a:endParaRPr lang="en-US" sz="1400" dirty="0">
              <a:solidFill>
                <a:srgbClr val="023F85"/>
              </a:solidFill>
              <a:latin typeface="Arial"/>
              <a:cs typeface="Arial"/>
            </a:endParaRPr>
          </a:p>
          <a:p>
            <a:pPr marL="285750" indent="-285750">
              <a:spcBef>
                <a:spcPts val="600"/>
              </a:spcBef>
              <a:spcAft>
                <a:spcPts val="600"/>
              </a:spcAft>
              <a:buFont typeface="Arial" panose="020B0604020202020204" pitchFamily="34" charset="0"/>
              <a:buChar char="•"/>
            </a:pPr>
            <a:r>
              <a:rPr lang="en-US" sz="1400" dirty="0">
                <a:solidFill>
                  <a:srgbClr val="023F85"/>
                </a:solidFill>
                <a:latin typeface="Arial"/>
                <a:cs typeface="Arial"/>
              </a:rPr>
              <a:t>Ensure appraisals are completed and are developmental in approach.</a:t>
            </a:r>
          </a:p>
          <a:p>
            <a:pPr marL="285750" indent="-285750">
              <a:spcBef>
                <a:spcPts val="600"/>
              </a:spcBef>
              <a:spcAft>
                <a:spcPts val="600"/>
              </a:spcAft>
              <a:buFont typeface="Arial" panose="020B0604020202020204" pitchFamily="34" charset="0"/>
              <a:buChar char="•"/>
            </a:pPr>
            <a:r>
              <a:rPr lang="en-US" sz="1400" dirty="0">
                <a:solidFill>
                  <a:srgbClr val="023F85"/>
                </a:solidFill>
                <a:latin typeface="Arial"/>
                <a:cs typeface="Arial"/>
              </a:rPr>
              <a:t>Act on feedback from exit interviews.</a:t>
            </a:r>
            <a:endParaRPr lang="en-GB" sz="1400" dirty="0">
              <a:solidFill>
                <a:srgbClr val="023F85"/>
              </a:solidFill>
              <a:latin typeface="Arial"/>
              <a:cs typeface="Arial"/>
            </a:endParaRPr>
          </a:p>
        </p:txBody>
      </p:sp>
      <p:sp>
        <p:nvSpPr>
          <p:cNvPr id="12" name="object 19">
            <a:extLst>
              <a:ext uri="{FF2B5EF4-FFF2-40B4-BE49-F238E27FC236}">
                <a16:creationId xmlns:a16="http://schemas.microsoft.com/office/drawing/2014/main" id="{ACF4F6F6-AA0F-4CEE-B37C-E968CAF433A0}"/>
              </a:ext>
            </a:extLst>
          </p:cNvPr>
          <p:cNvSpPr txBox="1"/>
          <p:nvPr/>
        </p:nvSpPr>
        <p:spPr>
          <a:xfrm>
            <a:off x="3950194" y="1540440"/>
            <a:ext cx="1303476" cy="228268"/>
          </a:xfrm>
          <a:prstGeom prst="rect">
            <a:avLst/>
          </a:prstGeom>
        </p:spPr>
        <p:txBody>
          <a:bodyPr vert="horz" wrap="square" lIns="0" tIns="12700" rIns="0" bIns="0" rtlCol="0">
            <a:spAutoFit/>
          </a:bodyPr>
          <a:lstStyle/>
          <a:p>
            <a:pPr marL="12700">
              <a:lnSpc>
                <a:spcPct val="100000"/>
              </a:lnSpc>
              <a:spcBef>
                <a:spcPts val="100"/>
              </a:spcBef>
            </a:pPr>
            <a:r>
              <a:rPr lang="en-GB" sz="1400" b="1" dirty="0" err="1">
                <a:solidFill>
                  <a:srgbClr val="0070C0"/>
                </a:solidFill>
                <a:latin typeface="Arial"/>
                <a:cs typeface="Arial"/>
              </a:rPr>
              <a:t>Outcom</a:t>
            </a:r>
            <a:r>
              <a:rPr sz="1400" b="1" dirty="0">
                <a:solidFill>
                  <a:srgbClr val="0070C0"/>
                </a:solidFill>
                <a:latin typeface="Arial"/>
                <a:cs typeface="Arial"/>
              </a:rPr>
              <a:t>es</a:t>
            </a:r>
            <a:endParaRPr sz="1400" dirty="0">
              <a:solidFill>
                <a:srgbClr val="0070C0"/>
              </a:solidFill>
              <a:latin typeface="Arial"/>
              <a:cs typeface="Arial"/>
            </a:endParaRPr>
          </a:p>
        </p:txBody>
      </p:sp>
      <p:sp>
        <p:nvSpPr>
          <p:cNvPr id="10" name="object 10"/>
          <p:cNvSpPr txBox="1"/>
          <p:nvPr/>
        </p:nvSpPr>
        <p:spPr>
          <a:xfrm>
            <a:off x="3746498" y="1952626"/>
            <a:ext cx="2895601" cy="3367589"/>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Care is delivered safely by the most appropriately skilled practitioner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Nurse and midwife-led pathways of care</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Increased access to care</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An improved framework of support and governance for Enhanced, Advanced and Consultant roles</a:t>
            </a:r>
          </a:p>
          <a:p>
            <a:pPr marL="285750" indent="-285750">
              <a:spcBef>
                <a:spcPts val="600"/>
              </a:spcBef>
              <a:spcAft>
                <a:spcPts val="600"/>
              </a:spcAft>
              <a:buFont typeface="Arial" panose="020B0604020202020204" pitchFamily="34" charset="0"/>
              <a:buChar char="•"/>
            </a:pPr>
            <a:endParaRPr lang="en-GB" sz="1400" dirty="0">
              <a:solidFill>
                <a:srgbClr val="023F85"/>
              </a:solidFill>
              <a:latin typeface="Arial"/>
              <a:cs typeface="Arial"/>
            </a:endParaRPr>
          </a:p>
          <a:p>
            <a:pPr marL="285750" lvl="0" indent="-285750">
              <a:spcBef>
                <a:spcPts val="600"/>
              </a:spcBef>
              <a:spcAft>
                <a:spcPts val="600"/>
              </a:spcAft>
              <a:buFont typeface="Arial" panose="020B0604020202020204" pitchFamily="34" charset="0"/>
              <a:buChar char="•"/>
            </a:pPr>
            <a:endParaRPr lang="en-GB" sz="1400" dirty="0">
              <a:solidFill>
                <a:srgbClr val="023F85"/>
              </a:solidFill>
              <a:latin typeface="Arial"/>
              <a:cs typeface="Arial"/>
            </a:endParaRPr>
          </a:p>
        </p:txBody>
      </p:sp>
      <p:sp>
        <p:nvSpPr>
          <p:cNvPr id="23" name="object 23"/>
          <p:cNvSpPr txBox="1"/>
          <p:nvPr/>
        </p:nvSpPr>
        <p:spPr>
          <a:xfrm>
            <a:off x="6946900" y="1579713"/>
            <a:ext cx="1459687"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29" name="TextBox 28">
            <a:extLst>
              <a:ext uri="{FF2B5EF4-FFF2-40B4-BE49-F238E27FC236}">
                <a16:creationId xmlns:a16="http://schemas.microsoft.com/office/drawing/2014/main" id="{B5B8C238-FCD4-0116-BB4D-1C2CC693EEC2}"/>
              </a:ext>
            </a:extLst>
          </p:cNvPr>
          <p:cNvSpPr txBox="1"/>
          <p:nvPr/>
        </p:nvSpPr>
        <p:spPr>
          <a:xfrm>
            <a:off x="6794499" y="1807981"/>
            <a:ext cx="3006579" cy="6271766"/>
          </a:xfrm>
          <a:prstGeom prst="rect">
            <a:avLst/>
          </a:prstGeom>
          <a:noFill/>
        </p:spPr>
        <p:txBody>
          <a:bodyPr wrap="square" rtlCol="0">
            <a:spAutoFit/>
          </a:bodyPr>
          <a:lstStyle/>
          <a:p>
            <a:pPr marL="285750" marR="0" lvl="0" indent="-285750" fontAlgn="auto">
              <a:lnSpc>
                <a:spcPct val="100000"/>
              </a:lnSpc>
              <a:spcBef>
                <a:spcPts val="600"/>
              </a:spcBef>
              <a:spcAft>
                <a:spcPts val="600"/>
              </a:spcAft>
              <a:buClrTx/>
              <a:buSzTx/>
              <a:buFont typeface="Arial" panose="020B0604020202020204" pitchFamily="34" charset="0"/>
              <a:buChar char="•"/>
              <a:tabLst/>
              <a:defRPr/>
            </a:pPr>
            <a:r>
              <a:rPr lang="en-GB" sz="1400" dirty="0">
                <a:solidFill>
                  <a:srgbClr val="023F85"/>
                </a:solidFill>
                <a:latin typeface="Arial"/>
                <a:cs typeface="Arial"/>
              </a:rPr>
              <a:t>Turnover rates and premature leavers rates</a:t>
            </a:r>
          </a:p>
          <a:p>
            <a:pPr marL="285750" marR="0" lvl="0" indent="-285750" fontAlgn="auto">
              <a:lnSpc>
                <a:spcPct val="100000"/>
              </a:lnSpc>
              <a:spcBef>
                <a:spcPts val="600"/>
              </a:spcBef>
              <a:spcAft>
                <a:spcPts val="600"/>
              </a:spcAft>
              <a:buClrTx/>
              <a:buSzTx/>
              <a:buFont typeface="Arial" panose="020B0604020202020204" pitchFamily="34" charset="0"/>
              <a:buChar char="•"/>
              <a:tabLst/>
              <a:defRPr/>
            </a:pPr>
            <a:r>
              <a:rPr lang="en-GB" sz="1400" dirty="0">
                <a:solidFill>
                  <a:srgbClr val="023F85"/>
                </a:solidFill>
                <a:latin typeface="Arial"/>
                <a:cs typeface="Arial"/>
              </a:rPr>
              <a:t>Appraisal rates</a:t>
            </a:r>
          </a:p>
          <a:p>
            <a:pPr marL="285750" marR="0" lvl="0" indent="-285750" fontAlgn="auto">
              <a:lnSpc>
                <a:spcPct val="100000"/>
              </a:lnSpc>
              <a:spcBef>
                <a:spcPts val="600"/>
              </a:spcBef>
              <a:spcAft>
                <a:spcPts val="600"/>
              </a:spcAft>
              <a:buClrTx/>
              <a:buSzTx/>
              <a:buFont typeface="Arial" panose="020B0604020202020204" pitchFamily="34" charset="0"/>
              <a:buChar char="•"/>
              <a:tabLst/>
              <a:defRPr/>
            </a:pPr>
            <a:r>
              <a:rPr lang="en-GB" sz="1400" dirty="0">
                <a:solidFill>
                  <a:srgbClr val="023F85"/>
                </a:solidFill>
                <a:latin typeface="Arial"/>
                <a:cs typeface="Arial"/>
              </a:rPr>
              <a:t>Advanced practice governance matrix</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Numbers of nurses and midwives  in Enhanced, Advanced and Consultant roles</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Maintain turnover rates (below 10%) and reduce premature leavers (from 14.9% to &lt;10%)</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Numbers of nurse-led and midwife-led clinics and services</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Trust Pulse  survey, NHS Staff survey and EKHUFT people, leadership and culture metrics</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Increase in appraisal rates from 74.8% to 95%</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Exit interviews</a:t>
            </a:r>
          </a:p>
          <a:p>
            <a:pPr marL="285750" marR="0" lvl="0" indent="-285750" fontAlgn="auto">
              <a:lnSpc>
                <a:spcPct val="100000"/>
              </a:lnSpc>
              <a:spcBef>
                <a:spcPts val="600"/>
              </a:spcBef>
              <a:spcAft>
                <a:spcPts val="600"/>
              </a:spcAft>
              <a:buClrTx/>
              <a:buSzTx/>
              <a:buFont typeface="Arial" panose="020B0604020202020204" pitchFamily="34" charset="0"/>
              <a:buChar char="•"/>
              <a:tabLst/>
              <a:defRPr/>
            </a:pPr>
            <a:endParaRPr lang="en-GB" sz="1400" dirty="0">
              <a:solidFill>
                <a:srgbClr val="023F85"/>
              </a:solidFill>
              <a:latin typeface="Arial"/>
              <a:cs typeface="Arial"/>
            </a:endParaRPr>
          </a:p>
          <a:p>
            <a:pPr marR="0" lvl="0" algn="l" defTabSz="685663" rtl="0" eaLnBrk="1" fontAlgn="auto" latinLnBrk="0" hangingPunct="1">
              <a:lnSpc>
                <a:spcPct val="100000"/>
              </a:lnSpc>
              <a:spcBef>
                <a:spcPts val="0"/>
              </a:spcBef>
              <a:spcAft>
                <a:spcPts val="0"/>
              </a:spcAft>
              <a:buClrTx/>
              <a:buSzTx/>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68566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Lato Light" panose="020F0502020204030203" pitchFamily="34" charset="0"/>
              <a:cs typeface="Arial" panose="020B0604020202020204" pitchFamily="34" charset="0"/>
            </a:endParaRPr>
          </a:p>
        </p:txBody>
      </p:sp>
      <p:sp>
        <p:nvSpPr>
          <p:cNvPr id="24" name="object 24">
            <a:extLst>
              <a:ext uri="{C183D7F6-B498-43B3-948B-1728B52AA6E4}">
                <adec:decorative xmlns:adec="http://schemas.microsoft.com/office/drawing/2017/decorative" val="1"/>
              </a:ext>
            </a:extLst>
          </p:cNvPr>
          <p:cNvSpPr/>
          <p:nvPr/>
        </p:nvSpPr>
        <p:spPr>
          <a:xfrm>
            <a:off x="155575" y="1811473"/>
            <a:ext cx="2237105" cy="301917"/>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5" name="object 25">
            <a:extLst>
              <a:ext uri="{C183D7F6-B498-43B3-948B-1728B52AA6E4}">
                <adec:decorative xmlns:adec="http://schemas.microsoft.com/office/drawing/2017/decorative" val="1"/>
              </a:ext>
            </a:extLst>
          </p:cNvPr>
          <p:cNvSpPr/>
          <p:nvPr/>
        </p:nvSpPr>
        <p:spPr>
          <a:xfrm>
            <a:off x="3213100" y="1811473"/>
            <a:ext cx="2227580" cy="0"/>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6" name="object 26">
            <a:extLst>
              <a:ext uri="{C183D7F6-B498-43B3-948B-1728B52AA6E4}">
                <adec:decorative xmlns:adec="http://schemas.microsoft.com/office/drawing/2017/decorative" val="1"/>
              </a:ext>
            </a:extLst>
          </p:cNvPr>
          <p:cNvSpPr/>
          <p:nvPr/>
        </p:nvSpPr>
        <p:spPr>
          <a:xfrm>
            <a:off x="6489700" y="1811473"/>
            <a:ext cx="3311380" cy="906532"/>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pic>
        <p:nvPicPr>
          <p:cNvPr id="5" name="Picture 4" descr="Two nurses pictured in a training simulation, preparing for a procedure">
            <a:extLst>
              <a:ext uri="{FF2B5EF4-FFF2-40B4-BE49-F238E27FC236}">
                <a16:creationId xmlns:a16="http://schemas.microsoft.com/office/drawing/2014/main" id="{E15C921F-54CA-4567-AACD-115A372413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279" b="24195"/>
          <a:stretch/>
        </p:blipFill>
        <p:spPr>
          <a:xfrm>
            <a:off x="3731489" y="4659774"/>
            <a:ext cx="2982386" cy="2484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100" y="597407"/>
            <a:ext cx="2330545" cy="3911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lang="en-GB" spc="-65" dirty="0">
                <a:solidFill>
                  <a:srgbClr val="0070C0"/>
                </a:solidFill>
              </a:rPr>
              <a:t>7</a:t>
            </a:r>
            <a:r>
              <a:rPr spc="-65" dirty="0">
                <a:solidFill>
                  <a:srgbClr val="0070C0"/>
                </a:solidFill>
              </a:rPr>
              <a:t>:</a:t>
            </a:r>
          </a:p>
        </p:txBody>
      </p:sp>
      <p:sp>
        <p:nvSpPr>
          <p:cNvPr id="3" name="object 3"/>
          <p:cNvSpPr txBox="1"/>
          <p:nvPr/>
        </p:nvSpPr>
        <p:spPr>
          <a:xfrm>
            <a:off x="165100" y="1029208"/>
            <a:ext cx="9982200" cy="782265"/>
          </a:xfrm>
          <a:prstGeom prst="rect">
            <a:avLst/>
          </a:prstGeom>
        </p:spPr>
        <p:txBody>
          <a:bodyPr vert="horz" wrap="square" lIns="0" tIns="27940" rIns="0" bIns="0" rtlCol="0">
            <a:spAutoFit/>
          </a:bodyPr>
          <a:lstStyle/>
          <a:p>
            <a:pPr marL="12700" marR="5080">
              <a:lnSpc>
                <a:spcPts val="2100"/>
              </a:lnSpc>
              <a:spcBef>
                <a:spcPts val="220"/>
              </a:spcBef>
            </a:pPr>
            <a:r>
              <a:rPr lang="en-GB" spc="-5" dirty="0">
                <a:solidFill>
                  <a:srgbClr val="023F85"/>
                </a:solidFill>
                <a:latin typeface="Arial"/>
                <a:cs typeface="Arial"/>
              </a:rPr>
              <a:t>Nurses and midwives are involved in local, regional and national networks and activities to celebrate and share good practice</a:t>
            </a:r>
            <a:endParaRPr spc="-5" dirty="0">
              <a:solidFill>
                <a:srgbClr val="023F85"/>
              </a:solidFill>
              <a:latin typeface="Arial"/>
              <a:cs typeface="Arial"/>
            </a:endParaRPr>
          </a:p>
          <a:p>
            <a:pPr marL="12700">
              <a:lnSpc>
                <a:spcPct val="100000"/>
              </a:lnSpc>
              <a:spcBef>
                <a:spcPts val="5"/>
              </a:spcBef>
              <a:tabLst>
                <a:tab pos="3353435" algn="l"/>
              </a:tabLst>
            </a:pPr>
            <a:r>
              <a:rPr lang="en-GB" sz="1400" b="1" spc="-5" dirty="0">
                <a:solidFill>
                  <a:srgbClr val="0070C0"/>
                </a:solidFill>
                <a:latin typeface="Arial"/>
                <a:cs typeface="Arial"/>
              </a:rPr>
              <a:t>   </a:t>
            </a:r>
            <a:r>
              <a:rPr sz="1400" b="1" spc="-5" dirty="0">
                <a:solidFill>
                  <a:srgbClr val="0070C0"/>
                </a:solidFill>
                <a:latin typeface="Arial"/>
                <a:cs typeface="Arial"/>
              </a:rPr>
              <a:t>Actions	</a:t>
            </a:r>
            <a:r>
              <a:rPr lang="en-GB" sz="1400" b="1" spc="-5" dirty="0">
                <a:solidFill>
                  <a:srgbClr val="0070C0"/>
                </a:solidFill>
                <a:latin typeface="Arial"/>
                <a:cs typeface="Arial"/>
              </a:rPr>
              <a:t>    </a:t>
            </a:r>
            <a:endParaRPr sz="1400" dirty="0">
              <a:solidFill>
                <a:srgbClr val="0070C0"/>
              </a:solidFill>
              <a:latin typeface="Arial"/>
              <a:cs typeface="Arial"/>
            </a:endParaRPr>
          </a:p>
        </p:txBody>
      </p:sp>
      <p:sp>
        <p:nvSpPr>
          <p:cNvPr id="4" name="TextBox 3">
            <a:extLst>
              <a:ext uri="{FF2B5EF4-FFF2-40B4-BE49-F238E27FC236}">
                <a16:creationId xmlns:a16="http://schemas.microsoft.com/office/drawing/2014/main" id="{7CD178AE-CCA1-BBE4-74C8-7CF4E3B9577E}"/>
              </a:ext>
            </a:extLst>
          </p:cNvPr>
          <p:cNvSpPr txBox="1"/>
          <p:nvPr/>
        </p:nvSpPr>
        <p:spPr>
          <a:xfrm>
            <a:off x="405131" y="1888779"/>
            <a:ext cx="3159350" cy="5232202"/>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Develop nurses’  and midwives' knowledge, confidence and skills to celebrate and share good practice through mentorship, shadowing, rotations, coaching and development support</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Provide opportunities, including time, for nurses and midwives to attend and speak at internal and external conferences, meetings and workshops.</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Encourage nurses and midwives to nominate their colleagues and teams for awards internally and externally</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Showcase the knowledge and expertise of nurses and midwives by opening up study days and courses  to external applicants</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Support nurses and midwives to publish their work</a:t>
            </a:r>
          </a:p>
        </p:txBody>
      </p:sp>
      <p:sp>
        <p:nvSpPr>
          <p:cNvPr id="12" name="object 19">
            <a:extLst>
              <a:ext uri="{FF2B5EF4-FFF2-40B4-BE49-F238E27FC236}">
                <a16:creationId xmlns:a16="http://schemas.microsoft.com/office/drawing/2014/main" id="{0B194096-53FD-4D0D-8909-236C687EE598}"/>
              </a:ext>
            </a:extLst>
          </p:cNvPr>
          <p:cNvSpPr txBox="1"/>
          <p:nvPr/>
        </p:nvSpPr>
        <p:spPr>
          <a:xfrm>
            <a:off x="3967023" y="1579713"/>
            <a:ext cx="1303476" cy="228268"/>
          </a:xfrm>
          <a:prstGeom prst="rect">
            <a:avLst/>
          </a:prstGeom>
        </p:spPr>
        <p:txBody>
          <a:bodyPr vert="horz" wrap="square" lIns="0" tIns="12700" rIns="0" bIns="0" rtlCol="0">
            <a:spAutoFit/>
          </a:bodyPr>
          <a:lstStyle/>
          <a:p>
            <a:pPr marL="12700">
              <a:lnSpc>
                <a:spcPct val="100000"/>
              </a:lnSpc>
              <a:spcBef>
                <a:spcPts val="100"/>
              </a:spcBef>
            </a:pPr>
            <a:r>
              <a:rPr lang="en-GB" sz="1400" b="1" dirty="0" err="1">
                <a:solidFill>
                  <a:srgbClr val="0070C0"/>
                </a:solidFill>
                <a:latin typeface="Arial"/>
                <a:cs typeface="Arial"/>
              </a:rPr>
              <a:t>Outcom</a:t>
            </a:r>
            <a:r>
              <a:rPr sz="1400" b="1" dirty="0">
                <a:solidFill>
                  <a:srgbClr val="0070C0"/>
                </a:solidFill>
                <a:latin typeface="Arial"/>
                <a:cs typeface="Arial"/>
              </a:rPr>
              <a:t>es</a:t>
            </a:r>
            <a:endParaRPr sz="1400" dirty="0">
              <a:solidFill>
                <a:srgbClr val="0070C0"/>
              </a:solidFill>
              <a:latin typeface="Arial"/>
              <a:cs typeface="Arial"/>
            </a:endParaRPr>
          </a:p>
        </p:txBody>
      </p:sp>
      <p:sp>
        <p:nvSpPr>
          <p:cNvPr id="13" name="object 13"/>
          <p:cNvSpPr txBox="1"/>
          <p:nvPr/>
        </p:nvSpPr>
        <p:spPr>
          <a:xfrm>
            <a:off x="3746500" y="1852114"/>
            <a:ext cx="3047999" cy="3949799"/>
          </a:xfrm>
          <a:prstGeom prst="rect">
            <a:avLst/>
          </a:prstGeom>
        </p:spPr>
        <p:txBody>
          <a:bodyPr vert="horz" wrap="square" lIns="0" tIns="12700" rIns="0" bIns="0" rtlCol="0">
            <a:spAutoFit/>
          </a:bodyPr>
          <a:lstStyle/>
          <a:p>
            <a:pPr marL="285750" marR="0" indent="-285750" fontAlgn="auto">
              <a:lnSpc>
                <a:spcPct val="100000"/>
              </a:lnSpc>
              <a:spcBef>
                <a:spcPts val="600"/>
              </a:spcBef>
              <a:spcAft>
                <a:spcPts val="600"/>
              </a:spcAft>
              <a:buClrTx/>
              <a:buSzTx/>
              <a:buFont typeface="Arial" panose="020B0604020202020204" pitchFamily="34" charset="0"/>
              <a:buChar char="•"/>
              <a:tabLst/>
              <a:defRPr/>
            </a:pPr>
            <a:r>
              <a:rPr lang="en-US" sz="1400" dirty="0">
                <a:solidFill>
                  <a:srgbClr val="023F85"/>
                </a:solidFill>
                <a:latin typeface="Arial"/>
                <a:cs typeface="Arial"/>
              </a:rPr>
              <a:t>Positive impact on quality and standards of care and service delivery.</a:t>
            </a:r>
          </a:p>
          <a:p>
            <a:pPr marL="285750" marR="0" indent="-285750" fontAlgn="auto">
              <a:lnSpc>
                <a:spcPct val="100000"/>
              </a:lnSpc>
              <a:spcBef>
                <a:spcPts val="600"/>
              </a:spcBef>
              <a:spcAft>
                <a:spcPts val="600"/>
              </a:spcAft>
              <a:buClrTx/>
              <a:buSzTx/>
              <a:buFont typeface="Arial" panose="020B0604020202020204" pitchFamily="34" charset="0"/>
              <a:buChar char="•"/>
              <a:tabLst/>
              <a:defRPr/>
            </a:pPr>
            <a:r>
              <a:rPr lang="en-US" sz="1400" dirty="0">
                <a:solidFill>
                  <a:srgbClr val="023F85"/>
                </a:solidFill>
                <a:latin typeface="Arial"/>
                <a:cs typeface="Arial"/>
              </a:rPr>
              <a:t>Greater understanding of the nursing, midwifery and specialist community public health roles and contribution by stakeholders</a:t>
            </a:r>
          </a:p>
          <a:p>
            <a:pPr marL="285750" indent="-285750">
              <a:spcBef>
                <a:spcPts val="600"/>
              </a:spcBef>
              <a:spcAft>
                <a:spcPts val="600"/>
              </a:spcAft>
              <a:buFont typeface="Arial" panose="020B0604020202020204" pitchFamily="34" charset="0"/>
              <a:buChar char="•"/>
              <a:defRPr/>
            </a:pPr>
            <a:r>
              <a:rPr lang="en-US" sz="1400" dirty="0">
                <a:solidFill>
                  <a:srgbClr val="023F85"/>
                </a:solidFill>
                <a:latin typeface="Arial"/>
                <a:cs typeface="Arial"/>
              </a:rPr>
              <a:t>Increased confidence in </a:t>
            </a:r>
            <a:r>
              <a:rPr lang="en-GB" sz="1400" dirty="0">
                <a:solidFill>
                  <a:srgbClr val="023F85"/>
                </a:solidFill>
                <a:latin typeface="Arial"/>
                <a:cs typeface="Arial"/>
              </a:rPr>
              <a:t>nurses, midwives and specialist community public health nurses </a:t>
            </a:r>
            <a:r>
              <a:rPr lang="en-US" sz="1400" dirty="0">
                <a:solidFill>
                  <a:srgbClr val="023F85"/>
                </a:solidFill>
                <a:latin typeface="Arial"/>
                <a:cs typeface="Arial"/>
              </a:rPr>
              <a:t>and development of a positive, public image of nursing and midwifery</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Increased access to regional and national programmes and resources</a:t>
            </a:r>
          </a:p>
          <a:p>
            <a:pPr marL="241300" marR="5080" indent="-228600">
              <a:lnSpc>
                <a:spcPct val="100000"/>
              </a:lnSpc>
              <a:spcBef>
                <a:spcPts val="100"/>
              </a:spcBef>
              <a:buChar char="•"/>
              <a:tabLst>
                <a:tab pos="240665" algn="l"/>
                <a:tab pos="241300" algn="l"/>
              </a:tabLst>
            </a:pPr>
            <a:endParaRPr sz="1000" dirty="0">
              <a:latin typeface="Arial"/>
              <a:cs typeface="Arial"/>
            </a:endParaRPr>
          </a:p>
        </p:txBody>
      </p:sp>
      <p:sp>
        <p:nvSpPr>
          <p:cNvPr id="23" name="object 23"/>
          <p:cNvSpPr txBox="1"/>
          <p:nvPr/>
        </p:nvSpPr>
        <p:spPr>
          <a:xfrm>
            <a:off x="6946900" y="1579713"/>
            <a:ext cx="1459687"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14" name="object 14"/>
          <p:cNvSpPr txBox="1"/>
          <p:nvPr/>
        </p:nvSpPr>
        <p:spPr>
          <a:xfrm>
            <a:off x="6946900" y="1811473"/>
            <a:ext cx="2783981" cy="2905924"/>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Evidence of feedback from conferences, professional meetings and workshops on service delivery.</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 in the number of nurses, midwives and specialist community public health nurses nominated/awarded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Positive local, national and international profile of nursing and midwifery at EKHUFT in the media </a:t>
            </a:r>
          </a:p>
        </p:txBody>
      </p:sp>
      <p:sp>
        <p:nvSpPr>
          <p:cNvPr id="24" name="object 24">
            <a:extLst>
              <a:ext uri="{C183D7F6-B498-43B3-948B-1728B52AA6E4}">
                <adec:decorative xmlns:adec="http://schemas.microsoft.com/office/drawing/2017/decorative" val="1"/>
              </a:ext>
            </a:extLst>
          </p:cNvPr>
          <p:cNvSpPr/>
          <p:nvPr/>
        </p:nvSpPr>
        <p:spPr>
          <a:xfrm>
            <a:off x="405131" y="1888778"/>
            <a:ext cx="2075180" cy="261276"/>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5" name="object 25">
            <a:extLst>
              <a:ext uri="{C183D7F6-B498-43B3-948B-1728B52AA6E4}">
                <adec:decorative xmlns:adec="http://schemas.microsoft.com/office/drawing/2017/decorative" val="1"/>
              </a:ext>
            </a:extLst>
          </p:cNvPr>
          <p:cNvSpPr/>
          <p:nvPr/>
        </p:nvSpPr>
        <p:spPr>
          <a:xfrm flipV="1">
            <a:off x="3676302" y="1811472"/>
            <a:ext cx="1764378" cy="45719"/>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6" name="object 26">
            <a:extLst>
              <a:ext uri="{C183D7F6-B498-43B3-948B-1728B52AA6E4}">
                <adec:decorative xmlns:adec="http://schemas.microsoft.com/office/drawing/2017/decorative" val="1"/>
              </a:ext>
            </a:extLst>
          </p:cNvPr>
          <p:cNvSpPr/>
          <p:nvPr/>
        </p:nvSpPr>
        <p:spPr>
          <a:xfrm>
            <a:off x="6946900" y="1807981"/>
            <a:ext cx="2854180" cy="910024"/>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pic>
        <p:nvPicPr>
          <p:cNvPr id="8" name="Picture 7" descr="Some of the emergency department nursing team at the Nursing Times Awards">
            <a:extLst>
              <a:ext uri="{FF2B5EF4-FFF2-40B4-BE49-F238E27FC236}">
                <a16:creationId xmlns:a16="http://schemas.microsoft.com/office/drawing/2014/main" id="{93881B28-B548-4FBB-A336-1F432F3C9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4450" y="4868226"/>
            <a:ext cx="3465272" cy="2310182"/>
          </a:xfrm>
          <a:prstGeom prst="rect">
            <a:avLst/>
          </a:prstGeom>
        </p:spPr>
      </p:pic>
    </p:spTree>
    <p:extLst>
      <p:ext uri="{BB962C8B-B14F-4D97-AF65-F5344CB8AC3E}">
        <p14:creationId xmlns:p14="http://schemas.microsoft.com/office/powerpoint/2010/main" val="143819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BAA290-7D0E-4ED8-A89C-659F0EFBFF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300" y="504826"/>
            <a:ext cx="2286000" cy="3429000"/>
          </a:xfrm>
          <a:prstGeom prst="rect">
            <a:avLst/>
          </a:prstGeom>
        </p:spPr>
      </p:pic>
      <p:pic>
        <p:nvPicPr>
          <p:cNvPr id="21" name="Picture 20">
            <a:extLst>
              <a:ext uri="{FF2B5EF4-FFF2-40B4-BE49-F238E27FC236}">
                <a16:creationId xmlns:a16="http://schemas.microsoft.com/office/drawing/2014/main" id="{B960DBDF-847E-476D-9770-92B83A1627F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45"/>
          <a:stretch/>
        </p:blipFill>
        <p:spPr>
          <a:xfrm>
            <a:off x="391289" y="4121330"/>
            <a:ext cx="2278800" cy="3211567"/>
          </a:xfrm>
          <a:prstGeom prst="rect">
            <a:avLst/>
          </a:prstGeom>
        </p:spPr>
      </p:pic>
      <p:pic>
        <p:nvPicPr>
          <p:cNvPr id="23" name="Picture 22">
            <a:extLst>
              <a:ext uri="{FF2B5EF4-FFF2-40B4-BE49-F238E27FC236}">
                <a16:creationId xmlns:a16="http://schemas.microsoft.com/office/drawing/2014/main" id="{2B318FD0-A42D-45D6-A21C-EE265029FE4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40"/>
          <a:stretch/>
        </p:blipFill>
        <p:spPr>
          <a:xfrm>
            <a:off x="7937500" y="504825"/>
            <a:ext cx="2310986" cy="3384000"/>
          </a:xfrm>
          <a:prstGeom prst="rect">
            <a:avLst/>
          </a:prstGeom>
        </p:spPr>
      </p:pic>
      <p:pic>
        <p:nvPicPr>
          <p:cNvPr id="3" name="Picture 2">
            <a:extLst>
              <a:ext uri="{FF2B5EF4-FFF2-40B4-BE49-F238E27FC236}">
                <a16:creationId xmlns:a16="http://schemas.microsoft.com/office/drawing/2014/main" id="{C52A36E0-FC75-4E61-9D06-F2346D77527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7914" y="520920"/>
            <a:ext cx="2310986" cy="3368840"/>
          </a:xfrm>
          <a:prstGeom prst="rect">
            <a:avLst/>
          </a:prstGeom>
        </p:spPr>
      </p:pic>
      <p:pic>
        <p:nvPicPr>
          <p:cNvPr id="5" name="Picture 4">
            <a:extLst>
              <a:ext uri="{FF2B5EF4-FFF2-40B4-BE49-F238E27FC236}">
                <a16:creationId xmlns:a16="http://schemas.microsoft.com/office/drawing/2014/main" id="{8F065EAA-FF95-4B6A-952F-EA33AC2145BF}"/>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94" t="9286"/>
          <a:stretch/>
        </p:blipFill>
        <p:spPr>
          <a:xfrm>
            <a:off x="393700" y="504826"/>
            <a:ext cx="2310986" cy="3429000"/>
          </a:xfrm>
          <a:prstGeom prst="rect">
            <a:avLst/>
          </a:prstGeom>
        </p:spPr>
      </p:pic>
      <p:pic>
        <p:nvPicPr>
          <p:cNvPr id="7" name="Picture 6">
            <a:extLst>
              <a:ext uri="{FF2B5EF4-FFF2-40B4-BE49-F238E27FC236}">
                <a16:creationId xmlns:a16="http://schemas.microsoft.com/office/drawing/2014/main" id="{A2FE4A73-12BE-413D-BAEE-E93F8A9319B8}"/>
              </a:ext>
              <a:ext uri="{C183D7F6-B498-43B3-948B-1728B52AA6E4}">
                <adec:decorative xmlns:adec="http://schemas.microsoft.com/office/drawing/2017/decorative" val="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392" t="7645" r="1309"/>
          <a:stretch/>
        </p:blipFill>
        <p:spPr>
          <a:xfrm>
            <a:off x="2908300" y="4121329"/>
            <a:ext cx="2286000" cy="3225033"/>
          </a:xfrm>
          <a:prstGeom prst="rect">
            <a:avLst/>
          </a:prstGeom>
        </p:spPr>
      </p:pic>
      <p:pic>
        <p:nvPicPr>
          <p:cNvPr id="10" name="Picture 9">
            <a:extLst>
              <a:ext uri="{FF2B5EF4-FFF2-40B4-BE49-F238E27FC236}">
                <a16:creationId xmlns:a16="http://schemas.microsoft.com/office/drawing/2014/main" id="{88B27BEA-4C92-492A-BC08-2C25784659A9}"/>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241" t="5486"/>
          <a:stretch/>
        </p:blipFill>
        <p:spPr>
          <a:xfrm>
            <a:off x="5397914" y="4121329"/>
            <a:ext cx="2310986" cy="3230696"/>
          </a:xfrm>
          <a:prstGeom prst="rect">
            <a:avLst/>
          </a:prstGeom>
        </p:spPr>
      </p:pic>
      <p:pic>
        <p:nvPicPr>
          <p:cNvPr id="12" name="Picture 11">
            <a:extLst>
              <a:ext uri="{FF2B5EF4-FFF2-40B4-BE49-F238E27FC236}">
                <a16:creationId xmlns:a16="http://schemas.microsoft.com/office/drawing/2014/main" id="{9B87E19A-96ED-4BAD-857D-5371F326AC78}"/>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5743" t="15836"/>
          <a:stretch/>
        </p:blipFill>
        <p:spPr>
          <a:xfrm>
            <a:off x="7912514" y="4121329"/>
            <a:ext cx="2335972" cy="3248683"/>
          </a:xfrm>
          <a:prstGeom prst="rect">
            <a:avLst/>
          </a:prstGeom>
        </p:spPr>
      </p:pic>
      <p:sp>
        <p:nvSpPr>
          <p:cNvPr id="2" name="Title 1">
            <a:extLst>
              <a:ext uri="{FF2B5EF4-FFF2-40B4-BE49-F238E27FC236}">
                <a16:creationId xmlns:a16="http://schemas.microsoft.com/office/drawing/2014/main" id="{C5AD025F-DB70-4FB3-B3AE-FA463D60B646}"/>
              </a:ext>
            </a:extLst>
          </p:cNvPr>
          <p:cNvSpPr>
            <a:spLocks noGrp="1"/>
          </p:cNvSpPr>
          <p:nvPr>
            <p:ph type="ctrTitle"/>
          </p:nvPr>
        </p:nvSpPr>
        <p:spPr>
          <a:xfrm>
            <a:off x="802005" y="2344483"/>
            <a:ext cx="9089390" cy="369332"/>
          </a:xfrm>
        </p:spPr>
        <p:txBody>
          <a:bodyPr/>
          <a:lstStyle/>
          <a:p>
            <a:r>
              <a:rPr lang="en-GB" dirty="0"/>
              <a:t>  </a:t>
            </a:r>
          </a:p>
        </p:txBody>
      </p:sp>
      <p:sp>
        <p:nvSpPr>
          <p:cNvPr id="4" name="Subtitle 3">
            <a:extLst>
              <a:ext uri="{FF2B5EF4-FFF2-40B4-BE49-F238E27FC236}">
                <a16:creationId xmlns:a16="http://schemas.microsoft.com/office/drawing/2014/main" id="{9BE8AA9A-7475-414E-9307-784B52A799B6}"/>
              </a:ext>
            </a:extLst>
          </p:cNvPr>
          <p:cNvSpPr>
            <a:spLocks noGrp="1"/>
          </p:cNvSpPr>
          <p:nvPr>
            <p:ph type="subTitle" idx="4"/>
          </p:nvPr>
        </p:nvSpPr>
        <p:spPr>
          <a:xfrm>
            <a:off x="1604010" y="4235196"/>
            <a:ext cx="7485380" cy="184666"/>
          </a:xfrm>
        </p:spPr>
        <p:txBody>
          <a:bodyPr/>
          <a:lstStyle/>
          <a:p>
            <a:r>
              <a:rPr lang="en-GB" dirty="0"/>
              <a:t> </a:t>
            </a:r>
          </a:p>
        </p:txBody>
      </p:sp>
    </p:spTree>
    <p:extLst>
      <p:ext uri="{BB962C8B-B14F-4D97-AF65-F5344CB8AC3E}">
        <p14:creationId xmlns:p14="http://schemas.microsoft.com/office/powerpoint/2010/main" val="1454711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urse smiling a">
            <a:extLst>
              <a:ext uri="{FF2B5EF4-FFF2-40B4-BE49-F238E27FC236}">
                <a16:creationId xmlns:a16="http://schemas.microsoft.com/office/drawing/2014/main" id="{D723AA73-AA03-4374-9EAD-D32B817290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00" y="428625"/>
            <a:ext cx="2278800" cy="3418200"/>
          </a:xfrm>
          <a:prstGeom prst="rect">
            <a:avLst/>
          </a:prstGeom>
        </p:spPr>
      </p:pic>
      <p:pic>
        <p:nvPicPr>
          <p:cNvPr id="15" name="Picture 14">
            <a:extLst>
              <a:ext uri="{FF2B5EF4-FFF2-40B4-BE49-F238E27FC236}">
                <a16:creationId xmlns:a16="http://schemas.microsoft.com/office/drawing/2014/main" id="{1D12138D-91C4-4E8D-9547-A94CDF531AB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6700" y="428625"/>
            <a:ext cx="2286000" cy="3429000"/>
          </a:xfrm>
          <a:prstGeom prst="rect">
            <a:avLst/>
          </a:prstGeom>
        </p:spPr>
      </p:pic>
      <p:pic>
        <p:nvPicPr>
          <p:cNvPr id="18" name="Picture 17">
            <a:extLst>
              <a:ext uri="{FF2B5EF4-FFF2-40B4-BE49-F238E27FC236}">
                <a16:creationId xmlns:a16="http://schemas.microsoft.com/office/drawing/2014/main" id="{5002938E-BBEC-4859-9695-C181673BF1F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2493" y="428625"/>
            <a:ext cx="2533407" cy="3418200"/>
          </a:xfrm>
          <a:prstGeom prst="rect">
            <a:avLst/>
          </a:prstGeom>
        </p:spPr>
      </p:pic>
      <p:pic>
        <p:nvPicPr>
          <p:cNvPr id="25" name="Picture 24">
            <a:extLst>
              <a:ext uri="{FF2B5EF4-FFF2-40B4-BE49-F238E27FC236}">
                <a16:creationId xmlns:a16="http://schemas.microsoft.com/office/drawing/2014/main" id="{A09F68E8-F47A-406F-BFCE-CC7541361E1D}"/>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755" b="3125"/>
          <a:stretch/>
        </p:blipFill>
        <p:spPr>
          <a:xfrm>
            <a:off x="2832098" y="4038599"/>
            <a:ext cx="2297698" cy="3171825"/>
          </a:xfrm>
          <a:prstGeom prst="rect">
            <a:avLst/>
          </a:prstGeom>
        </p:spPr>
      </p:pic>
      <p:pic>
        <p:nvPicPr>
          <p:cNvPr id="27" name="Picture 26">
            <a:extLst>
              <a:ext uri="{FF2B5EF4-FFF2-40B4-BE49-F238E27FC236}">
                <a16:creationId xmlns:a16="http://schemas.microsoft.com/office/drawing/2014/main" id="{01B5F2C1-EB07-4555-B241-3AD4E7B00F0D}"/>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6" t="6823" r="86" b="636"/>
          <a:stretch/>
        </p:blipFill>
        <p:spPr>
          <a:xfrm>
            <a:off x="7839424" y="4055025"/>
            <a:ext cx="2537684" cy="3131587"/>
          </a:xfrm>
          <a:prstGeom prst="rect">
            <a:avLst/>
          </a:prstGeom>
        </p:spPr>
      </p:pic>
      <p:pic>
        <p:nvPicPr>
          <p:cNvPr id="31" name="Picture 30">
            <a:extLst>
              <a:ext uri="{FF2B5EF4-FFF2-40B4-BE49-F238E27FC236}">
                <a16:creationId xmlns:a16="http://schemas.microsoft.com/office/drawing/2014/main" id="{99DFB3DA-6871-4885-97E1-CEB3B8C418F2}"/>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32100" y="428625"/>
            <a:ext cx="2305700" cy="3418200"/>
          </a:xfrm>
          <a:prstGeom prst="rect">
            <a:avLst/>
          </a:prstGeom>
        </p:spPr>
      </p:pic>
      <p:pic>
        <p:nvPicPr>
          <p:cNvPr id="33" name="Picture 32">
            <a:extLst>
              <a:ext uri="{FF2B5EF4-FFF2-40B4-BE49-F238E27FC236}">
                <a16:creationId xmlns:a16="http://schemas.microsoft.com/office/drawing/2014/main" id="{FDD3BCD1-4055-44B6-970C-B478AB86A917}"/>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8119"/>
          <a:stretch/>
        </p:blipFill>
        <p:spPr>
          <a:xfrm>
            <a:off x="371119" y="4038600"/>
            <a:ext cx="2301381" cy="3171825"/>
          </a:xfrm>
          <a:prstGeom prst="rect">
            <a:avLst/>
          </a:prstGeom>
        </p:spPr>
      </p:pic>
      <p:pic>
        <p:nvPicPr>
          <p:cNvPr id="35" name="Picture 34">
            <a:extLst>
              <a:ext uri="{FF2B5EF4-FFF2-40B4-BE49-F238E27FC236}">
                <a16:creationId xmlns:a16="http://schemas.microsoft.com/office/drawing/2014/main" id="{108AE1A6-7206-4B7E-A519-882288E959C3}"/>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676" t="12055"/>
          <a:stretch/>
        </p:blipFill>
        <p:spPr>
          <a:xfrm>
            <a:off x="5346700" y="4038600"/>
            <a:ext cx="2286000" cy="3148012"/>
          </a:xfrm>
          <a:prstGeom prst="rect">
            <a:avLst/>
          </a:prstGeom>
        </p:spPr>
      </p:pic>
      <p:sp>
        <p:nvSpPr>
          <p:cNvPr id="2" name="Title 1">
            <a:extLst>
              <a:ext uri="{FF2B5EF4-FFF2-40B4-BE49-F238E27FC236}">
                <a16:creationId xmlns:a16="http://schemas.microsoft.com/office/drawing/2014/main" id="{86B259C9-11AA-4031-821A-66ACEFA1233E}"/>
              </a:ext>
            </a:extLst>
          </p:cNvPr>
          <p:cNvSpPr>
            <a:spLocks noGrp="1"/>
          </p:cNvSpPr>
          <p:nvPr>
            <p:ph type="ctrTitle"/>
          </p:nvPr>
        </p:nvSpPr>
        <p:spPr>
          <a:xfrm>
            <a:off x="802005" y="2344483"/>
            <a:ext cx="9089390" cy="369332"/>
          </a:xfrm>
        </p:spPr>
        <p:txBody>
          <a:bodyPr/>
          <a:lstStyle/>
          <a:p>
            <a:r>
              <a:rPr lang="en-GB" dirty="0"/>
              <a:t> </a:t>
            </a:r>
          </a:p>
        </p:txBody>
      </p:sp>
      <p:sp>
        <p:nvSpPr>
          <p:cNvPr id="3" name="Subtitle 2">
            <a:extLst>
              <a:ext uri="{FF2B5EF4-FFF2-40B4-BE49-F238E27FC236}">
                <a16:creationId xmlns:a16="http://schemas.microsoft.com/office/drawing/2014/main" id="{6B8D01C4-28BB-4CB2-8B2F-460682368971}"/>
              </a:ext>
            </a:extLst>
          </p:cNvPr>
          <p:cNvSpPr>
            <a:spLocks noGrp="1"/>
          </p:cNvSpPr>
          <p:nvPr>
            <p:ph type="subTitle" idx="4"/>
          </p:nvPr>
        </p:nvSpPr>
        <p:spPr>
          <a:xfrm>
            <a:off x="1604010" y="4235196"/>
            <a:ext cx="7485380" cy="184666"/>
          </a:xfrm>
        </p:spPr>
        <p:txBody>
          <a:bodyPr/>
          <a:lstStyle/>
          <a:p>
            <a:r>
              <a:rPr lang="en-GB" dirty="0"/>
              <a:t> </a:t>
            </a:r>
          </a:p>
        </p:txBody>
      </p:sp>
    </p:spTree>
    <p:extLst>
      <p:ext uri="{BB962C8B-B14F-4D97-AF65-F5344CB8AC3E}">
        <p14:creationId xmlns:p14="http://schemas.microsoft.com/office/powerpoint/2010/main" val="148475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5157-B468-4DC1-BBD4-B1F11CBAACC2}"/>
              </a:ext>
            </a:extLst>
          </p:cNvPr>
          <p:cNvSpPr>
            <a:spLocks noGrp="1"/>
          </p:cNvSpPr>
          <p:nvPr>
            <p:ph type="title"/>
          </p:nvPr>
        </p:nvSpPr>
        <p:spPr>
          <a:xfrm>
            <a:off x="878300" y="597407"/>
            <a:ext cx="8936799" cy="738664"/>
          </a:xfrm>
        </p:spPr>
        <p:txBody>
          <a:bodyPr/>
          <a:lstStyle/>
          <a:p>
            <a:r>
              <a:rPr lang="en-GB" dirty="0">
                <a:solidFill>
                  <a:srgbClr val="0070C0"/>
                </a:solidFill>
              </a:rPr>
              <a:t>INTRODUCTION</a:t>
            </a:r>
            <a:br>
              <a:rPr lang="en-GB" dirty="0">
                <a:solidFill>
                  <a:srgbClr val="0070C0"/>
                </a:solidFill>
              </a:rPr>
            </a:br>
            <a:endParaRPr lang="en-GB" dirty="0">
              <a:solidFill>
                <a:srgbClr val="0070C0"/>
              </a:solidFill>
            </a:endParaRPr>
          </a:p>
        </p:txBody>
      </p:sp>
      <p:sp>
        <p:nvSpPr>
          <p:cNvPr id="3" name="Text Placeholder 2">
            <a:extLst>
              <a:ext uri="{FF2B5EF4-FFF2-40B4-BE49-F238E27FC236}">
                <a16:creationId xmlns:a16="http://schemas.microsoft.com/office/drawing/2014/main" id="{20DE98FC-DEFE-4250-AA60-652B9BD84992}"/>
              </a:ext>
            </a:extLst>
          </p:cNvPr>
          <p:cNvSpPr>
            <a:spLocks noGrp="1"/>
          </p:cNvSpPr>
          <p:nvPr>
            <p:ph type="body" idx="1"/>
          </p:nvPr>
        </p:nvSpPr>
        <p:spPr>
          <a:xfrm>
            <a:off x="878300" y="1626450"/>
            <a:ext cx="8795859" cy="4898175"/>
          </a:xfrm>
        </p:spPr>
        <p:txBody>
          <a:bodyPr/>
          <a:lstStyle/>
          <a:p>
            <a:endParaRPr lang="en-GB" dirty="0">
              <a:solidFill>
                <a:srgbClr val="0070C0"/>
              </a:solidFill>
            </a:endParaRPr>
          </a:p>
          <a:p>
            <a:r>
              <a:rPr lang="en-GB" dirty="0">
                <a:solidFill>
                  <a:srgbClr val="0070C0"/>
                </a:solidFill>
              </a:rPr>
              <a:t>I am delighted to introduce our seven strategic ambitions for nursing and midwifery for the next five years. They provide a framework to support us in achieving our Trust vision to deliver great healthcare from great people underpinned by our values: </a:t>
            </a:r>
          </a:p>
          <a:p>
            <a:r>
              <a:rPr lang="en-GB" dirty="0">
                <a:solidFill>
                  <a:srgbClr val="0070C0"/>
                </a:solidFill>
              </a:rPr>
              <a:t>People feel </a:t>
            </a:r>
            <a:r>
              <a:rPr lang="en-GB" b="1" dirty="0">
                <a:solidFill>
                  <a:srgbClr val="0070C0"/>
                </a:solidFill>
              </a:rPr>
              <a:t>cared</a:t>
            </a:r>
            <a:r>
              <a:rPr lang="en-GB" dirty="0">
                <a:solidFill>
                  <a:srgbClr val="0070C0"/>
                </a:solidFill>
              </a:rPr>
              <a:t> for, </a:t>
            </a:r>
            <a:r>
              <a:rPr lang="en-GB" b="1" dirty="0">
                <a:solidFill>
                  <a:srgbClr val="0070C0"/>
                </a:solidFill>
              </a:rPr>
              <a:t>safe</a:t>
            </a:r>
            <a:r>
              <a:rPr lang="en-GB" dirty="0">
                <a:solidFill>
                  <a:srgbClr val="0070C0"/>
                </a:solidFill>
              </a:rPr>
              <a:t>, </a:t>
            </a:r>
            <a:r>
              <a:rPr lang="en-GB" b="1" dirty="0">
                <a:solidFill>
                  <a:srgbClr val="0070C0"/>
                </a:solidFill>
              </a:rPr>
              <a:t>respected </a:t>
            </a:r>
            <a:r>
              <a:rPr lang="en-GB" dirty="0">
                <a:solidFill>
                  <a:srgbClr val="0070C0"/>
                </a:solidFill>
              </a:rPr>
              <a:t>and</a:t>
            </a:r>
            <a:r>
              <a:rPr lang="en-GB" b="1" dirty="0">
                <a:solidFill>
                  <a:srgbClr val="0070C0"/>
                </a:solidFill>
              </a:rPr>
              <a:t> confident we are making a difference.</a:t>
            </a:r>
          </a:p>
          <a:p>
            <a:endParaRPr lang="en-GB" dirty="0">
              <a:solidFill>
                <a:srgbClr val="0070C0"/>
              </a:solidFill>
            </a:endParaRPr>
          </a:p>
          <a:p>
            <a:r>
              <a:rPr lang="en-GB" dirty="0">
                <a:solidFill>
                  <a:srgbClr val="0070C0"/>
                </a:solidFill>
              </a:rPr>
              <a:t>These seven strategic ambitions set out our unique contribution as nurses and midwives and build on our strengths and considerable achievements which are already underway.</a:t>
            </a:r>
          </a:p>
          <a:p>
            <a:r>
              <a:rPr lang="en-GB" dirty="0">
                <a:solidFill>
                  <a:srgbClr val="0070C0"/>
                </a:solidFill>
              </a:rPr>
              <a:t>Collaboration with clinical colleagues and alignment with other Trust strategies such as the emerging AHP Ambitions, clinical strategy and trust strategy and our existing digital strategy will be crucial to our success.</a:t>
            </a:r>
          </a:p>
          <a:p>
            <a:endParaRPr lang="en-GB" dirty="0">
              <a:solidFill>
                <a:srgbClr val="0070C0"/>
              </a:solidFill>
            </a:endParaRPr>
          </a:p>
          <a:p>
            <a:r>
              <a:rPr lang="en-GB" dirty="0">
                <a:solidFill>
                  <a:srgbClr val="0070C0"/>
                </a:solidFill>
              </a:rPr>
              <a:t>Setting out our ambitions in this way gives us direction and momentum in our journey to  excellence and ensuring all our patients and service users receive the best possible care. I hope you will also find them useful as a basis for your career conversations and appraisals.</a:t>
            </a:r>
          </a:p>
          <a:p>
            <a:endParaRPr lang="en-GB" dirty="0">
              <a:solidFill>
                <a:srgbClr val="0070C0"/>
              </a:solidFill>
            </a:endParaRPr>
          </a:p>
          <a:p>
            <a:r>
              <a:rPr lang="en-GB" dirty="0">
                <a:solidFill>
                  <a:srgbClr val="0070C0"/>
                </a:solidFill>
              </a:rPr>
              <a:t>I would like to extend my personal thanks to everyone who has been involved in the development of these ambitions. I have every confidence that together we can achieve them.</a:t>
            </a:r>
          </a:p>
          <a:p>
            <a:endParaRPr lang="en-GB" dirty="0">
              <a:solidFill>
                <a:srgbClr val="0070C0"/>
              </a:solidFill>
            </a:endParaRPr>
          </a:p>
          <a:p>
            <a:endParaRPr lang="en-GB" dirty="0">
              <a:solidFill>
                <a:srgbClr val="0070C0"/>
              </a:solidFill>
            </a:endParaRPr>
          </a:p>
          <a:p>
            <a:endParaRPr lang="en-GB" dirty="0">
              <a:solidFill>
                <a:srgbClr val="0070C0"/>
              </a:solidFill>
            </a:endParaRPr>
          </a:p>
          <a:p>
            <a:endParaRPr lang="en-GB" dirty="0">
              <a:solidFill>
                <a:srgbClr val="0070C0"/>
              </a:solidFill>
            </a:endParaRPr>
          </a:p>
          <a:p>
            <a:r>
              <a:rPr lang="en-GB" dirty="0">
                <a:solidFill>
                  <a:srgbClr val="0070C0"/>
                </a:solidFill>
              </a:rPr>
              <a:t>		Sarah Hayes</a:t>
            </a:r>
          </a:p>
          <a:p>
            <a:r>
              <a:rPr lang="en-GB" dirty="0">
                <a:solidFill>
                  <a:srgbClr val="0070C0"/>
                </a:solidFill>
              </a:rPr>
              <a:t>		Chief Nursing and Midwifery Officer</a:t>
            </a:r>
          </a:p>
          <a:p>
            <a:endParaRPr lang="en-GB" dirty="0">
              <a:solidFill>
                <a:srgbClr val="0070C0"/>
              </a:solidFill>
            </a:endParaRPr>
          </a:p>
        </p:txBody>
      </p:sp>
      <p:pic>
        <p:nvPicPr>
          <p:cNvPr id="6" name="Picture 5" descr="Photo of Sarah Hayes">
            <a:extLst>
              <a:ext uri="{FF2B5EF4-FFF2-40B4-BE49-F238E27FC236}">
                <a16:creationId xmlns:a16="http://schemas.microsoft.com/office/drawing/2014/main" id="{64A26C39-8AFC-4775-9E2E-EECAED3605B6}"/>
              </a:ext>
            </a:extLst>
          </p:cNvPr>
          <p:cNvPicPr>
            <a:picLocks noChangeAspect="1"/>
          </p:cNvPicPr>
          <p:nvPr/>
        </p:nvPicPr>
        <p:blipFill>
          <a:blip r:embed="rId2"/>
          <a:stretch>
            <a:fillRect/>
          </a:stretch>
        </p:blipFill>
        <p:spPr>
          <a:xfrm>
            <a:off x="889429" y="4874107"/>
            <a:ext cx="1041722" cy="1047509"/>
          </a:xfrm>
          <a:prstGeom prst="rect">
            <a:avLst/>
          </a:prstGeom>
        </p:spPr>
      </p:pic>
      <p:pic>
        <p:nvPicPr>
          <p:cNvPr id="7" name="Picture 6" descr="Signature">
            <a:extLst>
              <a:ext uri="{FF2B5EF4-FFF2-40B4-BE49-F238E27FC236}">
                <a16:creationId xmlns:a16="http://schemas.microsoft.com/office/drawing/2014/main" id="{68D2C7FB-BA63-49AA-B57C-5C9FC38EF0E1}"/>
              </a:ext>
            </a:extLst>
          </p:cNvPr>
          <p:cNvPicPr>
            <a:picLocks noChangeAspect="1"/>
          </p:cNvPicPr>
          <p:nvPr/>
        </p:nvPicPr>
        <p:blipFill>
          <a:blip r:embed="rId3"/>
          <a:stretch>
            <a:fillRect/>
          </a:stretch>
        </p:blipFill>
        <p:spPr>
          <a:xfrm>
            <a:off x="2146300" y="5762625"/>
            <a:ext cx="1597306" cy="685799"/>
          </a:xfrm>
          <a:prstGeom prst="rect">
            <a:avLst/>
          </a:prstGeom>
        </p:spPr>
      </p:pic>
    </p:spTree>
    <p:extLst>
      <p:ext uri="{BB962C8B-B14F-4D97-AF65-F5344CB8AC3E}">
        <p14:creationId xmlns:p14="http://schemas.microsoft.com/office/powerpoint/2010/main" val="417059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54E6D-CDC5-D3A2-7124-563C73A63D57}"/>
              </a:ext>
            </a:extLst>
          </p:cNvPr>
          <p:cNvSpPr>
            <a:spLocks noGrp="1"/>
          </p:cNvSpPr>
          <p:nvPr>
            <p:ph type="title"/>
          </p:nvPr>
        </p:nvSpPr>
        <p:spPr>
          <a:xfrm>
            <a:off x="878300" y="597407"/>
            <a:ext cx="8936799" cy="369332"/>
          </a:xfrm>
        </p:spPr>
        <p:txBody>
          <a:bodyPr/>
          <a:lstStyle/>
          <a:p>
            <a:r>
              <a:rPr lang="en-GB" dirty="0">
                <a:solidFill>
                  <a:srgbClr val="0070C0"/>
                </a:solidFill>
              </a:rPr>
              <a:t>Our ambitions</a:t>
            </a:r>
          </a:p>
        </p:txBody>
      </p:sp>
      <p:sp>
        <p:nvSpPr>
          <p:cNvPr id="3" name="Text Placeholder 2">
            <a:extLst>
              <a:ext uri="{FF2B5EF4-FFF2-40B4-BE49-F238E27FC236}">
                <a16:creationId xmlns:a16="http://schemas.microsoft.com/office/drawing/2014/main" id="{38E353DC-7A6A-4AE8-701E-8A101FDC96E3}"/>
              </a:ext>
            </a:extLst>
          </p:cNvPr>
          <p:cNvSpPr>
            <a:spLocks noGrp="1"/>
          </p:cNvSpPr>
          <p:nvPr>
            <p:ph type="body" idx="1"/>
          </p:nvPr>
        </p:nvSpPr>
        <p:spPr>
          <a:xfrm>
            <a:off x="878300" y="1076206"/>
            <a:ext cx="9040400" cy="800219"/>
          </a:xfrm>
        </p:spPr>
        <p:txBody>
          <a:bodyPr/>
          <a:lstStyle/>
          <a:p>
            <a:r>
              <a:rPr lang="en-GB" sz="2000" dirty="0">
                <a:solidFill>
                  <a:schemeClr val="tx2"/>
                </a:solidFill>
              </a:rPr>
              <a:t>By 2029 Nurses and Midwives at  East Kent Hospitals University NHS Foundation Trust will:</a:t>
            </a:r>
          </a:p>
          <a:p>
            <a:endParaRPr lang="en-GB" sz="1200" dirty="0">
              <a:solidFill>
                <a:schemeClr val="tx2"/>
              </a:solidFill>
            </a:endParaRPr>
          </a:p>
        </p:txBody>
      </p:sp>
      <p:sp>
        <p:nvSpPr>
          <p:cNvPr id="4" name="Rectangle 3">
            <a:extLst>
              <a:ext uri="{FF2B5EF4-FFF2-40B4-BE49-F238E27FC236}">
                <a16:creationId xmlns:a16="http://schemas.microsoft.com/office/drawing/2014/main" id="{89A52D49-D8F7-4B3E-8EE9-41B727B3AC9E}"/>
              </a:ext>
            </a:extLst>
          </p:cNvPr>
          <p:cNvSpPr/>
          <p:nvPr/>
        </p:nvSpPr>
        <p:spPr>
          <a:xfrm>
            <a:off x="3594100" y="1800225"/>
            <a:ext cx="6559551" cy="5632311"/>
          </a:xfrm>
          <a:prstGeom prst="rect">
            <a:avLst/>
          </a:prstGeom>
        </p:spPr>
        <p:txBody>
          <a:bodyPr wrap="square">
            <a:spAutoFit/>
          </a:bodyPr>
          <a:lstStyle/>
          <a:p>
            <a:pPr marL="228600" indent="-228600">
              <a:buFont typeface="+mj-lt"/>
              <a:buAutoNum type="arabicPeriod"/>
            </a:pPr>
            <a:r>
              <a:rPr lang="en-GB" spc="-5" dirty="0">
                <a:solidFill>
                  <a:srgbClr val="023F85"/>
                </a:solidFill>
                <a:latin typeface="Arial"/>
                <a:cs typeface="Arial"/>
              </a:rPr>
              <a:t>consistently deliver high quality, </a:t>
            </a:r>
            <a:r>
              <a:rPr lang="en-GB" dirty="0">
                <a:solidFill>
                  <a:srgbClr val="023F85"/>
                </a:solidFill>
                <a:latin typeface="Arial"/>
                <a:cs typeface="Arial"/>
              </a:rPr>
              <a:t>timely care that is safe for patients and staff</a:t>
            </a:r>
          </a:p>
          <a:p>
            <a:pPr marL="228600" indent="-228600">
              <a:buFont typeface="+mj-lt"/>
              <a:buAutoNum type="arabicPeriod"/>
            </a:pPr>
            <a:endParaRPr lang="en-GB" spc="-5" dirty="0">
              <a:solidFill>
                <a:srgbClr val="023F85"/>
              </a:solidFill>
            </a:endParaRPr>
          </a:p>
          <a:p>
            <a:pPr marL="228600" indent="-228600">
              <a:buFont typeface="+mj-lt"/>
              <a:buAutoNum type="arabicPeriod"/>
            </a:pPr>
            <a:r>
              <a:rPr lang="en-GB" spc="-5" dirty="0">
                <a:solidFill>
                  <a:srgbClr val="023F85"/>
                </a:solidFill>
              </a:rPr>
              <a:t>have a strong professional voice and influence clinical and strategic decision-making at every level</a:t>
            </a:r>
          </a:p>
          <a:p>
            <a:pPr marL="228600" indent="-228600">
              <a:buFont typeface="+mj-lt"/>
              <a:buAutoNum type="arabicPeriod"/>
            </a:pPr>
            <a:endParaRPr lang="en-GB" spc="-5" dirty="0">
              <a:solidFill>
                <a:srgbClr val="023F85"/>
              </a:solidFill>
              <a:latin typeface="Arial"/>
              <a:cs typeface="Arial"/>
            </a:endParaRPr>
          </a:p>
          <a:p>
            <a:pPr marL="228600" indent="-228600">
              <a:buFont typeface="+mj-lt"/>
              <a:buAutoNum type="arabicPeriod"/>
            </a:pPr>
            <a:r>
              <a:rPr lang="en-GB" dirty="0">
                <a:solidFill>
                  <a:srgbClr val="023F85"/>
                </a:solidFill>
                <a:latin typeface="Arial"/>
                <a:cs typeface="Arial"/>
              </a:rPr>
              <a:t>continually </a:t>
            </a:r>
            <a:r>
              <a:rPr lang="en-GB" spc="-5" dirty="0">
                <a:solidFill>
                  <a:srgbClr val="023F85"/>
                </a:solidFill>
                <a:latin typeface="Arial"/>
                <a:cs typeface="Arial"/>
              </a:rPr>
              <a:t>develop nursing and </a:t>
            </a:r>
            <a:r>
              <a:rPr lang="en-GB" dirty="0">
                <a:solidFill>
                  <a:srgbClr val="023F85"/>
                </a:solidFill>
                <a:latin typeface="Arial"/>
                <a:cs typeface="Arial"/>
              </a:rPr>
              <a:t>midwifery</a:t>
            </a:r>
            <a:r>
              <a:rPr lang="en-GB" spc="-5" dirty="0">
                <a:solidFill>
                  <a:srgbClr val="023F85"/>
                </a:solidFill>
                <a:latin typeface="Arial"/>
                <a:cs typeface="Arial"/>
              </a:rPr>
              <a:t> practice, using data and </a:t>
            </a:r>
            <a:r>
              <a:rPr lang="en-GB" dirty="0">
                <a:solidFill>
                  <a:srgbClr val="023F85"/>
                </a:solidFill>
                <a:latin typeface="Arial"/>
                <a:cs typeface="Arial"/>
              </a:rPr>
              <a:t>research to </a:t>
            </a:r>
            <a:r>
              <a:rPr lang="en-GB" spc="-5" dirty="0">
                <a:solidFill>
                  <a:srgbClr val="023F85"/>
                </a:solidFill>
                <a:latin typeface="Arial"/>
                <a:cs typeface="Arial"/>
              </a:rPr>
              <a:t>inform and improve</a:t>
            </a:r>
            <a:r>
              <a:rPr lang="en-GB" spc="-40" dirty="0">
                <a:solidFill>
                  <a:srgbClr val="023F85"/>
                </a:solidFill>
                <a:latin typeface="Arial"/>
                <a:cs typeface="Arial"/>
              </a:rPr>
              <a:t> care</a:t>
            </a:r>
            <a:endParaRPr lang="en-GB" spc="-5" dirty="0">
              <a:solidFill>
                <a:srgbClr val="023F85"/>
              </a:solidFill>
              <a:latin typeface="Arial"/>
              <a:cs typeface="Arial"/>
            </a:endParaRPr>
          </a:p>
          <a:p>
            <a:pPr marL="228600" indent="-228600">
              <a:buFont typeface="+mj-lt"/>
              <a:buAutoNum type="arabicPeriod"/>
            </a:pPr>
            <a:endParaRPr lang="en-GB" spc="-5" dirty="0">
              <a:solidFill>
                <a:srgbClr val="023F85"/>
              </a:solidFill>
              <a:latin typeface="Arial"/>
              <a:cs typeface="Arial"/>
            </a:endParaRPr>
          </a:p>
          <a:p>
            <a:pPr marL="228600" indent="-228600">
              <a:buFont typeface="+mj-lt"/>
              <a:buAutoNum type="arabicPeriod"/>
            </a:pPr>
            <a:r>
              <a:rPr lang="en-GB" dirty="0">
                <a:solidFill>
                  <a:srgbClr val="023F85"/>
                </a:solidFill>
                <a:latin typeface="Arial"/>
                <a:cs typeface="Arial"/>
              </a:rPr>
              <a:t>flourish, </a:t>
            </a:r>
            <a:r>
              <a:rPr lang="en-GB" spc="-5" dirty="0">
                <a:solidFill>
                  <a:srgbClr val="023F85"/>
                </a:solidFill>
                <a:latin typeface="Arial"/>
                <a:cs typeface="Arial"/>
              </a:rPr>
              <a:t>advance and </a:t>
            </a:r>
            <a:r>
              <a:rPr lang="en-GB" dirty="0">
                <a:solidFill>
                  <a:srgbClr val="023F85"/>
                </a:solidFill>
                <a:latin typeface="Arial"/>
                <a:cs typeface="Arial"/>
              </a:rPr>
              <a:t>succeed professionally for the benefit of patients</a:t>
            </a:r>
          </a:p>
          <a:p>
            <a:pPr marL="228600" indent="-228600">
              <a:buFont typeface="+mj-lt"/>
              <a:buAutoNum type="arabicPeriod"/>
            </a:pPr>
            <a:endParaRPr lang="en-GB" dirty="0">
              <a:solidFill>
                <a:srgbClr val="023F85"/>
              </a:solidFill>
              <a:latin typeface="Arial"/>
              <a:cs typeface="Arial"/>
            </a:endParaRPr>
          </a:p>
          <a:p>
            <a:pPr marL="228600" indent="-228600">
              <a:buFont typeface="+mj-lt"/>
              <a:buAutoNum type="arabicPeriod"/>
            </a:pPr>
            <a:r>
              <a:rPr lang="en-GB" spc="-5" dirty="0">
                <a:solidFill>
                  <a:srgbClr val="023F85"/>
                </a:solidFill>
                <a:latin typeface="Arial"/>
                <a:cs typeface="Arial"/>
              </a:rPr>
              <a:t>work </a:t>
            </a:r>
            <a:r>
              <a:rPr lang="en-GB" dirty="0">
                <a:solidFill>
                  <a:srgbClr val="023F85"/>
                </a:solidFill>
                <a:latin typeface="Arial"/>
                <a:cs typeface="Arial"/>
              </a:rPr>
              <a:t>safely </a:t>
            </a:r>
            <a:r>
              <a:rPr lang="en-GB" spc="-5" dirty="0">
                <a:solidFill>
                  <a:srgbClr val="023F85"/>
                </a:solidFill>
                <a:latin typeface="Arial"/>
                <a:cs typeface="Arial"/>
              </a:rPr>
              <a:t>in appropriately staffed</a:t>
            </a:r>
            <a:r>
              <a:rPr lang="en-GB" spc="-25" dirty="0">
                <a:solidFill>
                  <a:srgbClr val="023F85"/>
                </a:solidFill>
                <a:latin typeface="Arial"/>
                <a:cs typeface="Arial"/>
              </a:rPr>
              <a:t> </a:t>
            </a:r>
            <a:r>
              <a:rPr lang="en-GB" dirty="0">
                <a:solidFill>
                  <a:srgbClr val="023F85"/>
                </a:solidFill>
                <a:latin typeface="Arial"/>
                <a:cs typeface="Arial"/>
              </a:rPr>
              <a:t>teams in all settings and services</a:t>
            </a:r>
          </a:p>
          <a:p>
            <a:pPr marL="228600" indent="-228600">
              <a:buFont typeface="+mj-lt"/>
              <a:buAutoNum type="arabicPeriod"/>
            </a:pPr>
            <a:endParaRPr lang="en-GB" dirty="0">
              <a:solidFill>
                <a:srgbClr val="023F85"/>
              </a:solidFill>
              <a:latin typeface="Arial"/>
              <a:cs typeface="Arial"/>
            </a:endParaRPr>
          </a:p>
          <a:p>
            <a:pPr marL="228600" indent="-228600">
              <a:buFont typeface="+mj-lt"/>
              <a:buAutoNum type="arabicPeriod"/>
            </a:pPr>
            <a:r>
              <a:rPr lang="en-GB" dirty="0">
                <a:solidFill>
                  <a:srgbClr val="023F85"/>
                </a:solidFill>
                <a:latin typeface="Arial"/>
                <a:cs typeface="Arial"/>
              </a:rPr>
              <a:t>feel </a:t>
            </a:r>
            <a:r>
              <a:rPr lang="en-GB" spc="-5" dirty="0">
                <a:solidFill>
                  <a:srgbClr val="023F85"/>
                </a:solidFill>
                <a:latin typeface="Arial"/>
                <a:cs typeface="Arial"/>
              </a:rPr>
              <a:t>enabled </a:t>
            </a:r>
            <a:r>
              <a:rPr lang="en-GB" dirty="0">
                <a:solidFill>
                  <a:srgbClr val="023F85"/>
                </a:solidFill>
                <a:latin typeface="Arial"/>
                <a:cs typeface="Arial"/>
              </a:rPr>
              <a:t>to </a:t>
            </a:r>
            <a:r>
              <a:rPr lang="en-GB" spc="-5" dirty="0">
                <a:solidFill>
                  <a:srgbClr val="023F85"/>
                </a:solidFill>
                <a:latin typeface="Arial"/>
                <a:cs typeface="Arial"/>
              </a:rPr>
              <a:t>develop </a:t>
            </a:r>
            <a:r>
              <a:rPr lang="en-GB" dirty="0">
                <a:solidFill>
                  <a:srgbClr val="023F85"/>
                </a:solidFill>
                <a:latin typeface="Arial"/>
                <a:cs typeface="Arial"/>
              </a:rPr>
              <a:t>clinically </a:t>
            </a:r>
            <a:r>
              <a:rPr lang="en-GB" spc="-5" dirty="0">
                <a:solidFill>
                  <a:srgbClr val="023F85"/>
                </a:solidFill>
                <a:latin typeface="Arial"/>
                <a:cs typeface="Arial"/>
              </a:rPr>
              <a:t>and professionally with access </a:t>
            </a:r>
            <a:r>
              <a:rPr lang="en-GB" dirty="0">
                <a:solidFill>
                  <a:srgbClr val="023F85"/>
                </a:solidFill>
                <a:latin typeface="Arial"/>
                <a:cs typeface="Arial"/>
              </a:rPr>
              <a:t>to meaningful </a:t>
            </a:r>
            <a:r>
              <a:rPr lang="en-GB" spc="-5" dirty="0">
                <a:solidFill>
                  <a:srgbClr val="023F85"/>
                </a:solidFill>
                <a:latin typeface="Arial"/>
                <a:cs typeface="Arial"/>
              </a:rPr>
              <a:t>and </a:t>
            </a:r>
            <a:r>
              <a:rPr lang="en-GB" dirty="0">
                <a:solidFill>
                  <a:srgbClr val="023F85"/>
                </a:solidFill>
                <a:latin typeface="Arial"/>
                <a:cs typeface="Arial"/>
              </a:rPr>
              <a:t>rewarding career</a:t>
            </a:r>
            <a:r>
              <a:rPr lang="en-GB" spc="-5" dirty="0">
                <a:solidFill>
                  <a:srgbClr val="023F85"/>
                </a:solidFill>
                <a:latin typeface="Arial"/>
                <a:cs typeface="Arial"/>
              </a:rPr>
              <a:t> pathways</a:t>
            </a:r>
            <a:endParaRPr lang="en-GB" dirty="0">
              <a:latin typeface="Arial"/>
              <a:cs typeface="Arial"/>
            </a:endParaRPr>
          </a:p>
          <a:p>
            <a:pPr marL="228600" indent="-228600">
              <a:buFont typeface="+mj-lt"/>
              <a:buAutoNum type="arabicPeriod"/>
            </a:pPr>
            <a:endParaRPr lang="en-GB" spc="-5" dirty="0">
              <a:solidFill>
                <a:srgbClr val="023F85"/>
              </a:solidFill>
              <a:latin typeface="Arial"/>
              <a:cs typeface="Arial"/>
            </a:endParaRPr>
          </a:p>
          <a:p>
            <a:pPr marL="228600" indent="-228600">
              <a:buFont typeface="+mj-lt"/>
              <a:buAutoNum type="arabicPeriod"/>
            </a:pPr>
            <a:r>
              <a:rPr lang="en-GB" spc="-5" dirty="0">
                <a:solidFill>
                  <a:srgbClr val="023F85"/>
                </a:solidFill>
              </a:rPr>
              <a:t>be</a:t>
            </a:r>
            <a:r>
              <a:rPr lang="en-GB" spc="-5" dirty="0">
                <a:solidFill>
                  <a:srgbClr val="023F85"/>
                </a:solidFill>
                <a:latin typeface="Arial"/>
                <a:cs typeface="Arial"/>
              </a:rPr>
              <a:t> involved in local, regional and national networks and activities to celebrate and share good practice</a:t>
            </a:r>
          </a:p>
        </p:txBody>
      </p:sp>
      <p:pic>
        <p:nvPicPr>
          <p:cNvPr id="8" name="Picture 7" descr="Male nurse in blue tunic smiling at camera in a clinical area">
            <a:extLst>
              <a:ext uri="{FF2B5EF4-FFF2-40B4-BE49-F238E27FC236}">
                <a16:creationId xmlns:a16="http://schemas.microsoft.com/office/drawing/2014/main" id="{F5BADC3C-6B65-43D6-9DB5-ECF9E87BF2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609" b="18882"/>
          <a:stretch/>
        </p:blipFill>
        <p:spPr>
          <a:xfrm>
            <a:off x="869414" y="1879382"/>
            <a:ext cx="2711109" cy="2664044"/>
          </a:xfrm>
          <a:prstGeom prst="rect">
            <a:avLst/>
          </a:prstGeom>
        </p:spPr>
      </p:pic>
      <p:pic>
        <p:nvPicPr>
          <p:cNvPr id="7" name="Picture 6" descr="Picture of nurse smiling at camera">
            <a:extLst>
              <a:ext uri="{FF2B5EF4-FFF2-40B4-BE49-F238E27FC236}">
                <a16:creationId xmlns:a16="http://schemas.microsoft.com/office/drawing/2014/main" id="{46A3AD30-3AAB-4F1E-8DB3-3408EBFFF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031" b="16052"/>
          <a:stretch/>
        </p:blipFill>
        <p:spPr>
          <a:xfrm>
            <a:off x="866763" y="4695825"/>
            <a:ext cx="2738874" cy="2667001"/>
          </a:xfrm>
          <a:prstGeom prst="rect">
            <a:avLst/>
          </a:prstGeom>
        </p:spPr>
      </p:pic>
    </p:spTree>
    <p:extLst>
      <p:ext uri="{BB962C8B-B14F-4D97-AF65-F5344CB8AC3E}">
        <p14:creationId xmlns:p14="http://schemas.microsoft.com/office/powerpoint/2010/main" val="3930043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100" y="508705"/>
            <a:ext cx="1617345" cy="3911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spc="-65" dirty="0">
                <a:solidFill>
                  <a:srgbClr val="0070C0"/>
                </a:solidFill>
              </a:rPr>
              <a:t>1:</a:t>
            </a:r>
          </a:p>
        </p:txBody>
      </p:sp>
      <p:sp>
        <p:nvSpPr>
          <p:cNvPr id="3" name="object 3"/>
          <p:cNvSpPr txBox="1"/>
          <p:nvPr/>
        </p:nvSpPr>
        <p:spPr>
          <a:xfrm>
            <a:off x="546100" y="988237"/>
            <a:ext cx="9345200" cy="861774"/>
          </a:xfrm>
          <a:prstGeom prst="rect">
            <a:avLst/>
          </a:prstGeom>
        </p:spPr>
        <p:txBody>
          <a:bodyPr vert="horz" wrap="square" lIns="0" tIns="27940" rIns="0" bIns="0" rtlCol="0">
            <a:spAutoFit/>
          </a:bodyPr>
          <a:lstStyle/>
          <a:p>
            <a:pPr marL="12700" marR="5080">
              <a:lnSpc>
                <a:spcPts val="2100"/>
              </a:lnSpc>
              <a:spcBef>
                <a:spcPts val="220"/>
              </a:spcBef>
            </a:pPr>
            <a:r>
              <a:rPr lang="en-GB" sz="1800" spc="-100" dirty="0">
                <a:solidFill>
                  <a:srgbClr val="023F85"/>
                </a:solidFill>
                <a:latin typeface="Arial"/>
                <a:cs typeface="Arial"/>
              </a:rPr>
              <a:t>Nurses and midwives consistently </a:t>
            </a:r>
            <a:r>
              <a:rPr sz="1800" spc="-5" dirty="0">
                <a:solidFill>
                  <a:srgbClr val="023F85"/>
                </a:solidFill>
                <a:latin typeface="Arial"/>
                <a:cs typeface="Arial"/>
              </a:rPr>
              <a:t>deliver </a:t>
            </a:r>
            <a:r>
              <a:rPr lang="en-GB" sz="1800" spc="-5" dirty="0">
                <a:solidFill>
                  <a:srgbClr val="023F85"/>
                </a:solidFill>
                <a:latin typeface="Arial"/>
                <a:cs typeface="Arial"/>
              </a:rPr>
              <a:t>high quality</a:t>
            </a:r>
            <a:r>
              <a:rPr sz="1800" spc="-5" dirty="0">
                <a:solidFill>
                  <a:srgbClr val="023F85"/>
                </a:solidFill>
                <a:latin typeface="Arial"/>
                <a:cs typeface="Arial"/>
              </a:rPr>
              <a:t>, </a:t>
            </a:r>
            <a:r>
              <a:rPr sz="1800" dirty="0">
                <a:solidFill>
                  <a:srgbClr val="023F85"/>
                </a:solidFill>
                <a:latin typeface="Arial"/>
                <a:cs typeface="Arial"/>
              </a:rPr>
              <a:t>timely</a:t>
            </a:r>
            <a:r>
              <a:rPr lang="en-GB" sz="1800" dirty="0">
                <a:solidFill>
                  <a:srgbClr val="023F85"/>
                </a:solidFill>
                <a:latin typeface="Arial"/>
                <a:cs typeface="Arial"/>
              </a:rPr>
              <a:t> care that is safe for patients and staff</a:t>
            </a:r>
          </a:p>
          <a:p>
            <a:pPr marL="12700" marR="5080">
              <a:lnSpc>
                <a:spcPts val="2100"/>
              </a:lnSpc>
              <a:spcBef>
                <a:spcPts val="220"/>
              </a:spcBef>
            </a:pPr>
            <a:endParaRPr sz="1800" dirty="0">
              <a:latin typeface="Arial"/>
              <a:cs typeface="Arial"/>
            </a:endParaRPr>
          </a:p>
        </p:txBody>
      </p:sp>
      <p:sp>
        <p:nvSpPr>
          <p:cNvPr id="23" name="object 23"/>
          <p:cNvSpPr txBox="1"/>
          <p:nvPr/>
        </p:nvSpPr>
        <p:spPr>
          <a:xfrm>
            <a:off x="948784" y="1558482"/>
            <a:ext cx="740315"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70C0"/>
                </a:solidFill>
                <a:latin typeface="Arial"/>
                <a:cs typeface="Arial"/>
              </a:rPr>
              <a:t>Actions</a:t>
            </a:r>
            <a:endParaRPr sz="1400" dirty="0">
              <a:solidFill>
                <a:srgbClr val="0070C0"/>
              </a:solidFill>
              <a:latin typeface="Arial"/>
              <a:cs typeface="Arial"/>
            </a:endParaRPr>
          </a:p>
        </p:txBody>
      </p:sp>
      <p:sp>
        <p:nvSpPr>
          <p:cNvPr id="4" name="object 4"/>
          <p:cNvSpPr txBox="1"/>
          <p:nvPr/>
        </p:nvSpPr>
        <p:spPr>
          <a:xfrm>
            <a:off x="314326" y="1947012"/>
            <a:ext cx="3828439" cy="5796459"/>
          </a:xfrm>
          <a:prstGeom prst="rect">
            <a:avLst/>
          </a:prstGeom>
        </p:spPr>
        <p:txBody>
          <a:bodyPr vert="horz" wrap="square" lIns="0" tIns="12700" rIns="0" bIns="0" rtlCol="0">
            <a:spAutoFit/>
          </a:bodyPr>
          <a:lstStyle/>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Recognise nursing and midwifery as safety critical professions and essential to patient flow</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Invest in digital methods for capturing audit and performance data</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Enable nurses and midwives to access quality improvement support and skills</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Establish ward, department and unit accreditation programmes</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Embed Professional Nurse and Midwifery Advocates and empower nurses and midwives to raise concerns safely without fear of retribution</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Collect and learn from patient and family stories across all services and settings</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Celebrate successes and share best practice</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Ensure processes, policies and guidance are reviewed regularly. </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Invest in the physical  environment. </a:t>
            </a:r>
          </a:p>
          <a:p>
            <a:pPr marL="241300" marR="5080" indent="-228600">
              <a:lnSpc>
                <a:spcPct val="100000"/>
              </a:lnSpc>
              <a:spcBef>
                <a:spcPts val="100"/>
              </a:spcBef>
              <a:buChar char="•"/>
              <a:tabLst>
                <a:tab pos="240665" algn="l"/>
                <a:tab pos="241300" algn="l"/>
              </a:tabLst>
            </a:pPr>
            <a:endParaRPr sz="1000" dirty="0">
              <a:latin typeface="Arial"/>
              <a:cs typeface="Arial"/>
            </a:endParaRPr>
          </a:p>
        </p:txBody>
      </p:sp>
      <p:sp>
        <p:nvSpPr>
          <p:cNvPr id="18" name="object 18"/>
          <p:cNvSpPr txBox="1"/>
          <p:nvPr/>
        </p:nvSpPr>
        <p:spPr>
          <a:xfrm>
            <a:off x="4232249" y="1558482"/>
            <a:ext cx="882650"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Outcomes</a:t>
            </a:r>
            <a:endParaRPr sz="1400" dirty="0">
              <a:solidFill>
                <a:srgbClr val="0070C0"/>
              </a:solidFill>
              <a:latin typeface="Arial"/>
              <a:cs typeface="Arial"/>
            </a:endParaRPr>
          </a:p>
        </p:txBody>
      </p:sp>
      <p:sp>
        <p:nvSpPr>
          <p:cNvPr id="10" name="object 10"/>
          <p:cNvSpPr txBox="1"/>
          <p:nvPr/>
        </p:nvSpPr>
        <p:spPr>
          <a:xfrm>
            <a:off x="4088104" y="1871370"/>
            <a:ext cx="3050262" cy="5760551"/>
          </a:xfrm>
          <a:prstGeom prst="rect">
            <a:avLst/>
          </a:prstGeom>
        </p:spPr>
        <p:txBody>
          <a:bodyPr vert="horz" wrap="square" lIns="0" tIns="12700" rIns="0" bIns="0" rtlCol="0">
            <a:spAutoFit/>
          </a:bodyPr>
          <a:lstStyle/>
          <a:p>
            <a:pPr marL="285750" marR="5080" indent="-285750">
              <a:spcBef>
                <a:spcPts val="600"/>
              </a:spcBef>
              <a:spcAft>
                <a:spcPts val="600"/>
              </a:spcAft>
              <a:buFont typeface="Arial" panose="020B0604020202020204" pitchFamily="34" charset="0"/>
              <a:buChar char="•"/>
              <a:tabLst>
                <a:tab pos="240665" algn="l"/>
                <a:tab pos="241300" algn="l"/>
              </a:tabLst>
            </a:pPr>
            <a:r>
              <a:rPr sz="1400" dirty="0">
                <a:solidFill>
                  <a:srgbClr val="023F85"/>
                </a:solidFill>
                <a:latin typeface="Arial"/>
                <a:cs typeface="Arial"/>
              </a:rPr>
              <a:t>Patients and </a:t>
            </a:r>
            <a:r>
              <a:rPr lang="en-GB" sz="1400" dirty="0">
                <a:solidFill>
                  <a:srgbClr val="023F85"/>
                </a:solidFill>
                <a:latin typeface="Arial"/>
                <a:cs typeface="Arial"/>
              </a:rPr>
              <a:t>families </a:t>
            </a:r>
            <a:r>
              <a:rPr sz="1400" dirty="0">
                <a:solidFill>
                  <a:srgbClr val="023F85"/>
                </a:solidFill>
                <a:latin typeface="Arial"/>
                <a:cs typeface="Arial"/>
              </a:rPr>
              <a:t>experience outstanding, timely and harm free nursing and midwifery care</a:t>
            </a:r>
            <a:endParaRPr lang="en-GB" sz="1400" dirty="0">
              <a:solidFill>
                <a:srgbClr val="023F85"/>
              </a:solidFill>
              <a:latin typeface="Arial"/>
              <a:cs typeface="Arial"/>
            </a:endParaRP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Reduction in waiting time breaches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Patients and families feel listened to and included in care decisions.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Care is person centred, holistic and culturally appropriate</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Clinical governance is embedded  in the  day-to-day practice of nurses and midwives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Processes, policies and guidance is up to date, appropriate and relevant.</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The governance team are visible in the clinical environment.</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The environments that nurses and midwives work in are safe and fit for purpose.</a:t>
            </a:r>
          </a:p>
          <a:p>
            <a:pPr marL="241300" marR="5080" indent="-228600">
              <a:lnSpc>
                <a:spcPct val="100000"/>
              </a:lnSpc>
              <a:spcBef>
                <a:spcPts val="100"/>
              </a:spcBef>
              <a:buChar char="•"/>
              <a:tabLst>
                <a:tab pos="240665" algn="l"/>
                <a:tab pos="241300" algn="l"/>
              </a:tabLst>
            </a:pPr>
            <a:endParaRPr lang="en-GB" sz="1000"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lang="en-GB" sz="1000"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sz="1000" dirty="0">
              <a:latin typeface="Arial"/>
              <a:cs typeface="Arial"/>
            </a:endParaRPr>
          </a:p>
        </p:txBody>
      </p:sp>
      <p:sp>
        <p:nvSpPr>
          <p:cNvPr id="19" name="object 19"/>
          <p:cNvSpPr txBox="1"/>
          <p:nvPr/>
        </p:nvSpPr>
        <p:spPr>
          <a:xfrm>
            <a:off x="7569312" y="1521329"/>
            <a:ext cx="837274"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13" name="object 13"/>
          <p:cNvSpPr txBox="1"/>
          <p:nvPr/>
        </p:nvSpPr>
        <p:spPr>
          <a:xfrm>
            <a:off x="7434422" y="1910926"/>
            <a:ext cx="2944652" cy="5496376"/>
          </a:xfrm>
          <a:prstGeom prst="rect">
            <a:avLst/>
          </a:prstGeom>
        </p:spPr>
        <p:txBody>
          <a:bodyPr vert="horz" wrap="square" lIns="0" tIns="12700" rIns="0" bIns="0" rtlCol="0">
            <a:spAutoFit/>
          </a:bodyPr>
          <a:lstStyle/>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sz="1400" dirty="0">
                <a:solidFill>
                  <a:srgbClr val="023F85"/>
                </a:solidFill>
                <a:latin typeface="Arial"/>
                <a:cs typeface="Arial"/>
              </a:rPr>
              <a:t>Feedback from </a:t>
            </a:r>
            <a:r>
              <a:rPr lang="en-GB" sz="1400" dirty="0">
                <a:solidFill>
                  <a:srgbClr val="023F85"/>
                </a:solidFill>
                <a:latin typeface="Arial"/>
                <a:cs typeface="Arial"/>
              </a:rPr>
              <a:t>patients, </a:t>
            </a:r>
            <a:r>
              <a:rPr sz="1400" dirty="0">
                <a:solidFill>
                  <a:srgbClr val="023F85"/>
                </a:solidFill>
                <a:latin typeface="Arial"/>
                <a:cs typeface="Arial"/>
              </a:rPr>
              <a:t>children</a:t>
            </a:r>
            <a:r>
              <a:rPr lang="en-GB" sz="1400" dirty="0">
                <a:solidFill>
                  <a:srgbClr val="023F85"/>
                </a:solidFill>
                <a:latin typeface="Arial"/>
                <a:cs typeface="Arial"/>
              </a:rPr>
              <a:t>, </a:t>
            </a:r>
            <a:r>
              <a:rPr sz="1400" dirty="0">
                <a:solidFill>
                  <a:srgbClr val="023F85"/>
                </a:solidFill>
                <a:latin typeface="Arial"/>
                <a:cs typeface="Arial"/>
              </a:rPr>
              <a:t>families</a:t>
            </a:r>
            <a:r>
              <a:rPr lang="en-GB" sz="1400" dirty="0">
                <a:solidFill>
                  <a:srgbClr val="023F85"/>
                </a:solidFill>
                <a:latin typeface="Arial"/>
                <a:cs typeface="Arial"/>
              </a:rPr>
              <a:t> and carers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Results and themes from surveys including quarterly Pulse and annual Friends and Family Test</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Maternity Incentive Scheme and quality ratings from regulators including CQC and NMC</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Complaints and compliments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Numbers of PN/MA available and activity reports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Incident reports, audit data and ward heatmaps and scorecards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Ward, unit and department accreditation scores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Feedback from students on placements</a:t>
            </a:r>
          </a:p>
          <a:p>
            <a:pPr marL="241300" marR="5080" indent="-228600">
              <a:spcBef>
                <a:spcPts val="100"/>
              </a:spcBef>
              <a:buFontTx/>
              <a:buChar char="•"/>
              <a:tabLst>
                <a:tab pos="240665" algn="l"/>
                <a:tab pos="241300" algn="l"/>
              </a:tabLst>
            </a:pPr>
            <a:endParaRPr lang="en-GB" sz="1000" dirty="0">
              <a:latin typeface="Arial"/>
              <a:cs typeface="Arial"/>
            </a:endParaRPr>
          </a:p>
          <a:p>
            <a:pPr marL="241300" marR="5080" indent="-228600">
              <a:lnSpc>
                <a:spcPct val="100000"/>
              </a:lnSpc>
              <a:spcBef>
                <a:spcPts val="100"/>
              </a:spcBef>
              <a:buChar char="•"/>
              <a:tabLst>
                <a:tab pos="240665" algn="l"/>
                <a:tab pos="241300" algn="l"/>
              </a:tabLst>
            </a:pPr>
            <a:endParaRPr lang="en-GB" sz="1000"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lang="en-GB" sz="1000"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sz="1000" dirty="0">
              <a:latin typeface="Arial"/>
              <a:cs typeface="Arial"/>
            </a:endParaRPr>
          </a:p>
        </p:txBody>
      </p:sp>
      <p:sp>
        <p:nvSpPr>
          <p:cNvPr id="20" name="object 20">
            <a:extLst>
              <a:ext uri="{C183D7F6-B498-43B3-948B-1728B52AA6E4}">
                <adec:decorative xmlns:adec="http://schemas.microsoft.com/office/drawing/2017/decorative" val="1"/>
              </a:ext>
            </a:extLst>
          </p:cNvPr>
          <p:cNvSpPr/>
          <p:nvPr/>
        </p:nvSpPr>
        <p:spPr>
          <a:xfrm>
            <a:off x="891000" y="1786750"/>
            <a:ext cx="2227580" cy="796256"/>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1" name="object 21">
            <a:extLst>
              <a:ext uri="{C183D7F6-B498-43B3-948B-1728B52AA6E4}">
                <adec:decorative xmlns:adec="http://schemas.microsoft.com/office/drawing/2017/decorative" val="1"/>
              </a:ext>
            </a:extLst>
          </p:cNvPr>
          <p:cNvSpPr/>
          <p:nvPr/>
        </p:nvSpPr>
        <p:spPr>
          <a:xfrm>
            <a:off x="4219542" y="1786750"/>
            <a:ext cx="2240287" cy="796256"/>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2" name="object 22">
            <a:extLst>
              <a:ext uri="{C183D7F6-B498-43B3-948B-1728B52AA6E4}">
                <adec:decorative xmlns:adec="http://schemas.microsoft.com/office/drawing/2017/decorative" val="1"/>
              </a:ext>
            </a:extLst>
          </p:cNvPr>
          <p:cNvSpPr/>
          <p:nvPr/>
        </p:nvSpPr>
        <p:spPr>
          <a:xfrm>
            <a:off x="7560786" y="1826129"/>
            <a:ext cx="2240294" cy="756877"/>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1758" y="478207"/>
            <a:ext cx="1617345" cy="3911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spc="-65" dirty="0">
                <a:solidFill>
                  <a:srgbClr val="0070C0"/>
                </a:solidFill>
              </a:rPr>
              <a:t>2:</a:t>
            </a:r>
          </a:p>
        </p:txBody>
      </p:sp>
      <p:sp>
        <p:nvSpPr>
          <p:cNvPr id="3" name="object 3"/>
          <p:cNvSpPr txBox="1"/>
          <p:nvPr/>
        </p:nvSpPr>
        <p:spPr>
          <a:xfrm>
            <a:off x="701758" y="955099"/>
            <a:ext cx="9116600" cy="566822"/>
          </a:xfrm>
          <a:prstGeom prst="rect">
            <a:avLst/>
          </a:prstGeom>
        </p:spPr>
        <p:txBody>
          <a:bodyPr vert="horz" wrap="square" lIns="0" tIns="27940" rIns="0" bIns="0" rtlCol="0">
            <a:spAutoFit/>
          </a:bodyPr>
          <a:lstStyle/>
          <a:p>
            <a:pPr marL="12700" marR="5080">
              <a:lnSpc>
                <a:spcPts val="2100"/>
              </a:lnSpc>
              <a:spcBef>
                <a:spcPts val="220"/>
              </a:spcBef>
            </a:pPr>
            <a:r>
              <a:rPr spc="-5" dirty="0">
                <a:solidFill>
                  <a:srgbClr val="023F85"/>
                </a:solidFill>
                <a:latin typeface="Arial"/>
                <a:cs typeface="Arial"/>
              </a:rPr>
              <a:t>Nurses</a:t>
            </a:r>
            <a:r>
              <a:rPr lang="en-GB" spc="-5" dirty="0">
                <a:solidFill>
                  <a:srgbClr val="023F85"/>
                </a:solidFill>
                <a:latin typeface="Arial"/>
                <a:cs typeface="Arial"/>
              </a:rPr>
              <a:t> and midwives have a strong professional voice and influence clinical and strategic decision-making at every level</a:t>
            </a:r>
          </a:p>
        </p:txBody>
      </p:sp>
      <p:sp>
        <p:nvSpPr>
          <p:cNvPr id="25" name="object 25"/>
          <p:cNvSpPr txBox="1"/>
          <p:nvPr/>
        </p:nvSpPr>
        <p:spPr>
          <a:xfrm>
            <a:off x="878300" y="1617816"/>
            <a:ext cx="677546"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70C0"/>
                </a:solidFill>
                <a:latin typeface="Arial"/>
                <a:cs typeface="Arial"/>
              </a:rPr>
              <a:t>Actions</a:t>
            </a:r>
            <a:endParaRPr sz="1400" dirty="0">
              <a:solidFill>
                <a:srgbClr val="0070C0"/>
              </a:solidFill>
              <a:latin typeface="Arial"/>
              <a:cs typeface="Arial"/>
            </a:endParaRPr>
          </a:p>
        </p:txBody>
      </p:sp>
      <p:sp>
        <p:nvSpPr>
          <p:cNvPr id="4" name="object 4"/>
          <p:cNvSpPr txBox="1"/>
          <p:nvPr/>
        </p:nvSpPr>
        <p:spPr>
          <a:xfrm>
            <a:off x="706376" y="1994668"/>
            <a:ext cx="2744851" cy="4660250"/>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Attention to inter-professional relationships and ways of working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Engagement in Culture and Leadership programme</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Enable nurses and midwives to make a full contribution to service delivery and interprofessional teams.</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Ensure nursing and midwifery representation on Staff Council.</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Ensure opportunities for nurses and midwives to participate in decision-making at every level.</a:t>
            </a:r>
          </a:p>
          <a:p>
            <a:pPr marL="285750" lvl="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Empower nurses and midwives to present ideas and be heard</a:t>
            </a:r>
          </a:p>
        </p:txBody>
      </p:sp>
      <p:sp>
        <p:nvSpPr>
          <p:cNvPr id="26" name="object 26"/>
          <p:cNvSpPr txBox="1"/>
          <p:nvPr/>
        </p:nvSpPr>
        <p:spPr>
          <a:xfrm>
            <a:off x="4051300" y="1596548"/>
            <a:ext cx="1002519"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Outcomes</a:t>
            </a:r>
            <a:endParaRPr sz="1400" dirty="0">
              <a:solidFill>
                <a:srgbClr val="0070C0"/>
              </a:solidFill>
              <a:latin typeface="Arial"/>
              <a:cs typeface="Arial"/>
            </a:endParaRPr>
          </a:p>
        </p:txBody>
      </p:sp>
      <p:sp>
        <p:nvSpPr>
          <p:cNvPr id="8" name="object 8"/>
          <p:cNvSpPr txBox="1"/>
          <p:nvPr/>
        </p:nvSpPr>
        <p:spPr>
          <a:xfrm>
            <a:off x="3898900" y="2027060"/>
            <a:ext cx="2572353" cy="4506362"/>
          </a:xfrm>
          <a:prstGeom prst="rect">
            <a:avLst/>
          </a:prstGeom>
        </p:spPr>
        <p:txBody>
          <a:bodyPr vert="horz" wrap="square" lIns="0" tIns="12700" rIns="0" bIns="0" rtlCol="0">
            <a:spAutoFit/>
          </a:bodyPr>
          <a:lstStyle/>
          <a:p>
            <a:pPr marL="285750" marR="0" indent="-285750" fontAlgn="auto">
              <a:lnSpc>
                <a:spcPct val="100000"/>
              </a:lnSpc>
              <a:spcBef>
                <a:spcPts val="600"/>
              </a:spcBef>
              <a:spcAft>
                <a:spcPts val="600"/>
              </a:spcAft>
              <a:buClrTx/>
              <a:buSzTx/>
              <a:buFont typeface="Arial" panose="020B0604020202020204" pitchFamily="34" charset="0"/>
              <a:buChar char="•"/>
              <a:tabLst/>
              <a:defRPr/>
            </a:pPr>
            <a:r>
              <a:rPr lang="en-US" sz="1400" dirty="0">
                <a:solidFill>
                  <a:srgbClr val="023F85"/>
                </a:solidFill>
                <a:latin typeface="Arial"/>
                <a:cs typeface="Arial"/>
              </a:rPr>
              <a:t>Effective and mutually respectful interprofessional relationships</a:t>
            </a:r>
          </a:p>
          <a:p>
            <a:pPr marL="285750" indent="-285750">
              <a:spcBef>
                <a:spcPts val="600"/>
              </a:spcBef>
              <a:spcAft>
                <a:spcPts val="600"/>
              </a:spcAft>
              <a:buFont typeface="Arial" panose="020B0604020202020204" pitchFamily="34" charset="0"/>
              <a:buChar char="•"/>
              <a:defRPr/>
            </a:pPr>
            <a:r>
              <a:rPr lang="en-GB" sz="1400" dirty="0">
                <a:solidFill>
                  <a:srgbClr val="023F85"/>
                </a:solidFill>
                <a:latin typeface="Arial"/>
                <a:cs typeface="Arial"/>
              </a:rPr>
              <a:t>Nurses and midwives report they feel valued and engaged </a:t>
            </a:r>
          </a:p>
          <a:p>
            <a:pPr marL="285750" indent="-285750">
              <a:spcBef>
                <a:spcPts val="600"/>
              </a:spcBef>
              <a:spcAft>
                <a:spcPts val="600"/>
              </a:spcAft>
              <a:buFont typeface="Arial" panose="020B0604020202020204" pitchFamily="34" charset="0"/>
              <a:buChar char="•"/>
              <a:defRPr/>
            </a:pPr>
            <a:r>
              <a:rPr lang="en-US" sz="1400" dirty="0">
                <a:solidFill>
                  <a:srgbClr val="023F85"/>
                </a:solidFill>
                <a:latin typeface="Arial"/>
                <a:cs typeface="Arial"/>
              </a:rPr>
              <a:t>Increased nursing and midwifery commitment to EKHUFT strategic and operational plans</a:t>
            </a:r>
          </a:p>
          <a:p>
            <a:pPr marL="285750" marR="0" indent="-285750" fontAlgn="auto">
              <a:lnSpc>
                <a:spcPct val="100000"/>
              </a:lnSpc>
              <a:spcBef>
                <a:spcPts val="600"/>
              </a:spcBef>
              <a:spcAft>
                <a:spcPts val="600"/>
              </a:spcAft>
              <a:buClrTx/>
              <a:buSzTx/>
              <a:buFont typeface="Arial" panose="020B0604020202020204" pitchFamily="34" charset="0"/>
              <a:buChar char="•"/>
              <a:tabLst/>
              <a:defRPr/>
            </a:pPr>
            <a:r>
              <a:rPr lang="en-US" sz="1400" dirty="0">
                <a:solidFill>
                  <a:srgbClr val="023F85"/>
                </a:solidFill>
                <a:latin typeface="Arial"/>
                <a:cs typeface="Arial"/>
              </a:rPr>
              <a:t>Raised profile of nursing and midwifery in EKHUFT, locally, regionally and nationally</a:t>
            </a:r>
          </a:p>
          <a:p>
            <a:pPr marL="285750" marR="0" indent="-285750" fontAlgn="auto">
              <a:lnSpc>
                <a:spcPct val="100000"/>
              </a:lnSpc>
              <a:spcBef>
                <a:spcPts val="600"/>
              </a:spcBef>
              <a:spcAft>
                <a:spcPts val="600"/>
              </a:spcAft>
              <a:buClrTx/>
              <a:buSzTx/>
              <a:buFont typeface="Arial" panose="020B0604020202020204" pitchFamily="34" charset="0"/>
              <a:buChar char="•"/>
              <a:tabLst/>
              <a:defRPr/>
            </a:pPr>
            <a:r>
              <a:rPr lang="en-US" sz="1400" dirty="0">
                <a:solidFill>
                  <a:srgbClr val="023F85"/>
                </a:solidFill>
                <a:latin typeface="Arial"/>
                <a:cs typeface="Arial"/>
              </a:rPr>
              <a:t>A proud and confident nursing and midwifery workforce that takes charge of its future</a:t>
            </a:r>
            <a:endParaRPr lang="en-GB" sz="1400" dirty="0">
              <a:solidFill>
                <a:srgbClr val="023F85"/>
              </a:solidFill>
              <a:latin typeface="Arial"/>
              <a:cs typeface="Arial"/>
            </a:endParaRPr>
          </a:p>
        </p:txBody>
      </p:sp>
      <p:sp>
        <p:nvSpPr>
          <p:cNvPr id="21" name="object 21"/>
          <p:cNvSpPr txBox="1"/>
          <p:nvPr/>
        </p:nvSpPr>
        <p:spPr>
          <a:xfrm>
            <a:off x="7404100" y="1596029"/>
            <a:ext cx="1002519"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13" name="object 13"/>
          <p:cNvSpPr txBox="1"/>
          <p:nvPr/>
        </p:nvSpPr>
        <p:spPr>
          <a:xfrm>
            <a:off x="7242174" y="1994668"/>
            <a:ext cx="2476977" cy="5214248"/>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 in the number of nurses and midwives participating and engaging in decision-making at all levels in the Trust and externally</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Trust Pulse, NHS Staff survey results and EKHUFT people, leadership and culture metrics (increase engagement score from 5.95-6.80)</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Feedback from decision-makers on how they have sought and used nurses and midwives feedback and opinions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The impact on nursing and midwifery is considered in every strategic and operational plan</a:t>
            </a:r>
          </a:p>
        </p:txBody>
      </p:sp>
      <p:sp>
        <p:nvSpPr>
          <p:cNvPr id="22" name="object 22">
            <a:extLst>
              <a:ext uri="{C183D7F6-B498-43B3-948B-1728B52AA6E4}">
                <adec:decorative xmlns:adec="http://schemas.microsoft.com/office/drawing/2017/decorative" val="1"/>
              </a:ext>
            </a:extLst>
          </p:cNvPr>
          <p:cNvSpPr/>
          <p:nvPr/>
        </p:nvSpPr>
        <p:spPr>
          <a:xfrm>
            <a:off x="969250" y="1867870"/>
            <a:ext cx="2149330" cy="715136"/>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3" name="object 23">
            <a:extLst>
              <a:ext uri="{C183D7F6-B498-43B3-948B-1728B52AA6E4}">
                <adec:decorative xmlns:adec="http://schemas.microsoft.com/office/drawing/2017/decorative" val="1"/>
              </a:ext>
            </a:extLst>
          </p:cNvPr>
          <p:cNvSpPr/>
          <p:nvPr/>
        </p:nvSpPr>
        <p:spPr>
          <a:xfrm flipV="1">
            <a:off x="3975100" y="1687232"/>
            <a:ext cx="2151380" cy="158852"/>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4" name="object 24">
            <a:extLst>
              <a:ext uri="{C183D7F6-B498-43B3-948B-1728B52AA6E4}">
                <adec:decorative xmlns:adec="http://schemas.microsoft.com/office/drawing/2017/decorative" val="1"/>
              </a:ext>
            </a:extLst>
          </p:cNvPr>
          <p:cNvSpPr/>
          <p:nvPr/>
        </p:nvSpPr>
        <p:spPr>
          <a:xfrm>
            <a:off x="7261098" y="1824816"/>
            <a:ext cx="2539982" cy="758190"/>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5100" y="566403"/>
            <a:ext cx="2330545" cy="382156"/>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lang="en-GB" spc="-65" dirty="0">
                <a:solidFill>
                  <a:srgbClr val="0070C0"/>
                </a:solidFill>
              </a:rPr>
              <a:t>3</a:t>
            </a:r>
            <a:r>
              <a:rPr spc="-65" dirty="0">
                <a:solidFill>
                  <a:srgbClr val="0070C0"/>
                </a:solidFill>
              </a:rPr>
              <a:t>:</a:t>
            </a:r>
          </a:p>
        </p:txBody>
      </p:sp>
      <p:sp>
        <p:nvSpPr>
          <p:cNvPr id="3" name="object 3"/>
          <p:cNvSpPr txBox="1"/>
          <p:nvPr/>
        </p:nvSpPr>
        <p:spPr>
          <a:xfrm>
            <a:off x="165100" y="980300"/>
            <a:ext cx="10287000" cy="1066918"/>
          </a:xfrm>
          <a:prstGeom prst="rect">
            <a:avLst/>
          </a:prstGeom>
        </p:spPr>
        <p:txBody>
          <a:bodyPr vert="horz" wrap="square" lIns="0" tIns="27940" rIns="0" bIns="0" rtlCol="0">
            <a:spAutoFit/>
          </a:bodyPr>
          <a:lstStyle/>
          <a:p>
            <a:pPr marL="12700" marR="5080">
              <a:lnSpc>
                <a:spcPts val="2100"/>
              </a:lnSpc>
              <a:spcBef>
                <a:spcPts val="220"/>
              </a:spcBef>
            </a:pPr>
            <a:r>
              <a:rPr sz="1800" spc="-5" dirty="0">
                <a:solidFill>
                  <a:srgbClr val="023F85"/>
                </a:solidFill>
                <a:latin typeface="Arial"/>
                <a:cs typeface="Arial"/>
              </a:rPr>
              <a:t>Nurses</a:t>
            </a:r>
            <a:r>
              <a:rPr lang="en-GB" sz="1800" spc="-5" dirty="0">
                <a:solidFill>
                  <a:srgbClr val="023F85"/>
                </a:solidFill>
                <a:latin typeface="Arial"/>
                <a:cs typeface="Arial"/>
              </a:rPr>
              <a:t> and </a:t>
            </a:r>
            <a:r>
              <a:rPr sz="1800" dirty="0">
                <a:solidFill>
                  <a:srgbClr val="023F85"/>
                </a:solidFill>
                <a:latin typeface="Arial"/>
                <a:cs typeface="Arial"/>
              </a:rPr>
              <a:t>midwives </a:t>
            </a:r>
            <a:r>
              <a:rPr lang="en-GB" sz="1800" dirty="0">
                <a:solidFill>
                  <a:srgbClr val="023F85"/>
                </a:solidFill>
                <a:latin typeface="Arial"/>
                <a:cs typeface="Arial"/>
              </a:rPr>
              <a:t>continually </a:t>
            </a:r>
            <a:r>
              <a:rPr lang="en-GB" sz="1800" spc="-5" dirty="0">
                <a:solidFill>
                  <a:srgbClr val="023F85"/>
                </a:solidFill>
                <a:latin typeface="Arial"/>
                <a:cs typeface="Arial"/>
              </a:rPr>
              <a:t>develop nursing and </a:t>
            </a:r>
            <a:r>
              <a:rPr lang="en-GB" sz="1800" dirty="0">
                <a:solidFill>
                  <a:srgbClr val="023F85"/>
                </a:solidFill>
                <a:latin typeface="Arial"/>
                <a:cs typeface="Arial"/>
              </a:rPr>
              <a:t>midwifery</a:t>
            </a:r>
            <a:r>
              <a:rPr lang="en-GB" sz="1800" spc="-5" dirty="0">
                <a:solidFill>
                  <a:srgbClr val="023F85"/>
                </a:solidFill>
                <a:latin typeface="Arial"/>
                <a:cs typeface="Arial"/>
              </a:rPr>
              <a:t> practice using</a:t>
            </a:r>
            <a:r>
              <a:rPr sz="1800" spc="-5" dirty="0">
                <a:solidFill>
                  <a:srgbClr val="023F85"/>
                </a:solidFill>
                <a:latin typeface="Arial"/>
                <a:cs typeface="Arial"/>
              </a:rPr>
              <a:t> data and </a:t>
            </a:r>
            <a:r>
              <a:rPr sz="1800" dirty="0">
                <a:solidFill>
                  <a:srgbClr val="023F85"/>
                </a:solidFill>
                <a:latin typeface="Arial"/>
                <a:cs typeface="Arial"/>
              </a:rPr>
              <a:t>research</a:t>
            </a:r>
            <a:r>
              <a:rPr lang="en-GB" sz="1800" dirty="0">
                <a:solidFill>
                  <a:srgbClr val="023F85"/>
                </a:solidFill>
                <a:latin typeface="Arial"/>
                <a:cs typeface="Arial"/>
              </a:rPr>
              <a:t> to</a:t>
            </a:r>
            <a:r>
              <a:rPr sz="1800" dirty="0">
                <a:solidFill>
                  <a:srgbClr val="023F85"/>
                </a:solidFill>
                <a:latin typeface="Arial"/>
                <a:cs typeface="Arial"/>
              </a:rPr>
              <a:t> </a:t>
            </a:r>
            <a:r>
              <a:rPr sz="1800" spc="-5" dirty="0">
                <a:solidFill>
                  <a:srgbClr val="023F85"/>
                </a:solidFill>
                <a:latin typeface="Arial"/>
                <a:cs typeface="Arial"/>
              </a:rPr>
              <a:t>inform and improve</a:t>
            </a:r>
            <a:r>
              <a:rPr sz="1800" spc="-40" dirty="0">
                <a:solidFill>
                  <a:srgbClr val="023F85"/>
                </a:solidFill>
                <a:latin typeface="Arial"/>
                <a:cs typeface="Arial"/>
              </a:rPr>
              <a:t> </a:t>
            </a:r>
            <a:r>
              <a:rPr lang="en-GB" sz="1800" spc="-40" dirty="0">
                <a:solidFill>
                  <a:srgbClr val="023F85"/>
                </a:solidFill>
                <a:latin typeface="Arial"/>
                <a:cs typeface="Arial"/>
              </a:rPr>
              <a:t>care</a:t>
            </a:r>
            <a:endParaRPr sz="1800" dirty="0">
              <a:latin typeface="Arial"/>
              <a:cs typeface="Arial"/>
            </a:endParaRPr>
          </a:p>
          <a:p>
            <a:pPr>
              <a:lnSpc>
                <a:spcPct val="100000"/>
              </a:lnSpc>
              <a:spcBef>
                <a:spcPts val="40"/>
              </a:spcBef>
            </a:pPr>
            <a:endParaRPr sz="1850" dirty="0">
              <a:latin typeface="Arial"/>
              <a:cs typeface="Arial"/>
            </a:endParaRPr>
          </a:p>
          <a:p>
            <a:pPr marL="12700">
              <a:lnSpc>
                <a:spcPct val="100000"/>
              </a:lnSpc>
              <a:tabLst>
                <a:tab pos="3353435" algn="l"/>
              </a:tabLst>
            </a:pPr>
            <a:r>
              <a:rPr sz="1400" b="1" spc="-5" dirty="0">
                <a:solidFill>
                  <a:srgbClr val="0070C0"/>
                </a:solidFill>
                <a:latin typeface="Arial"/>
                <a:cs typeface="Arial"/>
              </a:rPr>
              <a:t>	</a:t>
            </a:r>
            <a:r>
              <a:rPr lang="en-GB" sz="1400" b="1" spc="-5" dirty="0">
                <a:solidFill>
                  <a:srgbClr val="0070C0"/>
                </a:solidFill>
                <a:latin typeface="Arial"/>
                <a:cs typeface="Arial"/>
              </a:rPr>
              <a:t>          </a:t>
            </a:r>
            <a:endParaRPr sz="1400" dirty="0">
              <a:solidFill>
                <a:srgbClr val="0070C0"/>
              </a:solidFill>
              <a:latin typeface="Arial"/>
              <a:cs typeface="Arial"/>
            </a:endParaRPr>
          </a:p>
        </p:txBody>
      </p:sp>
      <p:sp>
        <p:nvSpPr>
          <p:cNvPr id="13" name="object 21">
            <a:extLst>
              <a:ext uri="{FF2B5EF4-FFF2-40B4-BE49-F238E27FC236}">
                <a16:creationId xmlns:a16="http://schemas.microsoft.com/office/drawing/2014/main" id="{28169C34-91A6-46D9-8B4B-1B6973DC11E7}"/>
              </a:ext>
            </a:extLst>
          </p:cNvPr>
          <p:cNvSpPr txBox="1"/>
          <p:nvPr/>
        </p:nvSpPr>
        <p:spPr>
          <a:xfrm>
            <a:off x="267434" y="1778984"/>
            <a:ext cx="1078686" cy="228268"/>
          </a:xfrm>
          <a:prstGeom prst="rect">
            <a:avLst/>
          </a:prstGeom>
        </p:spPr>
        <p:txBody>
          <a:bodyPr vert="horz" wrap="square" lIns="0" tIns="12700" rIns="0" bIns="0" rtlCol="0">
            <a:spAutoFit/>
          </a:bodyPr>
          <a:lstStyle/>
          <a:p>
            <a:pPr marL="12700">
              <a:lnSpc>
                <a:spcPct val="100000"/>
              </a:lnSpc>
              <a:spcBef>
                <a:spcPts val="100"/>
              </a:spcBef>
            </a:pPr>
            <a:r>
              <a:rPr lang="en-GB" sz="1400" b="1" dirty="0">
                <a:solidFill>
                  <a:srgbClr val="0070C0"/>
                </a:solidFill>
                <a:latin typeface="Arial"/>
                <a:cs typeface="Arial"/>
              </a:rPr>
              <a:t>Actions</a:t>
            </a:r>
            <a:endParaRPr sz="1400" dirty="0">
              <a:solidFill>
                <a:srgbClr val="0070C0"/>
              </a:solidFill>
              <a:latin typeface="Arial"/>
              <a:cs typeface="Arial"/>
            </a:endParaRPr>
          </a:p>
        </p:txBody>
      </p:sp>
      <p:sp>
        <p:nvSpPr>
          <p:cNvPr id="7" name="object 7"/>
          <p:cNvSpPr txBox="1"/>
          <p:nvPr/>
        </p:nvSpPr>
        <p:spPr>
          <a:xfrm>
            <a:off x="38100" y="2141754"/>
            <a:ext cx="3708400" cy="4875694"/>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Build research capacity, capability and confidence in nurses and midwives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Recognise nurses and midwives as integral to the development of the digital infrastructure and provide equipment and training and support to use it</a:t>
            </a:r>
          </a:p>
          <a:p>
            <a:pPr marL="285750" indent="-285750">
              <a:spcBef>
                <a:spcPts val="600"/>
              </a:spcBef>
              <a:spcAft>
                <a:spcPts val="600"/>
              </a:spcAft>
              <a:buFont typeface="Arial" panose="020B0604020202020204" pitchFamily="34" charset="0"/>
              <a:buChar char="•"/>
            </a:pPr>
            <a:r>
              <a:rPr lang="en-GB" sz="1400" spc="-5" dirty="0">
                <a:solidFill>
                  <a:srgbClr val="023F85"/>
                </a:solidFill>
                <a:latin typeface="Arial"/>
                <a:cs typeface="Arial"/>
              </a:rPr>
              <a:t>Encourage professional curiosity and maximise opportunities, including protected time, for nurses and midwives to be involved in service improvement and research.</a:t>
            </a:r>
          </a:p>
          <a:p>
            <a:pPr marL="285750" indent="-285750">
              <a:spcBef>
                <a:spcPts val="600"/>
              </a:spcBef>
              <a:spcAft>
                <a:spcPts val="600"/>
              </a:spcAft>
              <a:buFont typeface="Arial" panose="020B0604020202020204" pitchFamily="34" charset="0"/>
              <a:buChar char="•"/>
            </a:pPr>
            <a:r>
              <a:rPr lang="en-GB" sz="1400" spc="-5" dirty="0">
                <a:solidFill>
                  <a:srgbClr val="023F85"/>
                </a:solidFill>
                <a:latin typeface="Arial"/>
                <a:cs typeface="Arial"/>
              </a:rPr>
              <a:t>Provide training to help nurses and midwives analyse and interpret data and use it in service improvement.</a:t>
            </a:r>
          </a:p>
          <a:p>
            <a:pPr marL="285750" indent="-285750">
              <a:spcBef>
                <a:spcPts val="600"/>
              </a:spcBef>
              <a:spcAft>
                <a:spcPts val="600"/>
              </a:spcAft>
              <a:buFont typeface="Arial" panose="020B0604020202020204" pitchFamily="34" charset="0"/>
              <a:buChar char="•"/>
            </a:pPr>
            <a:r>
              <a:rPr lang="en-GB" sz="1400" spc="-5" dirty="0">
                <a:solidFill>
                  <a:srgbClr val="023F85"/>
                </a:solidFill>
                <a:latin typeface="Arial"/>
                <a:cs typeface="Arial"/>
              </a:rPr>
              <a:t>Establish digital and research leads in all settings and services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Work with universities and other partners internally and externally to develop clinical academic roles and pathways.</a:t>
            </a:r>
          </a:p>
        </p:txBody>
      </p:sp>
      <p:sp>
        <p:nvSpPr>
          <p:cNvPr id="14" name="object 21">
            <a:extLst>
              <a:ext uri="{FF2B5EF4-FFF2-40B4-BE49-F238E27FC236}">
                <a16:creationId xmlns:a16="http://schemas.microsoft.com/office/drawing/2014/main" id="{9FAA6684-C507-43A5-A4CC-D8A0A07B3860}"/>
              </a:ext>
            </a:extLst>
          </p:cNvPr>
          <p:cNvSpPr txBox="1"/>
          <p:nvPr/>
        </p:nvSpPr>
        <p:spPr>
          <a:xfrm>
            <a:off x="4051299" y="1813597"/>
            <a:ext cx="1078686" cy="228268"/>
          </a:xfrm>
          <a:prstGeom prst="rect">
            <a:avLst/>
          </a:prstGeom>
        </p:spPr>
        <p:txBody>
          <a:bodyPr vert="horz" wrap="square" lIns="0" tIns="12700" rIns="0" bIns="0" rtlCol="0">
            <a:spAutoFit/>
          </a:bodyPr>
          <a:lstStyle/>
          <a:p>
            <a:pPr marL="12700">
              <a:lnSpc>
                <a:spcPct val="100000"/>
              </a:lnSpc>
              <a:spcBef>
                <a:spcPts val="100"/>
              </a:spcBef>
            </a:pPr>
            <a:r>
              <a:rPr lang="en-GB" sz="1400" b="1" dirty="0">
                <a:solidFill>
                  <a:srgbClr val="0070C0"/>
                </a:solidFill>
                <a:latin typeface="Arial"/>
                <a:cs typeface="Arial"/>
              </a:rPr>
              <a:t>Outcomes</a:t>
            </a:r>
            <a:endParaRPr sz="1400" dirty="0">
              <a:solidFill>
                <a:srgbClr val="0070C0"/>
              </a:solidFill>
              <a:latin typeface="Arial"/>
              <a:cs typeface="Arial"/>
            </a:endParaRPr>
          </a:p>
        </p:txBody>
      </p:sp>
      <p:sp>
        <p:nvSpPr>
          <p:cNvPr id="12" name="object 12"/>
          <p:cNvSpPr txBox="1"/>
          <p:nvPr/>
        </p:nvSpPr>
        <p:spPr>
          <a:xfrm>
            <a:off x="3746500" y="2135928"/>
            <a:ext cx="3124199" cy="3672800"/>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 in the safety and quality of nursing and midwifery care</a:t>
            </a:r>
          </a:p>
          <a:p>
            <a:pPr marL="285750" indent="-285750">
              <a:spcBef>
                <a:spcPts val="600"/>
              </a:spcBef>
              <a:spcAft>
                <a:spcPts val="600"/>
              </a:spcAft>
              <a:buFont typeface="Arial" panose="020B0604020202020204" pitchFamily="34" charset="0"/>
              <a:buChar char="•"/>
            </a:pPr>
            <a:r>
              <a:rPr lang="en-US" sz="1400" dirty="0">
                <a:solidFill>
                  <a:srgbClr val="023F85"/>
                </a:solidFill>
                <a:latin typeface="Arial"/>
                <a:cs typeface="Arial"/>
              </a:rPr>
              <a:t>Nurses and midwives are digitally literate </a:t>
            </a:r>
            <a:r>
              <a:rPr lang="en-GB" sz="1400" dirty="0">
                <a:solidFill>
                  <a:srgbClr val="023F85"/>
                </a:solidFill>
                <a:latin typeface="Arial"/>
                <a:cs typeface="Arial"/>
              </a:rPr>
              <a:t>and have ready access to the data, information and knowledge they need for care</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Increased numbers of n</a:t>
            </a:r>
            <a:r>
              <a:rPr sz="1400" dirty="0">
                <a:solidFill>
                  <a:srgbClr val="023F85"/>
                </a:solidFill>
                <a:latin typeface="Arial"/>
                <a:cs typeface="Arial"/>
              </a:rPr>
              <a:t>urses</a:t>
            </a:r>
            <a:r>
              <a:rPr lang="en-GB" sz="1400" dirty="0">
                <a:solidFill>
                  <a:srgbClr val="023F85"/>
                </a:solidFill>
                <a:latin typeface="Arial"/>
                <a:cs typeface="Arial"/>
              </a:rPr>
              <a:t> and </a:t>
            </a:r>
            <a:r>
              <a:rPr sz="1400" dirty="0">
                <a:solidFill>
                  <a:srgbClr val="023F85"/>
                </a:solidFill>
                <a:latin typeface="Arial"/>
                <a:cs typeface="Arial"/>
              </a:rPr>
              <a:t>midwives </a:t>
            </a:r>
            <a:r>
              <a:rPr lang="en-GB" sz="1400" dirty="0">
                <a:solidFill>
                  <a:srgbClr val="023F85"/>
                </a:solidFill>
                <a:latin typeface="Arial"/>
                <a:cs typeface="Arial"/>
              </a:rPr>
              <a:t>using, participating in and leading research. </a:t>
            </a:r>
          </a:p>
          <a:p>
            <a:pPr marL="285750" marR="5080" indent="-285750">
              <a:spcBef>
                <a:spcPts val="600"/>
              </a:spcBef>
              <a:spcAft>
                <a:spcPts val="600"/>
              </a:spcAft>
              <a:buFont typeface="Arial" panose="020B0604020202020204" pitchFamily="34" charset="0"/>
              <a:buChar char="•"/>
              <a:tabLst>
                <a:tab pos="240665" algn="l"/>
                <a:tab pos="241300" algn="l"/>
              </a:tabLst>
            </a:pPr>
            <a:r>
              <a:rPr lang="en-US" sz="1400" dirty="0">
                <a:solidFill>
                  <a:srgbClr val="023F85"/>
                </a:solidFill>
                <a:latin typeface="Arial"/>
                <a:cs typeface="Arial"/>
              </a:rPr>
              <a:t>The practice of nurses and midwives is informed by research evidence</a:t>
            </a:r>
            <a:endParaRPr lang="en-GB" sz="1400" dirty="0">
              <a:solidFill>
                <a:srgbClr val="023F85"/>
              </a:solidFill>
              <a:latin typeface="Arial"/>
              <a:cs typeface="Arial"/>
            </a:endParaRP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endParaRPr lang="en-GB" sz="1400"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sz="1000" dirty="0">
              <a:latin typeface="Arial"/>
              <a:cs typeface="Arial"/>
            </a:endParaRPr>
          </a:p>
        </p:txBody>
      </p:sp>
      <p:sp>
        <p:nvSpPr>
          <p:cNvPr id="21" name="object 21"/>
          <p:cNvSpPr txBox="1"/>
          <p:nvPr/>
        </p:nvSpPr>
        <p:spPr>
          <a:xfrm>
            <a:off x="7327901" y="1830330"/>
            <a:ext cx="1078686"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17" name="object 17"/>
          <p:cNvSpPr txBox="1"/>
          <p:nvPr/>
        </p:nvSpPr>
        <p:spPr>
          <a:xfrm>
            <a:off x="7099300" y="2141755"/>
            <a:ext cx="3276600" cy="4473019"/>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Patient experience and outcomes data</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The numbers of nurses and midwives involved in the development of digital solutions and at all stages of the digital transformation</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Numbers of nurses and midwives who are leading their own research projects and numbers who are involved in research</a:t>
            </a:r>
          </a:p>
          <a:p>
            <a:pPr marL="28575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Numbers of nurses and midwives at with Masters and Doctoral  degrees </a:t>
            </a:r>
          </a:p>
          <a:p>
            <a:pPr marL="285750" indent="-285750">
              <a:spcBef>
                <a:spcPts val="600"/>
              </a:spcBef>
              <a:spcAft>
                <a:spcPts val="600"/>
              </a:spcAft>
              <a:buFont typeface="Arial" panose="020B0604020202020204" pitchFamily="34" charset="0"/>
              <a:buChar char="•"/>
              <a:tabLst>
                <a:tab pos="240665" algn="l"/>
                <a:tab pos="241300" algn="l"/>
              </a:tabLst>
            </a:pPr>
            <a:r>
              <a:rPr lang="en-GB" sz="1400" spc="-5" dirty="0">
                <a:solidFill>
                  <a:srgbClr val="023F85"/>
                </a:solidFill>
                <a:latin typeface="Arial"/>
                <a:cs typeface="Arial"/>
              </a:rPr>
              <a:t>Numbers of nurse and </a:t>
            </a:r>
            <a:r>
              <a:rPr lang="en-GB" sz="1400" dirty="0">
                <a:solidFill>
                  <a:srgbClr val="023F85"/>
                </a:solidFill>
                <a:latin typeface="Arial"/>
                <a:cs typeface="Arial"/>
              </a:rPr>
              <a:t>midwife  consultants active in research</a:t>
            </a:r>
            <a:endParaRPr lang="en-GB" sz="1400" dirty="0">
              <a:latin typeface="Arial"/>
              <a:cs typeface="Arial"/>
            </a:endParaRPr>
          </a:p>
          <a:p>
            <a:pPr marL="28575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Student feedback from placements on the use of research in practice</a:t>
            </a:r>
          </a:p>
          <a:p>
            <a:pPr marL="241300" indent="-228600">
              <a:lnSpc>
                <a:spcPct val="100000"/>
              </a:lnSpc>
              <a:spcBef>
                <a:spcPts val="100"/>
              </a:spcBef>
              <a:buChar char="•"/>
              <a:tabLst>
                <a:tab pos="240665" algn="l"/>
                <a:tab pos="241300" algn="l"/>
              </a:tabLst>
            </a:pPr>
            <a:endParaRPr sz="1000" dirty="0">
              <a:latin typeface="Arial"/>
              <a:cs typeface="Arial"/>
            </a:endParaRPr>
          </a:p>
        </p:txBody>
      </p:sp>
      <p:sp>
        <p:nvSpPr>
          <p:cNvPr id="22" name="object 22">
            <a:extLst>
              <a:ext uri="{C183D7F6-B498-43B3-948B-1728B52AA6E4}">
                <adec:decorative xmlns:adec="http://schemas.microsoft.com/office/drawing/2017/decorative" val="1"/>
              </a:ext>
            </a:extLst>
          </p:cNvPr>
          <p:cNvSpPr/>
          <p:nvPr/>
        </p:nvSpPr>
        <p:spPr>
          <a:xfrm>
            <a:off x="153275" y="2096167"/>
            <a:ext cx="2227580" cy="0"/>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3" name="object 23">
            <a:extLst>
              <a:ext uri="{C183D7F6-B498-43B3-948B-1728B52AA6E4}">
                <adec:decorative xmlns:adec="http://schemas.microsoft.com/office/drawing/2017/decorative" val="1"/>
              </a:ext>
            </a:extLst>
          </p:cNvPr>
          <p:cNvSpPr/>
          <p:nvPr/>
        </p:nvSpPr>
        <p:spPr>
          <a:xfrm flipV="1">
            <a:off x="4051300" y="2090338"/>
            <a:ext cx="1541780" cy="45719"/>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4" name="object 24">
            <a:extLst>
              <a:ext uri="{C183D7F6-B498-43B3-948B-1728B52AA6E4}">
                <adec:decorative xmlns:adec="http://schemas.microsoft.com/office/drawing/2017/decorative" val="1"/>
              </a:ext>
            </a:extLst>
          </p:cNvPr>
          <p:cNvSpPr/>
          <p:nvPr/>
        </p:nvSpPr>
        <p:spPr>
          <a:xfrm>
            <a:off x="7099300" y="2090339"/>
            <a:ext cx="2701780" cy="357666"/>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pic>
        <p:nvPicPr>
          <p:cNvPr id="11" name="Picture 10" descr="Four outpatient nurses smiling at the camera in front of a blue cubicle curtain">
            <a:extLst>
              <a:ext uri="{FF2B5EF4-FFF2-40B4-BE49-F238E27FC236}">
                <a16:creationId xmlns:a16="http://schemas.microsoft.com/office/drawing/2014/main" id="{7D0D3540-F946-4575-8D91-0F15DD9C397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85" b="35512"/>
          <a:stretch/>
        </p:blipFill>
        <p:spPr>
          <a:xfrm>
            <a:off x="4051299" y="5231988"/>
            <a:ext cx="2625892" cy="19022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500" y="597407"/>
            <a:ext cx="2178145" cy="3911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spc="-65" dirty="0">
                <a:solidFill>
                  <a:srgbClr val="0070C0"/>
                </a:solidFill>
              </a:rPr>
              <a:t>4:</a:t>
            </a:r>
          </a:p>
        </p:txBody>
      </p:sp>
      <p:sp>
        <p:nvSpPr>
          <p:cNvPr id="3" name="object 3"/>
          <p:cNvSpPr txBox="1"/>
          <p:nvPr/>
        </p:nvSpPr>
        <p:spPr>
          <a:xfrm>
            <a:off x="317500" y="1029208"/>
            <a:ext cx="10134600" cy="566822"/>
          </a:xfrm>
          <a:prstGeom prst="rect">
            <a:avLst/>
          </a:prstGeom>
        </p:spPr>
        <p:txBody>
          <a:bodyPr vert="horz" wrap="square" lIns="0" tIns="27940" rIns="0" bIns="0" rtlCol="0">
            <a:spAutoFit/>
          </a:bodyPr>
          <a:lstStyle/>
          <a:p>
            <a:pPr marL="12700" marR="5080">
              <a:lnSpc>
                <a:spcPts val="2100"/>
              </a:lnSpc>
              <a:spcBef>
                <a:spcPts val="220"/>
              </a:spcBef>
            </a:pPr>
            <a:r>
              <a:rPr lang="en-GB" sz="1800" dirty="0">
                <a:solidFill>
                  <a:srgbClr val="023F85"/>
                </a:solidFill>
                <a:latin typeface="Arial"/>
                <a:cs typeface="Arial"/>
              </a:rPr>
              <a:t>Nursing and midwifery are seen </a:t>
            </a:r>
            <a:r>
              <a:rPr lang="en-GB" sz="1800" spc="-5" dirty="0">
                <a:solidFill>
                  <a:srgbClr val="023F85"/>
                </a:solidFill>
                <a:latin typeface="Arial"/>
                <a:cs typeface="Arial"/>
              </a:rPr>
              <a:t>as professions in which everyone </a:t>
            </a:r>
            <a:r>
              <a:rPr lang="en-GB" sz="1800" dirty="0">
                <a:solidFill>
                  <a:srgbClr val="023F85"/>
                </a:solidFill>
                <a:latin typeface="Arial"/>
                <a:cs typeface="Arial"/>
              </a:rPr>
              <a:t>can flourish, </a:t>
            </a:r>
            <a:r>
              <a:rPr lang="en-GB" sz="1800" spc="-5" dirty="0">
                <a:solidFill>
                  <a:srgbClr val="023F85"/>
                </a:solidFill>
                <a:latin typeface="Arial"/>
                <a:cs typeface="Arial"/>
              </a:rPr>
              <a:t>advance and </a:t>
            </a:r>
            <a:r>
              <a:rPr lang="en-GB" sz="1800" dirty="0">
                <a:solidFill>
                  <a:srgbClr val="023F85"/>
                </a:solidFill>
                <a:latin typeface="Arial"/>
                <a:cs typeface="Arial"/>
              </a:rPr>
              <a:t>succeed</a:t>
            </a:r>
            <a:endParaRPr lang="en-GB" sz="1800" dirty="0">
              <a:latin typeface="Arial"/>
              <a:cs typeface="Arial"/>
            </a:endParaRPr>
          </a:p>
        </p:txBody>
      </p:sp>
      <p:sp>
        <p:nvSpPr>
          <p:cNvPr id="28" name="object 28"/>
          <p:cNvSpPr txBox="1"/>
          <p:nvPr/>
        </p:nvSpPr>
        <p:spPr>
          <a:xfrm>
            <a:off x="524542" y="1602914"/>
            <a:ext cx="1031303"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70C0"/>
                </a:solidFill>
                <a:latin typeface="Arial"/>
                <a:cs typeface="Arial"/>
              </a:rPr>
              <a:t>Actions</a:t>
            </a:r>
            <a:endParaRPr sz="1400" dirty="0">
              <a:solidFill>
                <a:srgbClr val="0070C0"/>
              </a:solidFill>
              <a:latin typeface="Arial"/>
              <a:cs typeface="Arial"/>
            </a:endParaRPr>
          </a:p>
        </p:txBody>
      </p:sp>
      <p:sp>
        <p:nvSpPr>
          <p:cNvPr id="7" name="object 7"/>
          <p:cNvSpPr txBox="1"/>
          <p:nvPr/>
        </p:nvSpPr>
        <p:spPr>
          <a:xfrm>
            <a:off x="165099" y="1982155"/>
            <a:ext cx="3851781" cy="5029582"/>
          </a:xfrm>
          <a:prstGeom prst="rect">
            <a:avLst/>
          </a:prstGeom>
        </p:spPr>
        <p:txBody>
          <a:bodyPr vert="horz" wrap="square" lIns="0" tIns="12700" rIns="0" bIns="0" rtlCol="0">
            <a:spAutoFit/>
          </a:bodyPr>
          <a:lstStyle/>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Promote nursing and midwifery jobs and careers in our local communities and amongst our nursing and midwifery support staff</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Support a wide range of pathways into nursing and midwifery including student nurse associate and degree apprenticeships.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Increase provision of work experience and placements to maximise recruitment and support learning on all pathways.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Support with study skills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Ensure diverse shortlisting and interview panels and transparent and fair recruitment processes. </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Enable all nurses and midwives to use their previous experience to support their careers at EKHUFT</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Establish career café’s and easy to use processes for accessing CPD funding.</a:t>
            </a:r>
          </a:p>
        </p:txBody>
      </p:sp>
      <p:sp>
        <p:nvSpPr>
          <p:cNvPr id="23" name="object 23"/>
          <p:cNvSpPr txBox="1"/>
          <p:nvPr/>
        </p:nvSpPr>
        <p:spPr>
          <a:xfrm>
            <a:off x="3898146" y="1602915"/>
            <a:ext cx="1216753"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Outcomes</a:t>
            </a:r>
            <a:endParaRPr sz="1400" dirty="0">
              <a:solidFill>
                <a:srgbClr val="0070C0"/>
              </a:solidFill>
              <a:latin typeface="Arial"/>
              <a:cs typeface="Arial"/>
            </a:endParaRPr>
          </a:p>
        </p:txBody>
      </p:sp>
      <p:sp>
        <p:nvSpPr>
          <p:cNvPr id="13" name="object 13"/>
          <p:cNvSpPr txBox="1"/>
          <p:nvPr/>
        </p:nvSpPr>
        <p:spPr>
          <a:xfrm>
            <a:off x="4008647" y="1969236"/>
            <a:ext cx="3090653" cy="4578176"/>
          </a:xfrm>
          <a:prstGeom prst="rect">
            <a:avLst/>
          </a:prstGeom>
        </p:spPr>
        <p:txBody>
          <a:bodyPr vert="horz" wrap="square" lIns="0" tIns="12700" rIns="0" bIns="0" rtlCol="0">
            <a:spAutoFit/>
          </a:bodyPr>
          <a:lstStyle/>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Positive relationships with local schools and colleges</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EKHUFT seen as an anchor organisation in our local communities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Fewer vacancies </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Increase in numbers of appropriate applications for vacancies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Improved workplace experience of all staff </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Diversity of nurses and midwives at senior levels reflects the diversity at junior levels and in the local population</a:t>
            </a:r>
          </a:p>
          <a:p>
            <a:pPr marL="285750" marR="5080" indent="-285750">
              <a:spcBef>
                <a:spcPts val="600"/>
              </a:spcBef>
              <a:spcAft>
                <a:spcPts val="600"/>
              </a:spcAft>
              <a:buFont typeface="Arial" panose="020B0604020202020204" pitchFamily="34" charset="0"/>
              <a:buChar char="•"/>
              <a:tabLst>
                <a:tab pos="240665" algn="l"/>
                <a:tab pos="241300" algn="l"/>
              </a:tabLst>
            </a:pPr>
            <a:endParaRPr lang="en-GB" sz="1400" dirty="0">
              <a:solidFill>
                <a:srgbClr val="023F85"/>
              </a:solidFill>
              <a:latin typeface="Arial"/>
              <a:cs typeface="Arial"/>
            </a:endParaRPr>
          </a:p>
          <a:p>
            <a:pPr marL="241300" indent="-228600">
              <a:spcBef>
                <a:spcPts val="100"/>
              </a:spcBef>
              <a:buFontTx/>
              <a:buChar char="•"/>
              <a:tabLst>
                <a:tab pos="240665" algn="l"/>
                <a:tab pos="241300" algn="l"/>
              </a:tabLst>
            </a:pPr>
            <a:endParaRPr lang="en-GB" sz="1000" dirty="0">
              <a:latin typeface="Arial"/>
              <a:cs typeface="Arial"/>
            </a:endParaRPr>
          </a:p>
          <a:p>
            <a:pPr marL="241300" indent="-228600">
              <a:lnSpc>
                <a:spcPct val="100000"/>
              </a:lnSpc>
              <a:spcBef>
                <a:spcPts val="100"/>
              </a:spcBef>
              <a:buChar char="•"/>
              <a:tabLst>
                <a:tab pos="240665" algn="l"/>
                <a:tab pos="241300" algn="l"/>
              </a:tabLst>
            </a:pPr>
            <a:endParaRPr sz="1000" dirty="0">
              <a:latin typeface="Arial"/>
              <a:cs typeface="Arial"/>
            </a:endParaRPr>
          </a:p>
        </p:txBody>
      </p:sp>
      <p:sp>
        <p:nvSpPr>
          <p:cNvPr id="24" name="object 24"/>
          <p:cNvSpPr txBox="1"/>
          <p:nvPr/>
        </p:nvSpPr>
        <p:spPr>
          <a:xfrm>
            <a:off x="7457199" y="1596547"/>
            <a:ext cx="1031303"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21" name="object 21"/>
          <p:cNvSpPr txBox="1"/>
          <p:nvPr/>
        </p:nvSpPr>
        <p:spPr>
          <a:xfrm>
            <a:off x="7247629" y="1951492"/>
            <a:ext cx="2621791" cy="4639732"/>
          </a:xfrm>
          <a:prstGeom prst="rect">
            <a:avLst/>
          </a:prstGeom>
        </p:spPr>
        <p:txBody>
          <a:bodyPr vert="horz" wrap="square" lIns="0" tIns="12700" rIns="0" bIns="0" rtlCol="0">
            <a:spAutoFit/>
          </a:bodyPr>
          <a:lstStyle/>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Data on well-being at work.</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Analysis of recruitment data by protected characteristics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Analysis of Pulse and NHS staff survey results by all protected characteristics</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(increase engagement score from 5.95-6.80)</a:t>
            </a:r>
          </a:p>
          <a:p>
            <a:pPr marL="285750" marR="5080" indent="-285750">
              <a:spcBef>
                <a:spcPts val="600"/>
              </a:spcBef>
              <a:spcAft>
                <a:spcPts val="600"/>
              </a:spcAft>
              <a:buFont typeface="Arial" panose="020B0604020202020204" pitchFamily="34" charset="0"/>
              <a:buChar char="•"/>
              <a:tabLst>
                <a:tab pos="240665" algn="l"/>
                <a:tab pos="241300" algn="l"/>
              </a:tabLst>
            </a:pPr>
            <a:r>
              <a:rPr lang="en-GB" sz="1400" dirty="0">
                <a:solidFill>
                  <a:srgbClr val="023F85"/>
                </a:solidFill>
                <a:latin typeface="Arial"/>
                <a:cs typeface="Arial"/>
              </a:rPr>
              <a:t>Workforce Race Equality Standard  and Workforce Disability Equality Standard  data</a:t>
            </a:r>
          </a:p>
          <a:p>
            <a:pPr marL="285750" marR="5080" indent="-285750">
              <a:lnSpc>
                <a:spcPct val="100000"/>
              </a:lnSpc>
              <a:spcBef>
                <a:spcPts val="600"/>
              </a:spcBef>
              <a:spcAft>
                <a:spcPts val="600"/>
              </a:spcAft>
              <a:buFont typeface="Arial" panose="020B0604020202020204" pitchFamily="34" charset="0"/>
              <a:buChar char="•"/>
              <a:tabLst>
                <a:tab pos="240665" algn="l"/>
                <a:tab pos="241300" algn="l"/>
              </a:tabLst>
            </a:pPr>
            <a:r>
              <a:rPr sz="1400" dirty="0">
                <a:solidFill>
                  <a:srgbClr val="023F85"/>
                </a:solidFill>
                <a:latin typeface="Arial"/>
                <a:cs typeface="Arial"/>
              </a:rPr>
              <a:t>Data on diversity of participants  supported on clinical and leadership development </a:t>
            </a:r>
            <a:r>
              <a:rPr sz="1400" dirty="0" err="1">
                <a:solidFill>
                  <a:srgbClr val="023F85"/>
                </a:solidFill>
                <a:latin typeface="Arial"/>
                <a:cs typeface="Arial"/>
              </a:rPr>
              <a:t>programmes</a:t>
            </a:r>
            <a:endParaRPr lang="en-GB" sz="1400"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lang="en-GB" sz="1000" spc="-5" dirty="0">
              <a:solidFill>
                <a:srgbClr val="023F85"/>
              </a:solidFill>
              <a:latin typeface="Arial"/>
              <a:cs typeface="Arial"/>
            </a:endParaRPr>
          </a:p>
          <a:p>
            <a:pPr marL="241300" marR="5080" indent="-228600">
              <a:lnSpc>
                <a:spcPct val="100000"/>
              </a:lnSpc>
              <a:spcBef>
                <a:spcPts val="100"/>
              </a:spcBef>
              <a:buChar char="•"/>
              <a:tabLst>
                <a:tab pos="240665" algn="l"/>
                <a:tab pos="241300" algn="l"/>
              </a:tabLst>
            </a:pPr>
            <a:endParaRPr sz="1000" dirty="0">
              <a:latin typeface="Arial"/>
              <a:cs typeface="Arial"/>
            </a:endParaRPr>
          </a:p>
        </p:txBody>
      </p:sp>
      <p:sp>
        <p:nvSpPr>
          <p:cNvPr id="25" name="object 25">
            <a:extLst>
              <a:ext uri="{C183D7F6-B498-43B3-948B-1728B52AA6E4}">
                <adec:decorative xmlns:adec="http://schemas.microsoft.com/office/drawing/2017/decorative" val="1"/>
              </a:ext>
            </a:extLst>
          </p:cNvPr>
          <p:cNvSpPr/>
          <p:nvPr/>
        </p:nvSpPr>
        <p:spPr>
          <a:xfrm flipV="1">
            <a:off x="469900" y="1878754"/>
            <a:ext cx="2075180" cy="55829"/>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6" name="object 26">
            <a:extLst>
              <a:ext uri="{C183D7F6-B498-43B3-948B-1728B52AA6E4}">
                <adec:decorative xmlns:adec="http://schemas.microsoft.com/office/drawing/2017/decorative" val="1"/>
              </a:ext>
            </a:extLst>
          </p:cNvPr>
          <p:cNvSpPr/>
          <p:nvPr/>
        </p:nvSpPr>
        <p:spPr>
          <a:xfrm>
            <a:off x="4016881" y="1916631"/>
            <a:ext cx="2442948" cy="666375"/>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7" name="object 27">
            <a:extLst>
              <a:ext uri="{C183D7F6-B498-43B3-948B-1728B52AA6E4}">
                <adec:decorative xmlns:adec="http://schemas.microsoft.com/office/drawing/2017/decorative" val="1"/>
              </a:ext>
            </a:extLst>
          </p:cNvPr>
          <p:cNvSpPr/>
          <p:nvPr/>
        </p:nvSpPr>
        <p:spPr>
          <a:xfrm>
            <a:off x="7358133" y="1916631"/>
            <a:ext cx="2442947" cy="666375"/>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9386" y="428625"/>
            <a:ext cx="2336259" cy="391160"/>
          </a:xfrm>
          <a:prstGeom prst="rect">
            <a:avLst/>
          </a:prstGeom>
        </p:spPr>
        <p:txBody>
          <a:bodyPr vert="horz" wrap="square" lIns="0" tIns="12700" rIns="0" bIns="0" rtlCol="0">
            <a:spAutoFit/>
          </a:bodyPr>
          <a:lstStyle/>
          <a:p>
            <a:pPr marL="12700">
              <a:lnSpc>
                <a:spcPct val="100000"/>
              </a:lnSpc>
              <a:spcBef>
                <a:spcPts val="100"/>
              </a:spcBef>
            </a:pPr>
            <a:r>
              <a:rPr spc="-60" dirty="0">
                <a:solidFill>
                  <a:srgbClr val="0070C0"/>
                </a:solidFill>
              </a:rPr>
              <a:t>Ambition</a:t>
            </a:r>
            <a:r>
              <a:rPr spc="-185" dirty="0">
                <a:solidFill>
                  <a:srgbClr val="0070C0"/>
                </a:solidFill>
              </a:rPr>
              <a:t> </a:t>
            </a:r>
            <a:r>
              <a:rPr lang="en-GB" spc="-65" dirty="0">
                <a:solidFill>
                  <a:srgbClr val="0070C0"/>
                </a:solidFill>
              </a:rPr>
              <a:t>5</a:t>
            </a:r>
            <a:r>
              <a:rPr spc="-65" dirty="0">
                <a:solidFill>
                  <a:srgbClr val="0070C0"/>
                </a:solidFill>
              </a:rPr>
              <a:t>:</a:t>
            </a:r>
          </a:p>
        </p:txBody>
      </p:sp>
      <p:sp>
        <p:nvSpPr>
          <p:cNvPr id="3" name="object 3"/>
          <p:cNvSpPr txBox="1"/>
          <p:nvPr/>
        </p:nvSpPr>
        <p:spPr>
          <a:xfrm>
            <a:off x="159386" y="850171"/>
            <a:ext cx="9651982" cy="797654"/>
          </a:xfrm>
          <a:prstGeom prst="rect">
            <a:avLst/>
          </a:prstGeom>
        </p:spPr>
        <p:txBody>
          <a:bodyPr vert="horz" wrap="square" lIns="0" tIns="27940" rIns="0" bIns="0" rtlCol="0">
            <a:spAutoFit/>
          </a:bodyPr>
          <a:lstStyle/>
          <a:p>
            <a:pPr marL="12700" marR="5080">
              <a:lnSpc>
                <a:spcPts val="2100"/>
              </a:lnSpc>
              <a:spcBef>
                <a:spcPts val="220"/>
              </a:spcBef>
            </a:pPr>
            <a:r>
              <a:rPr sz="1800" spc="-5" dirty="0">
                <a:solidFill>
                  <a:srgbClr val="023F85"/>
                </a:solidFill>
                <a:latin typeface="Arial"/>
                <a:cs typeface="Arial"/>
              </a:rPr>
              <a:t>Nurses</a:t>
            </a:r>
            <a:r>
              <a:rPr lang="en-GB" sz="1800" spc="-5" dirty="0">
                <a:solidFill>
                  <a:srgbClr val="023F85"/>
                </a:solidFill>
                <a:latin typeface="Arial"/>
                <a:cs typeface="Arial"/>
              </a:rPr>
              <a:t> and </a:t>
            </a:r>
            <a:r>
              <a:rPr sz="1800" dirty="0">
                <a:solidFill>
                  <a:srgbClr val="023F85"/>
                </a:solidFill>
                <a:latin typeface="Arial"/>
                <a:cs typeface="Arial"/>
              </a:rPr>
              <a:t>midwives</a:t>
            </a:r>
            <a:r>
              <a:rPr sz="1800" spc="-5" dirty="0">
                <a:solidFill>
                  <a:srgbClr val="023F85"/>
                </a:solidFill>
                <a:latin typeface="Arial"/>
                <a:cs typeface="Arial"/>
              </a:rPr>
              <a:t> work </a:t>
            </a:r>
            <a:r>
              <a:rPr sz="1800" dirty="0">
                <a:solidFill>
                  <a:srgbClr val="023F85"/>
                </a:solidFill>
                <a:latin typeface="Arial"/>
                <a:cs typeface="Arial"/>
              </a:rPr>
              <a:t>safely </a:t>
            </a:r>
            <a:r>
              <a:rPr sz="1800" spc="-5" dirty="0">
                <a:solidFill>
                  <a:srgbClr val="023F85"/>
                </a:solidFill>
                <a:latin typeface="Arial"/>
                <a:cs typeface="Arial"/>
              </a:rPr>
              <a:t>in appropriately staffed</a:t>
            </a:r>
            <a:r>
              <a:rPr sz="1800" spc="-25" dirty="0">
                <a:solidFill>
                  <a:srgbClr val="023F85"/>
                </a:solidFill>
                <a:latin typeface="Arial"/>
                <a:cs typeface="Arial"/>
              </a:rPr>
              <a:t> </a:t>
            </a:r>
            <a:r>
              <a:rPr sz="1800" dirty="0">
                <a:solidFill>
                  <a:srgbClr val="023F85"/>
                </a:solidFill>
                <a:latin typeface="Arial"/>
                <a:cs typeface="Arial"/>
              </a:rPr>
              <a:t>teams</a:t>
            </a:r>
            <a:r>
              <a:rPr lang="en-GB" sz="1800" dirty="0">
                <a:solidFill>
                  <a:srgbClr val="023F85"/>
                </a:solidFill>
                <a:latin typeface="Arial"/>
                <a:cs typeface="Arial"/>
              </a:rPr>
              <a:t> in all settings and services</a:t>
            </a:r>
            <a:endParaRPr sz="1800" dirty="0">
              <a:latin typeface="Arial"/>
              <a:cs typeface="Arial"/>
            </a:endParaRPr>
          </a:p>
          <a:p>
            <a:pPr>
              <a:lnSpc>
                <a:spcPct val="100000"/>
              </a:lnSpc>
              <a:spcBef>
                <a:spcPts val="15"/>
              </a:spcBef>
            </a:pPr>
            <a:endParaRPr sz="1850" dirty="0">
              <a:latin typeface="Arial"/>
              <a:cs typeface="Arial"/>
            </a:endParaRPr>
          </a:p>
          <a:p>
            <a:pPr marL="12700">
              <a:lnSpc>
                <a:spcPct val="100000"/>
              </a:lnSpc>
              <a:tabLst>
                <a:tab pos="3353435" algn="l"/>
              </a:tabLst>
            </a:pPr>
            <a:r>
              <a:rPr sz="1400" b="1" spc="-5" dirty="0">
                <a:solidFill>
                  <a:srgbClr val="0070C0"/>
                </a:solidFill>
                <a:latin typeface="Arial"/>
                <a:cs typeface="Arial"/>
              </a:rPr>
              <a:t>Actions	</a:t>
            </a:r>
            <a:endParaRPr sz="1400" dirty="0">
              <a:solidFill>
                <a:srgbClr val="0070C0"/>
              </a:solidFill>
              <a:latin typeface="Arial"/>
              <a:cs typeface="Arial"/>
            </a:endParaRPr>
          </a:p>
        </p:txBody>
      </p:sp>
      <p:sp>
        <p:nvSpPr>
          <p:cNvPr id="7" name="object 7"/>
          <p:cNvSpPr txBox="1"/>
          <p:nvPr/>
        </p:nvSpPr>
        <p:spPr>
          <a:xfrm>
            <a:off x="159386" y="1884916"/>
            <a:ext cx="3168816" cy="5368136"/>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Use digital tools biannually to set and review appropriate skill mix, numbers and ratios informed by national standards, acuity and dependency, research evidence and best practice</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Scope and enhance skill mix to meet the needs of people with mental health and/or neurodiverse conditions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Review skill mix on shift by shift basis and embed clear processes for escalating staffing concerns and ensuring actions are taken to maintain safety for staff and patients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Enable flexible working within the needs of the service and review it regularly on an individual and organisational basis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Invest in return to practice, retire and return programmes, succession planning and legacy mentoring</a:t>
            </a:r>
          </a:p>
        </p:txBody>
      </p:sp>
      <p:sp>
        <p:nvSpPr>
          <p:cNvPr id="11" name="object 19">
            <a:extLst>
              <a:ext uri="{FF2B5EF4-FFF2-40B4-BE49-F238E27FC236}">
                <a16:creationId xmlns:a16="http://schemas.microsoft.com/office/drawing/2014/main" id="{5D63E292-D047-49D8-BA64-26027F6A536B}"/>
              </a:ext>
            </a:extLst>
          </p:cNvPr>
          <p:cNvSpPr txBox="1"/>
          <p:nvPr/>
        </p:nvSpPr>
        <p:spPr>
          <a:xfrm>
            <a:off x="3640598" y="1461159"/>
            <a:ext cx="1303476" cy="228268"/>
          </a:xfrm>
          <a:prstGeom prst="rect">
            <a:avLst/>
          </a:prstGeom>
        </p:spPr>
        <p:txBody>
          <a:bodyPr vert="horz" wrap="square" lIns="0" tIns="12700" rIns="0" bIns="0" rtlCol="0">
            <a:spAutoFit/>
          </a:bodyPr>
          <a:lstStyle/>
          <a:p>
            <a:pPr marL="12700">
              <a:lnSpc>
                <a:spcPct val="100000"/>
              </a:lnSpc>
              <a:spcBef>
                <a:spcPts val="100"/>
              </a:spcBef>
            </a:pPr>
            <a:r>
              <a:rPr lang="en-GB" sz="1400" b="1" dirty="0">
                <a:solidFill>
                  <a:srgbClr val="0070C0"/>
                </a:solidFill>
                <a:latin typeface="Arial"/>
                <a:cs typeface="Arial"/>
              </a:rPr>
              <a:t>Outcomes</a:t>
            </a:r>
            <a:endParaRPr sz="1400" dirty="0">
              <a:solidFill>
                <a:srgbClr val="0070C0"/>
              </a:solidFill>
              <a:latin typeface="Arial"/>
              <a:cs typeface="Arial"/>
            </a:endParaRPr>
          </a:p>
        </p:txBody>
      </p:sp>
      <p:sp>
        <p:nvSpPr>
          <p:cNvPr id="12" name="object 12"/>
          <p:cNvSpPr txBox="1"/>
          <p:nvPr/>
        </p:nvSpPr>
        <p:spPr>
          <a:xfrm>
            <a:off x="3413526" y="1731029"/>
            <a:ext cx="3457174" cy="4537139"/>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Safe care and improved health outcomes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Greater awareness and appreciation of the needs of people with mental health and neurodiverse conditions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Better patient experience and high quality care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Sufficient staff with the necessary knowledge, skills and attitudes to meet patients’ needs and Trust’s priorities.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Being first choice employer for student nurses and midwives </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Nurses and midwives take their breaks and report better work-life balance</a:t>
            </a:r>
          </a:p>
          <a:p>
            <a:pPr marL="285750" indent="-285750">
              <a:spcBef>
                <a:spcPts val="600"/>
              </a:spcBef>
              <a:spcAft>
                <a:spcPts val="600"/>
              </a:spcAft>
              <a:buFont typeface="Arial" panose="020B0604020202020204" pitchFamily="34" charset="0"/>
              <a:buChar char="•"/>
            </a:pPr>
            <a:endParaRPr lang="en-GB" sz="1400" dirty="0">
              <a:solidFill>
                <a:srgbClr val="023F85"/>
              </a:solidFill>
              <a:latin typeface="Arial"/>
              <a:cs typeface="Arial"/>
            </a:endParaRPr>
          </a:p>
          <a:p>
            <a:pPr marL="285750" indent="-285750">
              <a:spcBef>
                <a:spcPts val="600"/>
              </a:spcBef>
              <a:spcAft>
                <a:spcPts val="600"/>
              </a:spcAft>
              <a:buFont typeface="Arial" panose="020B0604020202020204" pitchFamily="34" charset="0"/>
              <a:buChar char="•"/>
            </a:pPr>
            <a:endParaRPr lang="en-GB" sz="1400" dirty="0">
              <a:solidFill>
                <a:srgbClr val="023F85"/>
              </a:solidFill>
              <a:latin typeface="Arial"/>
              <a:cs typeface="Arial"/>
            </a:endParaRPr>
          </a:p>
        </p:txBody>
      </p:sp>
      <p:sp>
        <p:nvSpPr>
          <p:cNvPr id="19" name="object 19"/>
          <p:cNvSpPr txBox="1"/>
          <p:nvPr/>
        </p:nvSpPr>
        <p:spPr>
          <a:xfrm>
            <a:off x="7103110" y="1469114"/>
            <a:ext cx="1303476" cy="228268"/>
          </a:xfrm>
          <a:prstGeom prst="rect">
            <a:avLst/>
          </a:prstGeom>
        </p:spPr>
        <p:txBody>
          <a:bodyPr vert="horz" wrap="square" lIns="0" tIns="12700" rIns="0" bIns="0" rtlCol="0">
            <a:spAutoFit/>
          </a:bodyPr>
          <a:lstStyle/>
          <a:p>
            <a:pPr marL="12700">
              <a:lnSpc>
                <a:spcPct val="100000"/>
              </a:lnSpc>
              <a:spcBef>
                <a:spcPts val="100"/>
              </a:spcBef>
            </a:pPr>
            <a:r>
              <a:rPr sz="1400" b="1" dirty="0">
                <a:solidFill>
                  <a:srgbClr val="0070C0"/>
                </a:solidFill>
                <a:latin typeface="Arial"/>
                <a:cs typeface="Arial"/>
              </a:rPr>
              <a:t>Measures</a:t>
            </a:r>
            <a:endParaRPr sz="1400" dirty="0">
              <a:solidFill>
                <a:srgbClr val="0070C0"/>
              </a:solidFill>
              <a:latin typeface="Arial"/>
              <a:cs typeface="Arial"/>
            </a:endParaRPr>
          </a:p>
        </p:txBody>
      </p:sp>
      <p:sp>
        <p:nvSpPr>
          <p:cNvPr id="15" name="object 15"/>
          <p:cNvSpPr txBox="1"/>
          <p:nvPr/>
        </p:nvSpPr>
        <p:spPr>
          <a:xfrm>
            <a:off x="6988317" y="1799692"/>
            <a:ext cx="2823051" cy="5245026"/>
          </a:xfrm>
          <a:prstGeom prst="rect">
            <a:avLst/>
          </a:prstGeom>
        </p:spPr>
        <p:txBody>
          <a:bodyPr vert="horz" wrap="square" lIns="0" tIns="12700" rIns="0" bIns="0" rtlCol="0">
            <a:spAutoFit/>
          </a:bodyPr>
          <a:lstStyle/>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Patient/service user experience and outcomes data</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6 monthly Safer Nursing Care Tool data/Birth rate plus data with feedback quickly</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Reduction in sickness and absence due to stress and anxiety (to below 15%), vacancies (from 9.6% to 5%),  maintain turnover rates (below 10%) and reduce premature leavers (from 14.9% to &lt;10%)</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Vacancy and turnover rates</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Trust Pulse survey and NHS Staff survey</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Increase in nurses and midwives recommending EKHUFT as a good place to work (from 34.5% </a:t>
            </a:r>
            <a:r>
              <a:rPr lang="en-GB" sz="1400">
                <a:solidFill>
                  <a:srgbClr val="023F85"/>
                </a:solidFill>
                <a:latin typeface="Arial"/>
                <a:cs typeface="Arial"/>
              </a:rPr>
              <a:t>to 90</a:t>
            </a:r>
            <a:r>
              <a:rPr lang="en-GB" sz="1400" dirty="0">
                <a:solidFill>
                  <a:srgbClr val="023F85"/>
                </a:solidFill>
                <a:latin typeface="Arial"/>
                <a:cs typeface="Arial"/>
              </a:rPr>
              <a:t>%)</a:t>
            </a:r>
          </a:p>
          <a:p>
            <a:pPr marL="285750" indent="-285750">
              <a:spcBef>
                <a:spcPts val="600"/>
              </a:spcBef>
              <a:spcAft>
                <a:spcPts val="600"/>
              </a:spcAft>
              <a:buFont typeface="Arial" panose="020B0604020202020204" pitchFamily="34" charset="0"/>
              <a:buChar char="•"/>
            </a:pPr>
            <a:r>
              <a:rPr lang="en-GB" sz="1400" dirty="0">
                <a:solidFill>
                  <a:srgbClr val="023F85"/>
                </a:solidFill>
                <a:latin typeface="Arial"/>
                <a:cs typeface="Arial"/>
              </a:rPr>
              <a:t>Exit interviews</a:t>
            </a:r>
          </a:p>
        </p:txBody>
      </p:sp>
      <p:sp>
        <p:nvSpPr>
          <p:cNvPr id="20" name="object 20">
            <a:extLst>
              <a:ext uri="{C183D7F6-B498-43B3-948B-1728B52AA6E4}">
                <adec:decorative xmlns:adec="http://schemas.microsoft.com/office/drawing/2017/decorative" val="1"/>
              </a:ext>
            </a:extLst>
          </p:cNvPr>
          <p:cNvSpPr/>
          <p:nvPr/>
        </p:nvSpPr>
        <p:spPr>
          <a:xfrm>
            <a:off x="159386" y="1731029"/>
            <a:ext cx="2928714" cy="86223"/>
          </a:xfrm>
          <a:custGeom>
            <a:avLst/>
            <a:gdLst/>
            <a:ahLst/>
            <a:cxnLst/>
            <a:rect l="l" t="t" r="r" b="b"/>
            <a:pathLst>
              <a:path w="2227580">
                <a:moveTo>
                  <a:pt x="0" y="0"/>
                </a:moveTo>
                <a:lnTo>
                  <a:pt x="2227503" y="0"/>
                </a:lnTo>
              </a:path>
            </a:pathLst>
          </a:custGeom>
          <a:ln w="6350">
            <a:solidFill>
              <a:srgbClr val="41B6E6"/>
            </a:solidFill>
          </a:ln>
        </p:spPr>
        <p:txBody>
          <a:bodyPr wrap="square" lIns="0" tIns="0" rIns="0" bIns="0" rtlCol="0"/>
          <a:lstStyle/>
          <a:p>
            <a:endParaRPr dirty="0"/>
          </a:p>
        </p:txBody>
      </p:sp>
      <p:sp>
        <p:nvSpPr>
          <p:cNvPr id="21" name="object 21">
            <a:extLst>
              <a:ext uri="{C183D7F6-B498-43B3-948B-1728B52AA6E4}">
                <adec:decorative xmlns:adec="http://schemas.microsoft.com/office/drawing/2017/decorative" val="1"/>
              </a:ext>
            </a:extLst>
          </p:cNvPr>
          <p:cNvSpPr/>
          <p:nvPr/>
        </p:nvSpPr>
        <p:spPr>
          <a:xfrm>
            <a:off x="3328202" y="1731029"/>
            <a:ext cx="3114836" cy="118918"/>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
        <p:nvSpPr>
          <p:cNvPr id="22" name="object 22">
            <a:extLst>
              <a:ext uri="{C183D7F6-B498-43B3-948B-1728B52AA6E4}">
                <adec:decorative xmlns:adec="http://schemas.microsoft.com/office/drawing/2017/decorative" val="1"/>
              </a:ext>
            </a:extLst>
          </p:cNvPr>
          <p:cNvSpPr/>
          <p:nvPr/>
        </p:nvSpPr>
        <p:spPr>
          <a:xfrm>
            <a:off x="6946900" y="1731029"/>
            <a:ext cx="2689722" cy="416820"/>
          </a:xfrm>
          <a:custGeom>
            <a:avLst/>
            <a:gdLst/>
            <a:ahLst/>
            <a:cxnLst/>
            <a:rect l="l" t="t" r="r" b="b"/>
            <a:pathLst>
              <a:path w="2227579">
                <a:moveTo>
                  <a:pt x="0" y="0"/>
                </a:moveTo>
                <a:lnTo>
                  <a:pt x="2227503" y="0"/>
                </a:lnTo>
              </a:path>
            </a:pathLst>
          </a:custGeom>
          <a:ln w="6350">
            <a:solidFill>
              <a:srgbClr val="41B6E6"/>
            </a:solidFill>
          </a:ln>
        </p:spPr>
        <p:txBody>
          <a:bodyPr wrap="square" lIns="0" tIns="0" rIns="0" bIns="0" rtlCol="0"/>
          <a:lstStyle/>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696EE30C97B4A837B90514000746D" ma:contentTypeVersion="17" ma:contentTypeDescription="Create a new document." ma:contentTypeScope="" ma:versionID="60748a4f10fb2e273024cd74b6e22fdd">
  <xsd:schema xmlns:xsd="http://www.w3.org/2001/XMLSchema" xmlns:xs="http://www.w3.org/2001/XMLSchema" xmlns:p="http://schemas.microsoft.com/office/2006/metadata/properties" xmlns:ns2="8cfec6c8-348a-4609-bd47-ac80f9caf2ff" xmlns:ns3="478822bb-bb7d-4feb-a316-395b2cf9b077" targetNamespace="http://schemas.microsoft.com/office/2006/metadata/properties" ma:root="true" ma:fieldsID="5bb646fbfe44191759915774183540a1" ns2:_="" ns3:_="">
    <xsd:import namespace="8cfec6c8-348a-4609-bd47-ac80f9caf2ff"/>
    <xsd:import namespace="478822bb-bb7d-4feb-a316-395b2cf9b0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fec6c8-348a-4609-bd47-ac80f9caf2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b1ebe9-141b-4178-bb17-31ec2a81057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8822bb-bb7d-4feb-a316-395b2cf9b07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77f5e8e1-d33c-4cd9-9369-2202605b6420}" ma:internalName="TaxCatchAll" ma:showField="CatchAllData" ma:web="478822bb-bb7d-4feb-a316-395b2cf9b07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78822bb-bb7d-4feb-a316-395b2cf9b077" xsi:nil="true"/>
    <lcf76f155ced4ddcb4097134ff3c332f xmlns="8cfec6c8-348a-4609-bd47-ac80f9caf2f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A7671C-4ECE-4672-A622-71AF38063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fec6c8-348a-4609-bd47-ac80f9caf2ff"/>
    <ds:schemaRef ds:uri="478822bb-bb7d-4feb-a316-395b2cf9b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730B1-5019-49D6-BDEC-DD8242033A74}">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 ds:uri="478822bb-bb7d-4feb-a316-395b2cf9b077"/>
    <ds:schemaRef ds:uri="http://purl.org/dc/dcmitype/"/>
    <ds:schemaRef ds:uri="http://schemas.openxmlformats.org/package/2006/metadata/core-properties"/>
    <ds:schemaRef ds:uri="8cfec6c8-348a-4609-bd47-ac80f9caf2ff"/>
    <ds:schemaRef ds:uri="http://www.w3.org/XML/1998/namespace"/>
  </ds:schemaRefs>
</ds:datastoreItem>
</file>

<file path=customXml/itemProps3.xml><?xml version="1.0" encoding="utf-8"?>
<ds:datastoreItem xmlns:ds="http://schemas.openxmlformats.org/officeDocument/2006/customXml" ds:itemID="{3D7915E0-C40F-40C9-AFC1-B59D31DE75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453</TotalTime>
  <Words>2093</Words>
  <Application>Microsoft Office PowerPoint</Application>
  <PresentationFormat>Custom</PresentationFormat>
  <Paragraphs>205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Lato Light</vt:lpstr>
      <vt:lpstr>Office Theme</vt:lpstr>
      <vt:lpstr>Ambitions for Nursing and Midwifery 2024-2029</vt:lpstr>
      <vt:lpstr> </vt:lpstr>
      <vt:lpstr>INTRODUCTION </vt:lpstr>
      <vt:lpstr>Our ambitions</vt:lpstr>
      <vt:lpstr>Ambition 1:</vt:lpstr>
      <vt:lpstr>Ambition 2:</vt:lpstr>
      <vt:lpstr>Ambition 3:</vt:lpstr>
      <vt:lpstr>Ambition 4:</vt:lpstr>
      <vt:lpstr>Ambition 5:</vt:lpstr>
      <vt:lpstr>Ambition 6:</vt:lpstr>
      <vt:lpstr>Ambition 7:</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Kent Hospitals nursing ambitions 2024</dc:title>
  <dc:creator/>
  <cp:lastModifiedBy>Gemma Shillito</cp:lastModifiedBy>
  <cp:revision>47</cp:revision>
  <cp:lastPrinted>2024-11-06T22:48:08Z</cp:lastPrinted>
  <dcterms:created xsi:type="dcterms:W3CDTF">2020-11-21T18:59:17Z</dcterms:created>
  <dcterms:modified xsi:type="dcterms:W3CDTF">2025-04-08T14:27:19Z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2020-11-21T00:00:00Z</vt:filetime>
  </property>
  <property fmtid="{D5CDD505-2E9C-101B-9397-08002B2CF9AE}" pid="3" name="Creator">
    <vt:lpwstr>Adobe InDesign 15.1 (Macintosh)</vt:lpwstr>
  </property>
  <property fmtid="{D5CDD505-2E9C-101B-9397-08002B2CF9AE}" pid="4" name="LastSaved">
    <vt:filetime>2020-11-21T00:00:00Z</vt:filetime>
  </property>
  <property fmtid="{D5CDD505-2E9C-101B-9397-08002B2CF9AE}" pid="5" name="ContentTypeId">
    <vt:lpwstr>0x010100ECF696EE30C97B4A837B90514000746D</vt:lpwstr>
  </property>
  <property fmtid="{D5CDD505-2E9C-101B-9397-08002B2CF9AE}" pid="6" name="Order">
    <vt:r8>1297600</vt:r8>
  </property>
  <property fmtid="{D5CDD505-2E9C-101B-9397-08002B2CF9AE}" pid="7" name="MediaServiceImageTags">
    <vt:lpwstr/>
  </property>
</Properties>
</file>