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92" r:id="rId5"/>
  </p:sldMasterIdLst>
  <p:notesMasterIdLst>
    <p:notesMasterId r:id="rId13"/>
  </p:notesMasterIdLst>
  <p:handoutMasterIdLst>
    <p:handoutMasterId r:id="rId14"/>
  </p:handoutMasterIdLst>
  <p:sldIdLst>
    <p:sldId id="537" r:id="rId6"/>
    <p:sldId id="541" r:id="rId7"/>
    <p:sldId id="540" r:id="rId8"/>
    <p:sldId id="542" r:id="rId9"/>
    <p:sldId id="544" r:id="rId10"/>
    <p:sldId id="545" r:id="rId11"/>
    <p:sldId id="546"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4472C4"/>
    <a:srgbClr val="C17CA4"/>
    <a:srgbClr val="5B9BD5"/>
    <a:srgbClr val="9B8EB6"/>
    <a:srgbClr val="BFBFBF"/>
    <a:srgbClr val="AFABAB"/>
    <a:srgbClr val="3884D0"/>
    <a:srgbClr val="D6CCE4"/>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CBCB"/>
          </a:solidFill>
        </a:fill>
      </a:tcStyle>
    </a:wholeTbl>
    <a:band2H>
      <a:tcTxStyle/>
      <a:tcStyle>
        <a:tcBdr/>
        <a:fill>
          <a:solidFill>
            <a:srgbClr val="F8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ACA"/>
          </a:solidFill>
        </a:fill>
      </a:tcStyle>
    </a:wholeTbl>
    <a:band2H>
      <a:tcTxStyle/>
      <a:tcStyle>
        <a:tcBdr/>
        <a:fill>
          <a:solidFill>
            <a:srgbClr val="FCED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BD4"/>
          </a:solidFill>
        </a:fill>
      </a:tcStyle>
    </a:wholeTbl>
    <a:band2H>
      <a:tcTxStyle/>
      <a:tcStyle>
        <a:tcBdr/>
        <a:fill>
          <a:solidFill>
            <a:srgbClr val="F1E7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3087"/>
        </a:fontRef>
        <a:srgbClr val="0030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D"/>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3087"/>
        </a:fontRef>
        <a:srgbClr val="003087"/>
      </a:tcTxStyle>
      <a:tcStyle>
        <a:tcBdr>
          <a:left>
            <a:ln w="12700" cap="flat">
              <a:noFill/>
              <a:miter lim="400000"/>
            </a:ln>
          </a:left>
          <a:right>
            <a:ln w="12700" cap="flat">
              <a:noFill/>
              <a:miter lim="400000"/>
            </a:ln>
          </a:right>
          <a:top>
            <a:ln w="50800" cap="flat">
              <a:solidFill>
                <a:srgbClr val="003087"/>
              </a:solidFill>
              <a:prstDash val="solid"/>
              <a:round/>
            </a:ln>
          </a:top>
          <a:bottom>
            <a:ln w="25400" cap="flat">
              <a:solidFill>
                <a:srgbClr val="003087"/>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3087"/>
              </a:solidFill>
              <a:prstDash val="solid"/>
              <a:round/>
            </a:ln>
          </a:top>
          <a:bottom>
            <a:ln w="25400" cap="flat">
              <a:solidFill>
                <a:srgbClr val="003087"/>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3087"/>
        </a:fontRef>
        <a:srgbClr val="003087"/>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9"/>
          </a:solidFill>
        </a:fill>
      </a:tcStyle>
    </a:wholeTbl>
    <a:band2H>
      <a:tcTxStyle/>
      <a:tcStyle>
        <a:tcBdr/>
        <a:fill>
          <a:solidFill>
            <a:srgbClr val="E6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087"/>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087"/>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087"/>
          </a:solidFill>
        </a:fill>
      </a:tcStyle>
    </a:firstRow>
  </a:tblStyle>
  <a:tblStyle styleId="{2708684C-4D16-4618-839F-0558EEFCDFE6}" styleName="">
    <a:tblBg/>
    <a:wholeTbl>
      <a:tcTxStyle b="off"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12700" cap="flat">
              <a:solidFill>
                <a:srgbClr val="003087"/>
              </a:solidFill>
              <a:prstDash val="solid"/>
              <a:round/>
            </a:ln>
          </a:top>
          <a:bottom>
            <a:ln w="127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solidFill>
            <a:srgbClr val="003087">
              <a:alpha val="20000"/>
            </a:srgbClr>
          </a:solidFill>
        </a:fill>
      </a:tcStyle>
    </a:wholeTbl>
    <a:band2H>
      <a:tcTxStyle/>
      <a:tcStyle>
        <a:tcBdr/>
        <a:fill>
          <a:solidFill>
            <a:srgbClr val="FFFFFF"/>
          </a:solidFill>
        </a:fill>
      </a:tcStyle>
    </a:band2H>
    <a:firstCol>
      <a:tcTxStyle b="on"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12700" cap="flat">
              <a:solidFill>
                <a:srgbClr val="003087"/>
              </a:solidFill>
              <a:prstDash val="solid"/>
              <a:round/>
            </a:ln>
          </a:top>
          <a:bottom>
            <a:ln w="127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solidFill>
            <a:srgbClr val="003087">
              <a:alpha val="20000"/>
            </a:srgbClr>
          </a:solidFill>
        </a:fill>
      </a:tcStyle>
    </a:firstCol>
    <a:lastRow>
      <a:tcTxStyle b="on"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50800" cap="flat">
              <a:solidFill>
                <a:srgbClr val="003087"/>
              </a:solidFill>
              <a:prstDash val="solid"/>
              <a:round/>
            </a:ln>
          </a:top>
          <a:bottom>
            <a:ln w="127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noFill/>
        </a:fill>
      </a:tcStyle>
    </a:lastRow>
    <a:firstRow>
      <a:tcTxStyle b="on" i="off">
        <a:fontRef idx="major">
          <a:srgbClr val="003087"/>
        </a:fontRef>
        <a:srgbClr val="003087"/>
      </a:tcTxStyle>
      <a:tcStyle>
        <a:tcBdr>
          <a:left>
            <a:ln w="12700" cap="flat">
              <a:solidFill>
                <a:srgbClr val="003087"/>
              </a:solidFill>
              <a:prstDash val="solid"/>
              <a:round/>
            </a:ln>
          </a:left>
          <a:right>
            <a:ln w="12700" cap="flat">
              <a:solidFill>
                <a:srgbClr val="003087"/>
              </a:solidFill>
              <a:prstDash val="solid"/>
              <a:round/>
            </a:ln>
          </a:right>
          <a:top>
            <a:ln w="12700" cap="flat">
              <a:solidFill>
                <a:srgbClr val="003087"/>
              </a:solidFill>
              <a:prstDash val="solid"/>
              <a:round/>
            </a:ln>
          </a:top>
          <a:bottom>
            <a:ln w="25400" cap="flat">
              <a:solidFill>
                <a:srgbClr val="003087"/>
              </a:solidFill>
              <a:prstDash val="solid"/>
              <a:round/>
            </a:ln>
          </a:bottom>
          <a:insideH>
            <a:ln w="12700" cap="flat">
              <a:solidFill>
                <a:srgbClr val="003087"/>
              </a:solidFill>
              <a:prstDash val="solid"/>
              <a:round/>
            </a:ln>
          </a:insideH>
          <a:insideV>
            <a:ln w="12700" cap="flat">
              <a:solidFill>
                <a:srgbClr val="003087"/>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0" autoAdjust="0"/>
    <p:restoredTop sz="93378" autoAdjust="0"/>
  </p:normalViewPr>
  <p:slideViewPr>
    <p:cSldViewPr snapToGrid="0" snapToObjects="1">
      <p:cViewPr>
        <p:scale>
          <a:sx n="33" d="100"/>
          <a:sy n="33" d="100"/>
        </p:scale>
        <p:origin x="1980" y="6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GB" sz="1050" dirty="0"/>
              <a:t>My immediate manager takes a positive interest in my  HWB</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Sheet1!$A$1:$A$4</c:f>
              <c:numCache>
                <c:formatCode>General</c:formatCode>
                <c:ptCount val="4"/>
                <c:pt idx="0">
                  <c:v>2021</c:v>
                </c:pt>
                <c:pt idx="1">
                  <c:v>2022</c:v>
                </c:pt>
                <c:pt idx="2">
                  <c:v>2023</c:v>
                </c:pt>
                <c:pt idx="3">
                  <c:v>2024</c:v>
                </c:pt>
              </c:numCache>
            </c:numRef>
          </c:cat>
          <c:val>
            <c:numRef>
              <c:f>Sheet1!$B$1:$B$4</c:f>
              <c:numCache>
                <c:formatCode>0.00%</c:formatCode>
                <c:ptCount val="4"/>
                <c:pt idx="0">
                  <c:v>0.62819999999999998</c:v>
                </c:pt>
                <c:pt idx="1">
                  <c:v>0.63680000000000003</c:v>
                </c:pt>
                <c:pt idx="2">
                  <c:v>0.6653</c:v>
                </c:pt>
                <c:pt idx="3">
                  <c:v>0.67230000000000001</c:v>
                </c:pt>
              </c:numCache>
            </c:numRef>
          </c:val>
          <c:extLst>
            <c:ext xmlns:c16="http://schemas.microsoft.com/office/drawing/2014/chart" uri="{C3380CC4-5D6E-409C-BE32-E72D297353CC}">
              <c16:uniqueId val="{00000001-6348-4D8F-B152-BB7C2B7CA468}"/>
            </c:ext>
          </c:extLst>
        </c:ser>
        <c:dLbls>
          <c:showLegendKey val="0"/>
          <c:showVal val="0"/>
          <c:showCatName val="0"/>
          <c:showSerName val="0"/>
          <c:showPercent val="0"/>
          <c:showBubbleSize val="0"/>
        </c:dLbls>
        <c:gapWidth val="219"/>
        <c:overlap val="-27"/>
        <c:axId val="574518408"/>
        <c:axId val="574514472"/>
      </c:barChart>
      <c:catAx>
        <c:axId val="57451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514472"/>
        <c:crosses val="autoZero"/>
        <c:auto val="1"/>
        <c:lblAlgn val="ctr"/>
        <c:lblOffset val="100"/>
        <c:noMultiLvlLbl val="0"/>
      </c:catAx>
      <c:valAx>
        <c:axId val="574514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518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6EE84D-2AF2-4C2F-B9FF-A2308F2831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8CE0D8F-984E-4742-9402-F3E2AD38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892F2-087C-4BE4-9552-69C76D3C7666}" type="datetimeFigureOut">
              <a:rPr lang="en-GB" smtClean="0"/>
              <a:t>19/12/2025</a:t>
            </a:fld>
            <a:endParaRPr lang="en-GB" dirty="0"/>
          </a:p>
        </p:txBody>
      </p:sp>
      <p:sp>
        <p:nvSpPr>
          <p:cNvPr id="4" name="Footer Placeholder 3">
            <a:extLst>
              <a:ext uri="{FF2B5EF4-FFF2-40B4-BE49-F238E27FC236}">
                <a16:creationId xmlns:a16="http://schemas.microsoft.com/office/drawing/2014/main" id="{17CDCE59-9A38-4EBC-ACE2-85797C23B0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4E96242-0E3C-4EAF-A915-D597063E9C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DE7C63-9B36-4EDD-AC50-93E7C6F6895C}" type="slidenum">
              <a:rPr lang="en-GB" smtClean="0"/>
              <a:t>‹#›</a:t>
            </a:fld>
            <a:endParaRPr lang="en-GB" dirty="0"/>
          </a:p>
        </p:txBody>
      </p:sp>
    </p:spTree>
    <p:extLst>
      <p:ext uri="{BB962C8B-B14F-4D97-AF65-F5344CB8AC3E}">
        <p14:creationId xmlns:p14="http://schemas.microsoft.com/office/powerpoint/2010/main" val="74469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519" name="Shape 51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003087"/>
        </a:solidFill>
        <a:latin typeface="+mj-lt"/>
        <a:ea typeface="+mj-ea"/>
        <a:cs typeface="+mj-cs"/>
        <a:sym typeface="Arial"/>
      </a:defRPr>
    </a:lvl1pPr>
    <a:lvl2pPr indent="228600" defTabSz="457200" latinLnBrk="0">
      <a:defRPr sz="1200">
        <a:solidFill>
          <a:srgbClr val="003087"/>
        </a:solidFill>
        <a:latin typeface="+mj-lt"/>
        <a:ea typeface="+mj-ea"/>
        <a:cs typeface="+mj-cs"/>
        <a:sym typeface="Arial"/>
      </a:defRPr>
    </a:lvl2pPr>
    <a:lvl3pPr indent="457200" defTabSz="457200" latinLnBrk="0">
      <a:defRPr sz="1200">
        <a:solidFill>
          <a:srgbClr val="003087"/>
        </a:solidFill>
        <a:latin typeface="+mj-lt"/>
        <a:ea typeface="+mj-ea"/>
        <a:cs typeface="+mj-cs"/>
        <a:sym typeface="Arial"/>
      </a:defRPr>
    </a:lvl3pPr>
    <a:lvl4pPr indent="685800" defTabSz="457200" latinLnBrk="0">
      <a:defRPr sz="1200">
        <a:solidFill>
          <a:srgbClr val="003087"/>
        </a:solidFill>
        <a:latin typeface="+mj-lt"/>
        <a:ea typeface="+mj-ea"/>
        <a:cs typeface="+mj-cs"/>
        <a:sym typeface="Arial"/>
      </a:defRPr>
    </a:lvl4pPr>
    <a:lvl5pPr indent="914400" defTabSz="457200" latinLnBrk="0">
      <a:defRPr sz="1200">
        <a:solidFill>
          <a:srgbClr val="003087"/>
        </a:solidFill>
        <a:latin typeface="+mj-lt"/>
        <a:ea typeface="+mj-ea"/>
        <a:cs typeface="+mj-cs"/>
        <a:sym typeface="Arial"/>
      </a:defRPr>
    </a:lvl5pPr>
    <a:lvl6pPr indent="1143000" defTabSz="457200" latinLnBrk="0">
      <a:defRPr sz="1200">
        <a:solidFill>
          <a:srgbClr val="003087"/>
        </a:solidFill>
        <a:latin typeface="+mj-lt"/>
        <a:ea typeface="+mj-ea"/>
        <a:cs typeface="+mj-cs"/>
        <a:sym typeface="Arial"/>
      </a:defRPr>
    </a:lvl6pPr>
    <a:lvl7pPr indent="1371600" defTabSz="457200" latinLnBrk="0">
      <a:defRPr sz="1200">
        <a:solidFill>
          <a:srgbClr val="003087"/>
        </a:solidFill>
        <a:latin typeface="+mj-lt"/>
        <a:ea typeface="+mj-ea"/>
        <a:cs typeface="+mj-cs"/>
        <a:sym typeface="Arial"/>
      </a:defRPr>
    </a:lvl7pPr>
    <a:lvl8pPr indent="1600200" defTabSz="457200" latinLnBrk="0">
      <a:defRPr sz="1200">
        <a:solidFill>
          <a:srgbClr val="003087"/>
        </a:solidFill>
        <a:latin typeface="+mj-lt"/>
        <a:ea typeface="+mj-ea"/>
        <a:cs typeface="+mj-cs"/>
        <a:sym typeface="Arial"/>
      </a:defRPr>
    </a:lvl8pPr>
    <a:lvl9pPr indent="1828800" defTabSz="457200" latinLnBrk="0">
      <a:defRPr sz="1200">
        <a:solidFill>
          <a:srgbClr val="003087"/>
        </a:solidFill>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F028E3-E3EB-403F-AD71-4C4E4F6B2DE3}" type="slidenum">
              <a:rPr lang="en-GB" smtClean="0"/>
              <a:t>1</a:t>
            </a:fld>
            <a:endParaRPr lang="en-GB" dirty="0"/>
          </a:p>
        </p:txBody>
      </p:sp>
    </p:spTree>
    <p:extLst>
      <p:ext uri="{BB962C8B-B14F-4D97-AF65-F5344CB8AC3E}">
        <p14:creationId xmlns:p14="http://schemas.microsoft.com/office/powerpoint/2010/main" val="46799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Tree>
    <p:extLst>
      <p:ext uri="{BB962C8B-B14F-4D97-AF65-F5344CB8AC3E}">
        <p14:creationId xmlns:p14="http://schemas.microsoft.com/office/powerpoint/2010/main" val="81407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Tree>
    <p:extLst>
      <p:ext uri="{BB962C8B-B14F-4D97-AF65-F5344CB8AC3E}">
        <p14:creationId xmlns:p14="http://schemas.microsoft.com/office/powerpoint/2010/main" val="111528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Tree>
    <p:extLst>
      <p:ext uri="{BB962C8B-B14F-4D97-AF65-F5344CB8AC3E}">
        <p14:creationId xmlns:p14="http://schemas.microsoft.com/office/powerpoint/2010/main" val="353411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Tree>
    <p:extLst>
      <p:ext uri="{BB962C8B-B14F-4D97-AF65-F5344CB8AC3E}">
        <p14:creationId xmlns:p14="http://schemas.microsoft.com/office/powerpoint/2010/main" val="206514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Tree>
    <p:extLst>
      <p:ext uri="{BB962C8B-B14F-4D97-AF65-F5344CB8AC3E}">
        <p14:creationId xmlns:p14="http://schemas.microsoft.com/office/powerpoint/2010/main" val="260872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Tree>
    <p:extLst>
      <p:ext uri="{BB962C8B-B14F-4D97-AF65-F5344CB8AC3E}">
        <p14:creationId xmlns:p14="http://schemas.microsoft.com/office/powerpoint/2010/main" val="1578221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5_Cover-Slide-Icon">
    <p:spTree>
      <p:nvGrpSpPr>
        <p:cNvPr id="1" name=""/>
        <p:cNvGrpSpPr/>
        <p:nvPr/>
      </p:nvGrpSpPr>
      <p:grpSpPr>
        <a:xfrm>
          <a:off x="0" y="0"/>
          <a:ext cx="0" cy="0"/>
          <a:chOff x="0" y="0"/>
          <a:chExt cx="0" cy="0"/>
        </a:xfrm>
      </p:grpSpPr>
      <p:pic>
        <p:nvPicPr>
          <p:cNvPr id="246" name="Picture 15" descr="Picture 15"/>
          <p:cNvPicPr>
            <a:picLocks noChangeAspect="1"/>
          </p:cNvPicPr>
          <p:nvPr/>
        </p:nvPicPr>
        <p:blipFill>
          <a:blip r:embed="rId2"/>
          <a:srcRect r="11936" b="27300"/>
          <a:stretch>
            <a:fillRect/>
          </a:stretch>
        </p:blipFill>
        <p:spPr>
          <a:xfrm>
            <a:off x="2318306" y="1872225"/>
            <a:ext cx="9873695" cy="4985776"/>
          </a:xfrm>
          <a:prstGeom prst="rect">
            <a:avLst/>
          </a:prstGeom>
          <a:ln w="12700">
            <a:miter lim="400000"/>
          </a:ln>
        </p:spPr>
      </p:pic>
      <p:sp>
        <p:nvSpPr>
          <p:cNvPr id="248" name="Body Level One…"/>
          <p:cNvSpPr txBox="1">
            <a:spLocks noGrp="1"/>
          </p:cNvSpPr>
          <p:nvPr>
            <p:ph type="body" sz="quarter" idx="1" hasCustomPrompt="1"/>
          </p:nvPr>
        </p:nvSpPr>
        <p:spPr>
          <a:xfrm>
            <a:off x="733425" y="1120426"/>
            <a:ext cx="5624513" cy="751787"/>
          </a:xfrm>
          <a:prstGeom prst="rect">
            <a:avLst/>
          </a:prstGeom>
        </p:spPr>
        <p:txBody>
          <a:bodyPr anchor="ctr">
            <a:normAutofit/>
          </a:bodyPr>
          <a:lstStyle>
            <a:lvl1pPr marL="0" indent="0">
              <a:buSzTx/>
              <a:buFontTx/>
              <a:buNone/>
              <a:defRPr sz="7200" b="1">
                <a:solidFill>
                  <a:srgbClr val="0071CE"/>
                </a:solidFill>
              </a:defRPr>
            </a:lvl1pPr>
            <a:lvl2pPr marL="1143000" indent="-685800">
              <a:buFontTx/>
              <a:defRPr sz="7200" b="1">
                <a:solidFill>
                  <a:srgbClr val="0071CE"/>
                </a:solidFill>
              </a:defRPr>
            </a:lvl2pPr>
            <a:lvl3pPr marL="914400" indent="0">
              <a:buFontTx/>
              <a:buNone/>
              <a:defRPr sz="7200" b="1">
                <a:solidFill>
                  <a:srgbClr val="0071CE"/>
                </a:solidFill>
              </a:defRPr>
            </a:lvl3pPr>
            <a:lvl4pPr marL="2286000" indent="-914400">
              <a:buFontTx/>
              <a:defRPr sz="7200" b="1">
                <a:solidFill>
                  <a:srgbClr val="0071CE"/>
                </a:solidFill>
              </a:defRPr>
            </a:lvl4pPr>
            <a:lvl5pPr marL="2743200" indent="-914400">
              <a:buFontTx/>
              <a:defRPr sz="7200" b="1">
                <a:solidFill>
                  <a:srgbClr val="0071CE"/>
                </a:solidFill>
              </a:defRPr>
            </a:lvl5pPr>
          </a:lstStyle>
          <a:p>
            <a:r>
              <a:rPr dirty="0"/>
              <a:t>Cover slide</a:t>
            </a:r>
          </a:p>
        </p:txBody>
      </p:sp>
      <p:sp>
        <p:nvSpPr>
          <p:cNvPr id="249" name="Text Placeholder 10"/>
          <p:cNvSpPr>
            <a:spLocks noGrp="1"/>
          </p:cNvSpPr>
          <p:nvPr>
            <p:ph type="body" sz="quarter" idx="21" hasCustomPrompt="1"/>
          </p:nvPr>
        </p:nvSpPr>
        <p:spPr>
          <a:xfrm>
            <a:off x="733424" y="1971919"/>
            <a:ext cx="5624515" cy="413698"/>
          </a:xfrm>
          <a:prstGeom prst="rect">
            <a:avLst/>
          </a:prstGeom>
        </p:spPr>
        <p:txBody>
          <a:bodyPr anchor="ctr">
            <a:normAutofit/>
          </a:bodyPr>
          <a:lstStyle>
            <a:lvl1pPr marL="0" indent="0" defTabSz="722376">
              <a:spcBef>
                <a:spcPts val="700"/>
              </a:spcBef>
              <a:buSzTx/>
              <a:buFontTx/>
              <a:buNone/>
              <a:defRPr sz="2370" b="1">
                <a:solidFill>
                  <a:srgbClr val="0071CE"/>
                </a:solidFill>
              </a:defRPr>
            </a:lvl1pPr>
          </a:lstStyle>
          <a:p>
            <a:r>
              <a:t>Sub-heading</a:t>
            </a:r>
          </a:p>
        </p:txBody>
      </p:sp>
      <p:sp>
        <p:nvSpPr>
          <p:cNvPr id="250" name="Text Placeholder 10"/>
          <p:cNvSpPr>
            <a:spLocks noGrp="1"/>
          </p:cNvSpPr>
          <p:nvPr>
            <p:ph type="body" sz="quarter" idx="22" hasCustomPrompt="1"/>
          </p:nvPr>
        </p:nvSpPr>
        <p:spPr>
          <a:xfrm>
            <a:off x="733424" y="2668426"/>
            <a:ext cx="5624515" cy="255141"/>
          </a:xfrm>
          <a:prstGeom prst="rect">
            <a:avLst/>
          </a:prstGeom>
        </p:spPr>
        <p:txBody>
          <a:bodyPr anchor="ctr">
            <a:normAutofit/>
          </a:bodyPr>
          <a:lstStyle>
            <a:lvl1pPr marL="0" indent="0" defTabSz="713231">
              <a:spcBef>
                <a:spcPts val="700"/>
              </a:spcBef>
              <a:buSzTx/>
              <a:buFontTx/>
              <a:buNone/>
              <a:defRPr sz="1170">
                <a:solidFill>
                  <a:srgbClr val="0071CE"/>
                </a:solidFill>
              </a:defRPr>
            </a:lvl1pPr>
          </a:lstStyle>
          <a:p>
            <a:r>
              <a:t>Author &amp; date</a:t>
            </a:r>
          </a:p>
        </p:txBody>
      </p:sp>
      <p:pic>
        <p:nvPicPr>
          <p:cNvPr id="251" name="Picture 14" descr="Picture 14"/>
          <p:cNvPicPr>
            <a:picLocks noChangeAspect="1"/>
          </p:cNvPicPr>
          <p:nvPr/>
        </p:nvPicPr>
        <p:blipFill>
          <a:blip r:embed="rId3"/>
          <a:srcRect t="15255" b="17192"/>
          <a:stretch>
            <a:fillRect/>
          </a:stretch>
        </p:blipFill>
        <p:spPr>
          <a:xfrm>
            <a:off x="11133414" y="6322526"/>
            <a:ext cx="861794" cy="327788"/>
          </a:xfrm>
          <a:prstGeom prst="rect">
            <a:avLst/>
          </a:prstGeom>
          <a:ln w="12700">
            <a:miter lim="400000"/>
          </a:ln>
        </p:spPr>
      </p:pic>
      <p:pic>
        <p:nvPicPr>
          <p:cNvPr id="8" name="Picture 12" descr="Picture 12">
            <a:extLst>
              <a:ext uri="{FF2B5EF4-FFF2-40B4-BE49-F238E27FC236}">
                <a16:creationId xmlns:a16="http://schemas.microsoft.com/office/drawing/2014/main" id="{BE036500-2032-4A6D-848B-D67A51D26E4B}"/>
              </a:ext>
            </a:extLst>
          </p:cNvPr>
          <p:cNvPicPr>
            <a:picLocks noChangeAspect="1"/>
          </p:cNvPicPr>
          <p:nvPr userDrawn="1"/>
        </p:nvPicPr>
        <p:blipFill>
          <a:blip r:embed="rId4"/>
          <a:stretch>
            <a:fillRect/>
          </a:stretch>
        </p:blipFill>
        <p:spPr>
          <a:xfrm>
            <a:off x="11450609" y="252714"/>
            <a:ext cx="523932" cy="210311"/>
          </a:xfrm>
          <a:prstGeom prst="rect">
            <a:avLst/>
          </a:prstGeom>
          <a:ln w="12700">
            <a:miter lim="400000"/>
          </a:ln>
        </p:spPr>
      </p:pic>
      <p:pic>
        <p:nvPicPr>
          <p:cNvPr id="9" name="Picture 8">
            <a:extLst>
              <a:ext uri="{FF2B5EF4-FFF2-40B4-BE49-F238E27FC236}">
                <a16:creationId xmlns:a16="http://schemas.microsoft.com/office/drawing/2014/main" id="{EDB450BE-05EA-458F-B985-4EF037D123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30777" y="252714"/>
            <a:ext cx="1334238" cy="62598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5B7CE-B88A-40DC-8492-D9516D1A0ACA}"/>
              </a:ext>
            </a:extLst>
          </p:cNvPr>
          <p:cNvSpPr txBox="1">
            <a:spLocks noGrp="1"/>
          </p:cNvSpPr>
          <p:nvPr>
            <p:ph type="dt" sz="half" idx="7"/>
          </p:nvPr>
        </p:nvSpPr>
        <p:spPr/>
        <p:txBody>
          <a:bodyPr/>
          <a:lstStyle>
            <a:lvl1pPr>
              <a:defRPr/>
            </a:lvl1pPr>
          </a:lstStyle>
          <a:p>
            <a:pPr lvl="0"/>
            <a:fld id="{04DE36A4-DFF0-437B-94C2-22E9AF62299C}" type="datetime1">
              <a:rPr lang="en-GB"/>
              <a:pPr lvl="0"/>
              <a:t>19/12/2025</a:t>
            </a:fld>
            <a:endParaRPr lang="en-GB" dirty="0"/>
          </a:p>
        </p:txBody>
      </p:sp>
      <p:sp>
        <p:nvSpPr>
          <p:cNvPr id="3" name="Footer Placeholder 2">
            <a:extLst>
              <a:ext uri="{FF2B5EF4-FFF2-40B4-BE49-F238E27FC236}">
                <a16:creationId xmlns:a16="http://schemas.microsoft.com/office/drawing/2014/main" id="{7D9A08E5-091B-455F-8D85-7ED84D1E8586}"/>
              </a:ext>
            </a:extLst>
          </p:cNvPr>
          <p:cNvSpPr txBox="1">
            <a:spLocks noGrp="1"/>
          </p:cNvSpPr>
          <p:nvPr>
            <p:ph type="ftr" sz="quarter" idx="9"/>
          </p:nvPr>
        </p:nvSpPr>
        <p:spPr/>
        <p:txBody>
          <a:bodyPr/>
          <a:lstStyle>
            <a:lvl1pPr>
              <a:defRPr/>
            </a:lvl1pPr>
          </a:lstStyle>
          <a:p>
            <a:pPr lvl="0"/>
            <a:endParaRPr lang="en-GB" dirty="0"/>
          </a:p>
        </p:txBody>
      </p:sp>
      <p:sp>
        <p:nvSpPr>
          <p:cNvPr id="4" name="Slide Number Placeholder 3">
            <a:extLst>
              <a:ext uri="{FF2B5EF4-FFF2-40B4-BE49-F238E27FC236}">
                <a16:creationId xmlns:a16="http://schemas.microsoft.com/office/drawing/2014/main" id="{24E49648-40B8-4EBD-A72E-4A285E649A36}"/>
              </a:ext>
            </a:extLst>
          </p:cNvPr>
          <p:cNvSpPr txBox="1">
            <a:spLocks noGrp="1"/>
          </p:cNvSpPr>
          <p:nvPr>
            <p:ph type="sldNum" sz="quarter" idx="8"/>
          </p:nvPr>
        </p:nvSpPr>
        <p:spPr/>
        <p:txBody>
          <a:bodyPr/>
          <a:lstStyle>
            <a:lvl1pPr>
              <a:defRPr/>
            </a:lvl1pPr>
          </a:lstStyle>
          <a:p>
            <a:pPr lvl="0"/>
            <a:fld id="{5C04736D-6347-4FB0-A937-E13493A0048E}" type="slidenum">
              <a:t>‹#›</a:t>
            </a:fld>
            <a:endParaRPr lang="en-GB" dirty="0"/>
          </a:p>
        </p:txBody>
      </p:sp>
    </p:spTree>
    <p:extLst>
      <p:ext uri="{BB962C8B-B14F-4D97-AF65-F5344CB8AC3E}">
        <p14:creationId xmlns:p14="http://schemas.microsoft.com/office/powerpoint/2010/main" val="120082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9A1A-E938-4919-B26F-FD62214C3B8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8E7170E-637B-40DF-B5F9-5E8C560C72B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2750C-396D-42DE-B810-F3913539D2F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424F6743-815A-44EE-82BF-F88707B74310}"/>
              </a:ext>
            </a:extLst>
          </p:cNvPr>
          <p:cNvSpPr txBox="1">
            <a:spLocks noGrp="1"/>
          </p:cNvSpPr>
          <p:nvPr>
            <p:ph type="dt" sz="half" idx="7"/>
          </p:nvPr>
        </p:nvSpPr>
        <p:spPr/>
        <p:txBody>
          <a:bodyPr/>
          <a:lstStyle>
            <a:lvl1pPr>
              <a:defRPr/>
            </a:lvl1pPr>
          </a:lstStyle>
          <a:p>
            <a:pPr lvl="0"/>
            <a:fld id="{C795D023-6A90-44BC-8281-1C54BA47E3F3}" type="datetime1">
              <a:rPr lang="en-GB"/>
              <a:pPr lvl="0"/>
              <a:t>19/12/2025</a:t>
            </a:fld>
            <a:endParaRPr lang="en-GB" dirty="0"/>
          </a:p>
        </p:txBody>
      </p:sp>
      <p:sp>
        <p:nvSpPr>
          <p:cNvPr id="6" name="Footer Placeholder 5">
            <a:extLst>
              <a:ext uri="{FF2B5EF4-FFF2-40B4-BE49-F238E27FC236}">
                <a16:creationId xmlns:a16="http://schemas.microsoft.com/office/drawing/2014/main" id="{695E13C2-0FE8-4921-A4AE-620DF24A495B}"/>
              </a:ext>
            </a:extLst>
          </p:cNvPr>
          <p:cNvSpPr txBox="1">
            <a:spLocks noGrp="1"/>
          </p:cNvSpPr>
          <p:nvPr>
            <p:ph type="ftr" sz="quarter" idx="9"/>
          </p:nvPr>
        </p:nvSpPr>
        <p:spPr/>
        <p:txBody>
          <a:bodyPr/>
          <a:lstStyle>
            <a:lvl1pPr>
              <a:defRPr/>
            </a:lvl1pPr>
          </a:lstStyle>
          <a:p>
            <a:pPr lvl="0"/>
            <a:endParaRPr lang="en-GB" dirty="0"/>
          </a:p>
        </p:txBody>
      </p:sp>
      <p:sp>
        <p:nvSpPr>
          <p:cNvPr id="7" name="Slide Number Placeholder 6">
            <a:extLst>
              <a:ext uri="{FF2B5EF4-FFF2-40B4-BE49-F238E27FC236}">
                <a16:creationId xmlns:a16="http://schemas.microsoft.com/office/drawing/2014/main" id="{5F14D23F-5063-4A39-8690-B3439510F8F8}"/>
              </a:ext>
            </a:extLst>
          </p:cNvPr>
          <p:cNvSpPr txBox="1">
            <a:spLocks noGrp="1"/>
          </p:cNvSpPr>
          <p:nvPr>
            <p:ph type="sldNum" sz="quarter" idx="8"/>
          </p:nvPr>
        </p:nvSpPr>
        <p:spPr/>
        <p:txBody>
          <a:bodyPr/>
          <a:lstStyle>
            <a:lvl1pPr>
              <a:defRPr/>
            </a:lvl1pPr>
          </a:lstStyle>
          <a:p>
            <a:pPr lvl="0"/>
            <a:fld id="{B2867C2D-88A0-4F47-A460-E5B107D2C064}" type="slidenum">
              <a:t>‹#›</a:t>
            </a:fld>
            <a:endParaRPr lang="en-GB" dirty="0"/>
          </a:p>
        </p:txBody>
      </p:sp>
    </p:spTree>
    <p:extLst>
      <p:ext uri="{BB962C8B-B14F-4D97-AF65-F5344CB8AC3E}">
        <p14:creationId xmlns:p14="http://schemas.microsoft.com/office/powerpoint/2010/main" val="138863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653C-BF33-4D61-B66F-5C05DA6A20D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FF64872E-FA17-4403-A602-5203D3338141}"/>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dirty="0"/>
          </a:p>
        </p:txBody>
      </p:sp>
      <p:sp>
        <p:nvSpPr>
          <p:cNvPr id="4" name="Text Placeholder 3">
            <a:extLst>
              <a:ext uri="{FF2B5EF4-FFF2-40B4-BE49-F238E27FC236}">
                <a16:creationId xmlns:a16="http://schemas.microsoft.com/office/drawing/2014/main" id="{B33AB538-4B1C-4F2D-9F5A-EDA0B39E27E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91142991-B29D-4DD8-B964-AAC208E23570}"/>
              </a:ext>
            </a:extLst>
          </p:cNvPr>
          <p:cNvSpPr txBox="1">
            <a:spLocks noGrp="1"/>
          </p:cNvSpPr>
          <p:nvPr>
            <p:ph type="dt" sz="half" idx="7"/>
          </p:nvPr>
        </p:nvSpPr>
        <p:spPr/>
        <p:txBody>
          <a:bodyPr/>
          <a:lstStyle>
            <a:lvl1pPr>
              <a:defRPr/>
            </a:lvl1pPr>
          </a:lstStyle>
          <a:p>
            <a:pPr lvl="0"/>
            <a:fld id="{84EADF16-C59E-4CE4-A63B-424F113E58D7}" type="datetime1">
              <a:rPr lang="en-GB"/>
              <a:pPr lvl="0"/>
              <a:t>19/12/2025</a:t>
            </a:fld>
            <a:endParaRPr lang="en-GB" dirty="0"/>
          </a:p>
        </p:txBody>
      </p:sp>
      <p:sp>
        <p:nvSpPr>
          <p:cNvPr id="6" name="Footer Placeholder 5">
            <a:extLst>
              <a:ext uri="{FF2B5EF4-FFF2-40B4-BE49-F238E27FC236}">
                <a16:creationId xmlns:a16="http://schemas.microsoft.com/office/drawing/2014/main" id="{A2C862D0-1853-41BF-91D4-73F469E07A3D}"/>
              </a:ext>
            </a:extLst>
          </p:cNvPr>
          <p:cNvSpPr txBox="1">
            <a:spLocks noGrp="1"/>
          </p:cNvSpPr>
          <p:nvPr>
            <p:ph type="ftr" sz="quarter" idx="9"/>
          </p:nvPr>
        </p:nvSpPr>
        <p:spPr/>
        <p:txBody>
          <a:bodyPr/>
          <a:lstStyle>
            <a:lvl1pPr>
              <a:defRPr/>
            </a:lvl1pPr>
          </a:lstStyle>
          <a:p>
            <a:pPr lvl="0"/>
            <a:endParaRPr lang="en-GB" dirty="0"/>
          </a:p>
        </p:txBody>
      </p:sp>
      <p:sp>
        <p:nvSpPr>
          <p:cNvPr id="7" name="Slide Number Placeholder 6">
            <a:extLst>
              <a:ext uri="{FF2B5EF4-FFF2-40B4-BE49-F238E27FC236}">
                <a16:creationId xmlns:a16="http://schemas.microsoft.com/office/drawing/2014/main" id="{EB41AB96-40A7-48E6-BA32-3B3785CC611E}"/>
              </a:ext>
            </a:extLst>
          </p:cNvPr>
          <p:cNvSpPr txBox="1">
            <a:spLocks noGrp="1"/>
          </p:cNvSpPr>
          <p:nvPr>
            <p:ph type="sldNum" sz="quarter" idx="8"/>
          </p:nvPr>
        </p:nvSpPr>
        <p:spPr/>
        <p:txBody>
          <a:bodyPr/>
          <a:lstStyle>
            <a:lvl1pPr>
              <a:defRPr/>
            </a:lvl1pPr>
          </a:lstStyle>
          <a:p>
            <a:pPr lvl="0"/>
            <a:fld id="{B4E95188-A469-4764-881A-1B2C3E7EC6E4}" type="slidenum">
              <a:t>‹#›</a:t>
            </a:fld>
            <a:endParaRPr lang="en-GB" dirty="0"/>
          </a:p>
        </p:txBody>
      </p:sp>
    </p:spTree>
    <p:extLst>
      <p:ext uri="{BB962C8B-B14F-4D97-AF65-F5344CB8AC3E}">
        <p14:creationId xmlns:p14="http://schemas.microsoft.com/office/powerpoint/2010/main" val="1462372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5127-DE7F-4284-8426-A0DF89B79A5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C4277BD-3B51-42A3-BB4D-905B7E02F8A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9DEF7-2DD7-4B75-ABFF-4862DCD27BC9}"/>
              </a:ext>
            </a:extLst>
          </p:cNvPr>
          <p:cNvSpPr txBox="1">
            <a:spLocks noGrp="1"/>
          </p:cNvSpPr>
          <p:nvPr>
            <p:ph type="dt" sz="half" idx="7"/>
          </p:nvPr>
        </p:nvSpPr>
        <p:spPr/>
        <p:txBody>
          <a:bodyPr/>
          <a:lstStyle>
            <a:lvl1pPr>
              <a:defRPr/>
            </a:lvl1pPr>
          </a:lstStyle>
          <a:p>
            <a:pPr lvl="0"/>
            <a:fld id="{197E12CD-5A26-4D7D-94F4-E32364FFF422}" type="datetime1">
              <a:rPr lang="en-GB"/>
              <a:pPr lvl="0"/>
              <a:t>19/12/2025</a:t>
            </a:fld>
            <a:endParaRPr lang="en-GB" dirty="0"/>
          </a:p>
        </p:txBody>
      </p:sp>
      <p:sp>
        <p:nvSpPr>
          <p:cNvPr id="5" name="Footer Placeholder 4">
            <a:extLst>
              <a:ext uri="{FF2B5EF4-FFF2-40B4-BE49-F238E27FC236}">
                <a16:creationId xmlns:a16="http://schemas.microsoft.com/office/drawing/2014/main" id="{55898C6E-60DA-462A-97B9-4E7FCEFC2848}"/>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BAB2B1D6-4E22-44EC-A57F-0ECE7E2D2D6D}"/>
              </a:ext>
            </a:extLst>
          </p:cNvPr>
          <p:cNvSpPr txBox="1">
            <a:spLocks noGrp="1"/>
          </p:cNvSpPr>
          <p:nvPr>
            <p:ph type="sldNum" sz="quarter" idx="8"/>
          </p:nvPr>
        </p:nvSpPr>
        <p:spPr/>
        <p:txBody>
          <a:bodyPr/>
          <a:lstStyle>
            <a:lvl1pPr>
              <a:defRPr/>
            </a:lvl1pPr>
          </a:lstStyle>
          <a:p>
            <a:pPr lvl="0"/>
            <a:fld id="{C0D51DC9-A2C2-4FDA-9B70-E0E9FC3357EE}" type="slidenum">
              <a:t>‹#›</a:t>
            </a:fld>
            <a:endParaRPr lang="en-GB" dirty="0"/>
          </a:p>
        </p:txBody>
      </p:sp>
    </p:spTree>
    <p:extLst>
      <p:ext uri="{BB962C8B-B14F-4D97-AF65-F5344CB8AC3E}">
        <p14:creationId xmlns:p14="http://schemas.microsoft.com/office/powerpoint/2010/main" val="272521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A75C3-3463-402B-A881-A1918CCA1CD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C9BA062-D7C7-4496-9468-AFD9FB0FB44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A61843-6B6B-4E34-AA18-5B4392E4C32C}"/>
              </a:ext>
            </a:extLst>
          </p:cNvPr>
          <p:cNvSpPr txBox="1">
            <a:spLocks noGrp="1"/>
          </p:cNvSpPr>
          <p:nvPr>
            <p:ph type="dt" sz="half" idx="7"/>
          </p:nvPr>
        </p:nvSpPr>
        <p:spPr/>
        <p:txBody>
          <a:bodyPr/>
          <a:lstStyle>
            <a:lvl1pPr>
              <a:defRPr/>
            </a:lvl1pPr>
          </a:lstStyle>
          <a:p>
            <a:pPr lvl="0"/>
            <a:fld id="{A73493EA-786E-4363-A845-616B0888C7CF}" type="datetime1">
              <a:rPr lang="en-GB"/>
              <a:pPr lvl="0"/>
              <a:t>19/12/2025</a:t>
            </a:fld>
            <a:endParaRPr lang="en-GB" dirty="0"/>
          </a:p>
        </p:txBody>
      </p:sp>
      <p:sp>
        <p:nvSpPr>
          <p:cNvPr id="5" name="Footer Placeholder 4">
            <a:extLst>
              <a:ext uri="{FF2B5EF4-FFF2-40B4-BE49-F238E27FC236}">
                <a16:creationId xmlns:a16="http://schemas.microsoft.com/office/drawing/2014/main" id="{5AED1D24-B62E-471C-80AC-570B3E297FCD}"/>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85AA9F20-D6C5-484B-A044-F7389BD0E326}"/>
              </a:ext>
            </a:extLst>
          </p:cNvPr>
          <p:cNvSpPr txBox="1">
            <a:spLocks noGrp="1"/>
          </p:cNvSpPr>
          <p:nvPr>
            <p:ph type="sldNum" sz="quarter" idx="8"/>
          </p:nvPr>
        </p:nvSpPr>
        <p:spPr/>
        <p:txBody>
          <a:bodyPr/>
          <a:lstStyle>
            <a:lvl1pPr>
              <a:defRPr/>
            </a:lvl1pPr>
          </a:lstStyle>
          <a:p>
            <a:pPr lvl="0"/>
            <a:fld id="{ABE378F2-B08E-49C1-867E-C3C5D7381825}" type="slidenum">
              <a:t>‹#›</a:t>
            </a:fld>
            <a:endParaRPr lang="en-GB" dirty="0"/>
          </a:p>
        </p:txBody>
      </p:sp>
    </p:spTree>
    <p:extLst>
      <p:ext uri="{BB962C8B-B14F-4D97-AF65-F5344CB8AC3E}">
        <p14:creationId xmlns:p14="http://schemas.microsoft.com/office/powerpoint/2010/main" val="66085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3_Custom Layout">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D5EBC11-6C93-44A6-8E83-2F6E824BDB2B}"/>
              </a:ext>
            </a:extLst>
          </p:cNvPr>
          <p:cNvSpPr txBox="1">
            <a:spLocks noGrp="1"/>
          </p:cNvSpPr>
          <p:nvPr>
            <p:ph type="sldNum" sz="quarter" idx="8"/>
          </p:nvPr>
        </p:nvSpPr>
        <p:spPr/>
        <p:txBody>
          <a:bodyPr/>
          <a:lstStyle>
            <a:lvl1pPr>
              <a:defRPr/>
            </a:lvl1pPr>
          </a:lstStyle>
          <a:p>
            <a:pPr lvl="0"/>
            <a:fld id="{0241E8CB-2451-478D-84F7-3A5FF790A01B}" type="slidenum">
              <a:t>‹#›</a:t>
            </a:fld>
            <a:endParaRPr lang="en-GB" dirty="0"/>
          </a:p>
        </p:txBody>
      </p:sp>
    </p:spTree>
    <p:extLst>
      <p:ext uri="{BB962C8B-B14F-4D97-AF65-F5344CB8AC3E}">
        <p14:creationId xmlns:p14="http://schemas.microsoft.com/office/powerpoint/2010/main" val="2385469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Slide-Icon-Shield">
    <p:spTree>
      <p:nvGrpSpPr>
        <p:cNvPr id="1" name=""/>
        <p:cNvGrpSpPr/>
        <p:nvPr/>
      </p:nvGrpSpPr>
      <p:grpSpPr>
        <a:xfrm>
          <a:off x="0" y="0"/>
          <a:ext cx="0" cy="0"/>
          <a:chOff x="0" y="0"/>
          <a:chExt cx="0" cy="0"/>
        </a:xfrm>
      </p:grpSpPr>
      <p:sp>
        <p:nvSpPr>
          <p:cNvPr id="425" name="Body Level One…"/>
          <p:cNvSpPr txBox="1">
            <a:spLocks noGrp="1"/>
          </p:cNvSpPr>
          <p:nvPr>
            <p:ph type="body" sz="quarter" idx="1" hasCustomPrompt="1"/>
          </p:nvPr>
        </p:nvSpPr>
        <p:spPr>
          <a:xfrm>
            <a:off x="736600" y="596900"/>
            <a:ext cx="5486400" cy="533400"/>
          </a:xfrm>
          <a:prstGeom prst="rect">
            <a:avLst/>
          </a:prstGeom>
        </p:spPr>
        <p:txBody>
          <a:bodyPr anchor="ctr">
            <a:normAutofit/>
          </a:bodyPr>
          <a:lstStyle>
            <a:lvl1pPr marL="0" indent="0">
              <a:buSzTx/>
              <a:buFontTx/>
              <a:buNone/>
              <a:defRPr sz="3200" b="1">
                <a:solidFill>
                  <a:srgbClr val="0071CE"/>
                </a:solidFill>
              </a:defRPr>
            </a:lvl1pPr>
            <a:lvl2pPr marL="0" indent="457200">
              <a:buSzTx/>
              <a:buFontTx/>
              <a:buNone/>
              <a:defRPr sz="3200" b="1">
                <a:solidFill>
                  <a:srgbClr val="0071CE"/>
                </a:solidFill>
              </a:defRPr>
            </a:lvl2pPr>
            <a:lvl3pPr marL="0" indent="914400">
              <a:buSzTx/>
              <a:buFontTx/>
              <a:buNone/>
              <a:defRPr sz="3200" b="1">
                <a:solidFill>
                  <a:srgbClr val="0071CE"/>
                </a:solidFill>
              </a:defRPr>
            </a:lvl3pPr>
            <a:lvl4pPr marL="0" indent="1371600">
              <a:buSzTx/>
              <a:buFontTx/>
              <a:buNone/>
              <a:defRPr sz="3200" b="1">
                <a:solidFill>
                  <a:srgbClr val="0071CE"/>
                </a:solidFill>
              </a:defRPr>
            </a:lvl4pPr>
            <a:lvl5pPr marL="0" indent="1828800">
              <a:buSzTx/>
              <a:buFontTx/>
              <a:buNone/>
              <a:defRPr sz="3200" b="1">
                <a:solidFill>
                  <a:srgbClr val="0071CE"/>
                </a:solidFill>
              </a:defRPr>
            </a:lvl5pPr>
          </a:lstStyle>
          <a:p>
            <a:r>
              <a:rPr dirty="0"/>
              <a:t>Main Heading</a:t>
            </a:r>
          </a:p>
        </p:txBody>
      </p:sp>
      <p:sp>
        <p:nvSpPr>
          <p:cNvPr id="426" name="Text Placeholder 3"/>
          <p:cNvSpPr>
            <a:spLocks noGrp="1"/>
          </p:cNvSpPr>
          <p:nvPr>
            <p:ph type="body" sz="quarter" idx="21" hasCustomPrompt="1"/>
          </p:nvPr>
        </p:nvSpPr>
        <p:spPr>
          <a:xfrm>
            <a:off x="736600" y="1130300"/>
            <a:ext cx="5486400" cy="342900"/>
          </a:xfrm>
          <a:prstGeom prst="rect">
            <a:avLst/>
          </a:prstGeom>
        </p:spPr>
        <p:txBody>
          <a:bodyPr anchor="ctr">
            <a:normAutofit/>
          </a:bodyPr>
          <a:lstStyle>
            <a:lvl1pPr marL="0" indent="0" defTabSz="777240">
              <a:spcBef>
                <a:spcPts val="800"/>
              </a:spcBef>
              <a:buSzTx/>
              <a:buFontTx/>
              <a:buNone/>
              <a:defRPr sz="1700" b="1">
                <a:solidFill>
                  <a:srgbClr val="0071CE"/>
                </a:solidFill>
              </a:defRPr>
            </a:lvl1pPr>
          </a:lstStyle>
          <a:p>
            <a:r>
              <a:t>Sub-heading</a:t>
            </a:r>
          </a:p>
        </p:txBody>
      </p:sp>
      <p:sp>
        <p:nvSpPr>
          <p:cNvPr id="429" name="Text Placeholder 3"/>
          <p:cNvSpPr>
            <a:spLocks noGrp="1"/>
          </p:cNvSpPr>
          <p:nvPr>
            <p:ph type="body" sz="quarter" idx="22" hasCustomPrompt="1"/>
          </p:nvPr>
        </p:nvSpPr>
        <p:spPr>
          <a:xfrm>
            <a:off x="736599" y="2006600"/>
            <a:ext cx="5718791" cy="1422400"/>
          </a:xfrm>
          <a:prstGeom prst="rect">
            <a:avLst/>
          </a:prstGeom>
        </p:spPr>
        <p:txBody>
          <a:bodyPr>
            <a:noAutofit/>
          </a:bodyPr>
          <a:lstStyle>
            <a:lvl1pPr marL="0" indent="0" defTabSz="393192">
              <a:lnSpc>
                <a:spcPct val="100000"/>
              </a:lnSpc>
              <a:spcBef>
                <a:spcPts val="400"/>
              </a:spcBef>
              <a:buSzTx/>
              <a:buFontTx/>
              <a:buNone/>
              <a:defRPr sz="1200">
                <a:solidFill>
                  <a:srgbClr val="0071CE"/>
                </a:solidFill>
                <a:latin typeface="Arial" panose="020B0604020202020204" pitchFamily="34" charset="0"/>
                <a:cs typeface="Arial" panose="020B0604020202020204" pitchFamily="34" charset="0"/>
              </a:defRPr>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9" name="Picture 12" descr="Picture 12">
            <a:extLst>
              <a:ext uri="{FF2B5EF4-FFF2-40B4-BE49-F238E27FC236}">
                <a16:creationId xmlns:a16="http://schemas.microsoft.com/office/drawing/2014/main" id="{5F31DD35-8F35-4EB0-9D6F-2C4271912537}"/>
              </a:ext>
            </a:extLst>
          </p:cNvPr>
          <p:cNvPicPr>
            <a:picLocks noChangeAspect="1"/>
          </p:cNvPicPr>
          <p:nvPr userDrawn="1"/>
        </p:nvPicPr>
        <p:blipFill>
          <a:blip r:embed="rId2"/>
          <a:stretch>
            <a:fillRect/>
          </a:stretch>
        </p:blipFill>
        <p:spPr>
          <a:xfrm>
            <a:off x="11450609" y="252714"/>
            <a:ext cx="523932" cy="210311"/>
          </a:xfrm>
          <a:prstGeom prst="rect">
            <a:avLst/>
          </a:prstGeom>
          <a:ln w="12700">
            <a:miter lim="400000"/>
          </a:ln>
        </p:spPr>
      </p:pic>
      <p:pic>
        <p:nvPicPr>
          <p:cNvPr id="3" name="Picture 2">
            <a:extLst>
              <a:ext uri="{FF2B5EF4-FFF2-40B4-BE49-F238E27FC236}">
                <a16:creationId xmlns:a16="http://schemas.microsoft.com/office/drawing/2014/main" id="{63588853-8D74-44C7-883A-DB6380E79B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0777" y="252714"/>
            <a:ext cx="1334238" cy="62598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Content-Slide-Icon-Shield">
    <p:spTree>
      <p:nvGrpSpPr>
        <p:cNvPr id="1" name=""/>
        <p:cNvGrpSpPr/>
        <p:nvPr/>
      </p:nvGrpSpPr>
      <p:grpSpPr>
        <a:xfrm>
          <a:off x="0" y="0"/>
          <a:ext cx="0" cy="0"/>
          <a:chOff x="0" y="0"/>
          <a:chExt cx="0" cy="0"/>
        </a:xfrm>
      </p:grpSpPr>
      <p:sp>
        <p:nvSpPr>
          <p:cNvPr id="425" name="Body Level One…"/>
          <p:cNvSpPr txBox="1">
            <a:spLocks noGrp="1"/>
          </p:cNvSpPr>
          <p:nvPr>
            <p:ph type="body" sz="quarter" idx="1" hasCustomPrompt="1"/>
          </p:nvPr>
        </p:nvSpPr>
        <p:spPr>
          <a:xfrm>
            <a:off x="736600" y="596900"/>
            <a:ext cx="5486400" cy="533400"/>
          </a:xfrm>
          <a:prstGeom prst="rect">
            <a:avLst/>
          </a:prstGeom>
        </p:spPr>
        <p:txBody>
          <a:bodyPr anchor="ctr">
            <a:normAutofit/>
          </a:bodyPr>
          <a:lstStyle>
            <a:lvl1pPr marL="0" indent="0">
              <a:buSzTx/>
              <a:buFontTx/>
              <a:buNone/>
              <a:defRPr sz="3200" b="1">
                <a:solidFill>
                  <a:srgbClr val="0071CE"/>
                </a:solidFill>
              </a:defRPr>
            </a:lvl1pPr>
            <a:lvl2pPr marL="0" indent="457200">
              <a:buSzTx/>
              <a:buFontTx/>
              <a:buNone/>
              <a:defRPr sz="3200" b="1">
                <a:solidFill>
                  <a:srgbClr val="0071CE"/>
                </a:solidFill>
              </a:defRPr>
            </a:lvl2pPr>
            <a:lvl3pPr marL="0" indent="914400">
              <a:buSzTx/>
              <a:buFontTx/>
              <a:buNone/>
              <a:defRPr sz="3200" b="1">
                <a:solidFill>
                  <a:srgbClr val="0071CE"/>
                </a:solidFill>
              </a:defRPr>
            </a:lvl3pPr>
            <a:lvl4pPr marL="0" indent="1371600">
              <a:buSzTx/>
              <a:buFontTx/>
              <a:buNone/>
              <a:defRPr sz="3200" b="1">
                <a:solidFill>
                  <a:srgbClr val="0071CE"/>
                </a:solidFill>
              </a:defRPr>
            </a:lvl4pPr>
            <a:lvl5pPr marL="0" indent="1828800">
              <a:buSzTx/>
              <a:buFontTx/>
              <a:buNone/>
              <a:defRPr sz="3200" b="1">
                <a:solidFill>
                  <a:srgbClr val="0071CE"/>
                </a:solidFill>
              </a:defRPr>
            </a:lvl5pPr>
          </a:lstStyle>
          <a:p>
            <a:r>
              <a:rPr dirty="0"/>
              <a:t>Main Heading</a:t>
            </a:r>
          </a:p>
        </p:txBody>
      </p:sp>
      <p:sp>
        <p:nvSpPr>
          <p:cNvPr id="426" name="Text Placeholder 3"/>
          <p:cNvSpPr>
            <a:spLocks noGrp="1"/>
          </p:cNvSpPr>
          <p:nvPr>
            <p:ph type="body" sz="quarter" idx="21" hasCustomPrompt="1"/>
          </p:nvPr>
        </p:nvSpPr>
        <p:spPr>
          <a:xfrm>
            <a:off x="736600" y="1130300"/>
            <a:ext cx="5486400" cy="342900"/>
          </a:xfrm>
          <a:prstGeom prst="rect">
            <a:avLst/>
          </a:prstGeom>
        </p:spPr>
        <p:txBody>
          <a:bodyPr anchor="ctr">
            <a:normAutofit/>
          </a:bodyPr>
          <a:lstStyle>
            <a:lvl1pPr marL="0" indent="0" defTabSz="777240">
              <a:spcBef>
                <a:spcPts val="800"/>
              </a:spcBef>
              <a:buSzTx/>
              <a:buFontTx/>
              <a:buNone/>
              <a:defRPr sz="1700" b="1">
                <a:solidFill>
                  <a:srgbClr val="0071CE"/>
                </a:solidFill>
              </a:defRPr>
            </a:lvl1pPr>
          </a:lstStyle>
          <a:p>
            <a:r>
              <a:t>Sub-heading</a:t>
            </a:r>
          </a:p>
        </p:txBody>
      </p:sp>
      <p:pic>
        <p:nvPicPr>
          <p:cNvPr id="427" name="Picture 7" descr="Picture 7"/>
          <p:cNvPicPr>
            <a:picLocks noChangeAspect="1"/>
          </p:cNvPicPr>
          <p:nvPr/>
        </p:nvPicPr>
        <p:blipFill>
          <a:blip r:embed="rId2"/>
          <a:srcRect r="16962" b="53827"/>
          <a:stretch>
            <a:fillRect/>
          </a:stretch>
        </p:blipFill>
        <p:spPr>
          <a:xfrm>
            <a:off x="2700866" y="3691466"/>
            <a:ext cx="9491134" cy="3166535"/>
          </a:xfrm>
          <a:prstGeom prst="rect">
            <a:avLst/>
          </a:prstGeom>
          <a:ln w="12700">
            <a:miter lim="400000"/>
          </a:ln>
        </p:spPr>
      </p:pic>
      <p:sp>
        <p:nvSpPr>
          <p:cNvPr id="429" name="Text Placeholder 3"/>
          <p:cNvSpPr>
            <a:spLocks noGrp="1"/>
          </p:cNvSpPr>
          <p:nvPr>
            <p:ph type="body" sz="quarter" idx="22" hasCustomPrompt="1"/>
          </p:nvPr>
        </p:nvSpPr>
        <p:spPr>
          <a:xfrm>
            <a:off x="736599" y="2006600"/>
            <a:ext cx="5718791" cy="1422400"/>
          </a:xfrm>
          <a:prstGeom prst="rect">
            <a:avLst/>
          </a:prstGeom>
        </p:spPr>
        <p:txBody>
          <a:bodyPr>
            <a:noAutofit/>
          </a:bodyPr>
          <a:lstStyle>
            <a:lvl1pPr marL="0" indent="0" defTabSz="393192">
              <a:lnSpc>
                <a:spcPct val="100000"/>
              </a:lnSpc>
              <a:spcBef>
                <a:spcPts val="400"/>
              </a:spcBef>
              <a:buSzTx/>
              <a:buFontTx/>
              <a:buNone/>
              <a:defRPr sz="1200">
                <a:solidFill>
                  <a:srgbClr val="0071CE"/>
                </a:solidFill>
                <a:latin typeface="Arial" panose="020B0604020202020204" pitchFamily="34" charset="0"/>
                <a:cs typeface="Arial" panose="020B0604020202020204" pitchFamily="34" charset="0"/>
              </a:defRPr>
            </a:lvl1pPr>
          </a:lstStyle>
          <a:p>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4" name="Group 3">
            <a:extLst>
              <a:ext uri="{FF2B5EF4-FFF2-40B4-BE49-F238E27FC236}">
                <a16:creationId xmlns:a16="http://schemas.microsoft.com/office/drawing/2014/main" id="{FE2CDBD9-3B90-4A44-875A-F7C50C87DCD9}"/>
              </a:ext>
            </a:extLst>
          </p:cNvPr>
          <p:cNvGrpSpPr/>
          <p:nvPr userDrawn="1"/>
        </p:nvGrpSpPr>
        <p:grpSpPr>
          <a:xfrm>
            <a:off x="10596590" y="6259833"/>
            <a:ext cx="1368425" cy="381027"/>
            <a:chOff x="9222330" y="5941035"/>
            <a:chExt cx="2490245" cy="654551"/>
          </a:xfrm>
        </p:grpSpPr>
        <p:pic>
          <p:nvPicPr>
            <p:cNvPr id="428" name="Picture 8" descr="Picture 8"/>
            <p:cNvPicPr>
              <a:picLocks noChangeAspect="1"/>
            </p:cNvPicPr>
            <p:nvPr/>
          </p:nvPicPr>
          <p:blipFill>
            <a:blip r:embed="rId3"/>
            <a:srcRect t="15255" b="17192"/>
            <a:stretch>
              <a:fillRect/>
            </a:stretch>
          </p:blipFill>
          <p:spPr>
            <a:xfrm>
              <a:off x="10090894" y="5978769"/>
              <a:ext cx="1621681" cy="616815"/>
            </a:xfrm>
            <a:prstGeom prst="rect">
              <a:avLst/>
            </a:prstGeom>
            <a:ln w="12700">
              <a:miter lim="400000"/>
            </a:ln>
          </p:spPr>
        </p:pic>
        <p:pic>
          <p:nvPicPr>
            <p:cNvPr id="430" name="Picture 13" descr="Picture 13"/>
            <p:cNvPicPr>
              <a:picLocks noChangeAspect="1"/>
            </p:cNvPicPr>
            <p:nvPr/>
          </p:nvPicPr>
          <p:blipFill>
            <a:blip r:embed="rId4"/>
            <a:srcRect t="10135" r="8098" b="32267"/>
            <a:stretch>
              <a:fillRect/>
            </a:stretch>
          </p:blipFill>
          <p:spPr>
            <a:xfrm>
              <a:off x="9222330" y="5941035"/>
              <a:ext cx="917361" cy="654551"/>
            </a:xfrm>
            <a:prstGeom prst="rect">
              <a:avLst/>
            </a:prstGeom>
            <a:ln w="12700">
              <a:miter lim="400000"/>
            </a:ln>
          </p:spPr>
        </p:pic>
      </p:grpSp>
      <p:pic>
        <p:nvPicPr>
          <p:cNvPr id="9" name="Picture 12" descr="Picture 12">
            <a:extLst>
              <a:ext uri="{FF2B5EF4-FFF2-40B4-BE49-F238E27FC236}">
                <a16:creationId xmlns:a16="http://schemas.microsoft.com/office/drawing/2014/main" id="{5F31DD35-8F35-4EB0-9D6F-2C4271912537}"/>
              </a:ext>
            </a:extLst>
          </p:cNvPr>
          <p:cNvPicPr>
            <a:picLocks noChangeAspect="1"/>
          </p:cNvPicPr>
          <p:nvPr userDrawn="1"/>
        </p:nvPicPr>
        <p:blipFill>
          <a:blip r:embed="rId5"/>
          <a:stretch>
            <a:fillRect/>
          </a:stretch>
        </p:blipFill>
        <p:spPr>
          <a:xfrm>
            <a:off x="11450609" y="252714"/>
            <a:ext cx="523932" cy="210311"/>
          </a:xfrm>
          <a:prstGeom prst="rect">
            <a:avLst/>
          </a:prstGeom>
          <a:ln w="12700">
            <a:miter lim="400000"/>
          </a:ln>
        </p:spPr>
      </p:pic>
      <p:pic>
        <p:nvPicPr>
          <p:cNvPr id="3" name="Picture 2">
            <a:extLst>
              <a:ext uri="{FF2B5EF4-FFF2-40B4-BE49-F238E27FC236}">
                <a16:creationId xmlns:a16="http://schemas.microsoft.com/office/drawing/2014/main" id="{63588853-8D74-44C7-883A-DB6380E79B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30777" y="252714"/>
            <a:ext cx="1334238" cy="625980"/>
          </a:xfrm>
          <a:prstGeom prst="rect">
            <a:avLst/>
          </a:prstGeom>
        </p:spPr>
      </p:pic>
    </p:spTree>
    <p:extLst>
      <p:ext uri="{BB962C8B-B14F-4D97-AF65-F5344CB8AC3E}">
        <p14:creationId xmlns:p14="http://schemas.microsoft.com/office/powerpoint/2010/main" val="17148395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FC3D-E6C9-4A13-BCE6-2F09605F3B8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E8F75B57-77F3-4A97-8B27-23EAFCF211E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EFE8675-71B3-4CED-AC1F-CDE01C857189}"/>
              </a:ext>
            </a:extLst>
          </p:cNvPr>
          <p:cNvSpPr txBox="1">
            <a:spLocks noGrp="1"/>
          </p:cNvSpPr>
          <p:nvPr>
            <p:ph type="dt" sz="half" idx="7"/>
          </p:nvPr>
        </p:nvSpPr>
        <p:spPr/>
        <p:txBody>
          <a:bodyPr/>
          <a:lstStyle>
            <a:lvl1pPr>
              <a:defRPr/>
            </a:lvl1pPr>
          </a:lstStyle>
          <a:p>
            <a:pPr lvl="0"/>
            <a:fld id="{F99F5494-34BC-4EBA-B46C-5D1FF3E88989}" type="datetime1">
              <a:rPr lang="en-GB"/>
              <a:pPr lvl="0"/>
              <a:t>19/12/2025</a:t>
            </a:fld>
            <a:endParaRPr lang="en-GB" dirty="0"/>
          </a:p>
        </p:txBody>
      </p:sp>
      <p:sp>
        <p:nvSpPr>
          <p:cNvPr id="5" name="Footer Placeholder 4">
            <a:extLst>
              <a:ext uri="{FF2B5EF4-FFF2-40B4-BE49-F238E27FC236}">
                <a16:creationId xmlns:a16="http://schemas.microsoft.com/office/drawing/2014/main" id="{568F0E04-57FF-4A6A-A6BC-DEB7EF4EBE9B}"/>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9CFE36B6-20AF-4D95-8331-B71893248565}"/>
              </a:ext>
            </a:extLst>
          </p:cNvPr>
          <p:cNvSpPr txBox="1">
            <a:spLocks noGrp="1"/>
          </p:cNvSpPr>
          <p:nvPr>
            <p:ph type="sldNum" sz="quarter" idx="8"/>
          </p:nvPr>
        </p:nvSpPr>
        <p:spPr/>
        <p:txBody>
          <a:bodyPr/>
          <a:lstStyle>
            <a:lvl1pPr>
              <a:defRPr/>
            </a:lvl1pPr>
          </a:lstStyle>
          <a:p>
            <a:pPr lvl="0"/>
            <a:fld id="{9BD82C84-11D3-4E76-88ED-8EB79179D92A}" type="slidenum">
              <a:t>‹#›</a:t>
            </a:fld>
            <a:endParaRPr lang="en-GB" dirty="0"/>
          </a:p>
        </p:txBody>
      </p:sp>
    </p:spTree>
    <p:extLst>
      <p:ext uri="{BB962C8B-B14F-4D97-AF65-F5344CB8AC3E}">
        <p14:creationId xmlns:p14="http://schemas.microsoft.com/office/powerpoint/2010/main" val="29023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C32-9448-48D9-8387-6B6DAB45A62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D5B7D83-7E47-4CB3-8B96-D642E0FBB4B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BDCF8-02F6-4472-86E7-D25F15E5E608}"/>
              </a:ext>
            </a:extLst>
          </p:cNvPr>
          <p:cNvSpPr txBox="1">
            <a:spLocks noGrp="1"/>
          </p:cNvSpPr>
          <p:nvPr>
            <p:ph type="dt" sz="half" idx="7"/>
          </p:nvPr>
        </p:nvSpPr>
        <p:spPr/>
        <p:txBody>
          <a:bodyPr/>
          <a:lstStyle>
            <a:lvl1pPr>
              <a:defRPr/>
            </a:lvl1pPr>
          </a:lstStyle>
          <a:p>
            <a:pPr lvl="0"/>
            <a:fld id="{DB86D44F-8035-4A5C-9D34-873BA2A8F8BE}" type="datetime1">
              <a:rPr lang="en-GB"/>
              <a:pPr lvl="0"/>
              <a:t>19/12/2025</a:t>
            </a:fld>
            <a:endParaRPr lang="en-GB" dirty="0"/>
          </a:p>
        </p:txBody>
      </p:sp>
      <p:sp>
        <p:nvSpPr>
          <p:cNvPr id="5" name="Footer Placeholder 4">
            <a:extLst>
              <a:ext uri="{FF2B5EF4-FFF2-40B4-BE49-F238E27FC236}">
                <a16:creationId xmlns:a16="http://schemas.microsoft.com/office/drawing/2014/main" id="{3F430049-D490-4769-871F-621FA0053BD9}"/>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F242C9FE-6C89-4D56-AB9A-3B4586DC1146}"/>
              </a:ext>
            </a:extLst>
          </p:cNvPr>
          <p:cNvSpPr txBox="1">
            <a:spLocks noGrp="1"/>
          </p:cNvSpPr>
          <p:nvPr>
            <p:ph type="sldNum" sz="quarter" idx="8"/>
          </p:nvPr>
        </p:nvSpPr>
        <p:spPr/>
        <p:txBody>
          <a:bodyPr/>
          <a:lstStyle>
            <a:lvl1pPr>
              <a:defRPr/>
            </a:lvl1pPr>
          </a:lstStyle>
          <a:p>
            <a:pPr lvl="0"/>
            <a:fld id="{AB7D6DA6-E267-4BD3-85BC-E610517CABBF}" type="slidenum">
              <a:t>‹#›</a:t>
            </a:fld>
            <a:endParaRPr lang="en-GB" dirty="0"/>
          </a:p>
        </p:txBody>
      </p:sp>
    </p:spTree>
    <p:extLst>
      <p:ext uri="{BB962C8B-B14F-4D97-AF65-F5344CB8AC3E}">
        <p14:creationId xmlns:p14="http://schemas.microsoft.com/office/powerpoint/2010/main" val="28165783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541E-EAF0-41D4-901F-A1CF66E69FE7}"/>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CFA24D6-359A-4F00-9492-883A767CD88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772F4FFF-A151-47A2-8FD6-AEA917481AB4}"/>
              </a:ext>
            </a:extLst>
          </p:cNvPr>
          <p:cNvSpPr txBox="1">
            <a:spLocks noGrp="1"/>
          </p:cNvSpPr>
          <p:nvPr>
            <p:ph type="dt" sz="half" idx="7"/>
          </p:nvPr>
        </p:nvSpPr>
        <p:spPr/>
        <p:txBody>
          <a:bodyPr/>
          <a:lstStyle>
            <a:lvl1pPr>
              <a:defRPr/>
            </a:lvl1pPr>
          </a:lstStyle>
          <a:p>
            <a:pPr lvl="0"/>
            <a:fld id="{0D7192D7-F916-4AC1-8DC6-296FA67208CE}" type="datetime1">
              <a:rPr lang="en-GB"/>
              <a:pPr lvl="0"/>
              <a:t>19/12/2025</a:t>
            </a:fld>
            <a:endParaRPr lang="en-GB" dirty="0"/>
          </a:p>
        </p:txBody>
      </p:sp>
      <p:sp>
        <p:nvSpPr>
          <p:cNvPr id="5" name="Footer Placeholder 4">
            <a:extLst>
              <a:ext uri="{FF2B5EF4-FFF2-40B4-BE49-F238E27FC236}">
                <a16:creationId xmlns:a16="http://schemas.microsoft.com/office/drawing/2014/main" id="{F1E3C227-BE32-4F40-80CB-34F9657BD720}"/>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CB86B7F8-9FA5-43B1-813F-266FE1C9EFB9}"/>
              </a:ext>
            </a:extLst>
          </p:cNvPr>
          <p:cNvSpPr txBox="1">
            <a:spLocks noGrp="1"/>
          </p:cNvSpPr>
          <p:nvPr>
            <p:ph type="sldNum" sz="quarter" idx="8"/>
          </p:nvPr>
        </p:nvSpPr>
        <p:spPr/>
        <p:txBody>
          <a:bodyPr/>
          <a:lstStyle>
            <a:lvl1pPr>
              <a:defRPr/>
            </a:lvl1pPr>
          </a:lstStyle>
          <a:p>
            <a:pPr lvl="0"/>
            <a:fld id="{A761C9CB-C8D1-479F-A19D-1C305BCC9194}" type="slidenum">
              <a:t>‹#›</a:t>
            </a:fld>
            <a:endParaRPr lang="en-GB" dirty="0"/>
          </a:p>
        </p:txBody>
      </p:sp>
    </p:spTree>
    <p:extLst>
      <p:ext uri="{BB962C8B-B14F-4D97-AF65-F5344CB8AC3E}">
        <p14:creationId xmlns:p14="http://schemas.microsoft.com/office/powerpoint/2010/main" val="338303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D628-E589-4706-A866-A840474F178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1DC0A6E-3FEE-4041-98EC-23CCEA89BB4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07105C-B981-4459-8B24-714BEB3A1A6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0227F4-A863-4C26-8AD2-302C192F6BD2}"/>
              </a:ext>
            </a:extLst>
          </p:cNvPr>
          <p:cNvSpPr txBox="1">
            <a:spLocks noGrp="1"/>
          </p:cNvSpPr>
          <p:nvPr>
            <p:ph type="dt" sz="half" idx="7"/>
          </p:nvPr>
        </p:nvSpPr>
        <p:spPr/>
        <p:txBody>
          <a:bodyPr/>
          <a:lstStyle>
            <a:lvl1pPr>
              <a:defRPr/>
            </a:lvl1pPr>
          </a:lstStyle>
          <a:p>
            <a:pPr lvl="0"/>
            <a:fld id="{052C65D7-A489-4238-923A-60F079BDB099}" type="datetime1">
              <a:rPr lang="en-GB"/>
              <a:pPr lvl="0"/>
              <a:t>19/12/2025</a:t>
            </a:fld>
            <a:endParaRPr lang="en-GB" dirty="0"/>
          </a:p>
        </p:txBody>
      </p:sp>
      <p:sp>
        <p:nvSpPr>
          <p:cNvPr id="6" name="Footer Placeholder 5">
            <a:extLst>
              <a:ext uri="{FF2B5EF4-FFF2-40B4-BE49-F238E27FC236}">
                <a16:creationId xmlns:a16="http://schemas.microsoft.com/office/drawing/2014/main" id="{D2D8A905-81BF-4973-831F-09225A98F920}"/>
              </a:ext>
            </a:extLst>
          </p:cNvPr>
          <p:cNvSpPr txBox="1">
            <a:spLocks noGrp="1"/>
          </p:cNvSpPr>
          <p:nvPr>
            <p:ph type="ftr" sz="quarter" idx="9"/>
          </p:nvPr>
        </p:nvSpPr>
        <p:spPr/>
        <p:txBody>
          <a:bodyPr/>
          <a:lstStyle>
            <a:lvl1pPr>
              <a:defRPr/>
            </a:lvl1pPr>
          </a:lstStyle>
          <a:p>
            <a:pPr lvl="0"/>
            <a:endParaRPr lang="en-GB" dirty="0"/>
          </a:p>
        </p:txBody>
      </p:sp>
      <p:sp>
        <p:nvSpPr>
          <p:cNvPr id="7" name="Slide Number Placeholder 6">
            <a:extLst>
              <a:ext uri="{FF2B5EF4-FFF2-40B4-BE49-F238E27FC236}">
                <a16:creationId xmlns:a16="http://schemas.microsoft.com/office/drawing/2014/main" id="{272219A5-3D9F-45E7-B441-F3107C206DA6}"/>
              </a:ext>
            </a:extLst>
          </p:cNvPr>
          <p:cNvSpPr txBox="1">
            <a:spLocks noGrp="1"/>
          </p:cNvSpPr>
          <p:nvPr>
            <p:ph type="sldNum" sz="quarter" idx="8"/>
          </p:nvPr>
        </p:nvSpPr>
        <p:spPr/>
        <p:txBody>
          <a:bodyPr/>
          <a:lstStyle>
            <a:lvl1pPr>
              <a:defRPr/>
            </a:lvl1pPr>
          </a:lstStyle>
          <a:p>
            <a:pPr lvl="0"/>
            <a:fld id="{96024493-E782-4EB3-B5EF-2F22FEE24F10}" type="slidenum">
              <a:t>‹#›</a:t>
            </a:fld>
            <a:endParaRPr lang="en-GB" dirty="0"/>
          </a:p>
        </p:txBody>
      </p:sp>
    </p:spTree>
    <p:extLst>
      <p:ext uri="{BB962C8B-B14F-4D97-AF65-F5344CB8AC3E}">
        <p14:creationId xmlns:p14="http://schemas.microsoft.com/office/powerpoint/2010/main" val="247980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8044-F8C2-43FF-9778-40DF06D5E21F}"/>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AB5350B-8358-4029-9D02-69E32919B96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A942962C-8AFE-47E8-8BE5-ADFD012A8EBB}"/>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6ECB13-26F5-4F05-9462-0DEEDECD23A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69BAAB90-9AC0-49FE-9BEC-9D2CD1D6A7C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85A2AC-8F8C-40B2-ACBA-26801BE0933E}"/>
              </a:ext>
            </a:extLst>
          </p:cNvPr>
          <p:cNvSpPr txBox="1">
            <a:spLocks noGrp="1"/>
          </p:cNvSpPr>
          <p:nvPr>
            <p:ph type="dt" sz="half" idx="7"/>
          </p:nvPr>
        </p:nvSpPr>
        <p:spPr/>
        <p:txBody>
          <a:bodyPr/>
          <a:lstStyle>
            <a:lvl1pPr>
              <a:defRPr/>
            </a:lvl1pPr>
          </a:lstStyle>
          <a:p>
            <a:pPr lvl="0"/>
            <a:fld id="{CF418017-9A05-4516-87AC-F8DCA6393553}" type="datetime1">
              <a:rPr lang="en-GB"/>
              <a:pPr lvl="0"/>
              <a:t>19/12/2025</a:t>
            </a:fld>
            <a:endParaRPr lang="en-GB" dirty="0"/>
          </a:p>
        </p:txBody>
      </p:sp>
      <p:sp>
        <p:nvSpPr>
          <p:cNvPr id="8" name="Footer Placeholder 7">
            <a:extLst>
              <a:ext uri="{FF2B5EF4-FFF2-40B4-BE49-F238E27FC236}">
                <a16:creationId xmlns:a16="http://schemas.microsoft.com/office/drawing/2014/main" id="{98712CDA-8D8E-4261-A5F4-A2EE07331AF4}"/>
              </a:ext>
            </a:extLst>
          </p:cNvPr>
          <p:cNvSpPr txBox="1">
            <a:spLocks noGrp="1"/>
          </p:cNvSpPr>
          <p:nvPr>
            <p:ph type="ftr" sz="quarter" idx="9"/>
          </p:nvPr>
        </p:nvSpPr>
        <p:spPr/>
        <p:txBody>
          <a:bodyPr/>
          <a:lstStyle>
            <a:lvl1pPr>
              <a:defRPr/>
            </a:lvl1pPr>
          </a:lstStyle>
          <a:p>
            <a:pPr lvl="0"/>
            <a:endParaRPr lang="en-GB" dirty="0"/>
          </a:p>
        </p:txBody>
      </p:sp>
      <p:sp>
        <p:nvSpPr>
          <p:cNvPr id="9" name="Slide Number Placeholder 8">
            <a:extLst>
              <a:ext uri="{FF2B5EF4-FFF2-40B4-BE49-F238E27FC236}">
                <a16:creationId xmlns:a16="http://schemas.microsoft.com/office/drawing/2014/main" id="{7E4837CF-7A8D-4616-93A0-491F97171236}"/>
              </a:ext>
            </a:extLst>
          </p:cNvPr>
          <p:cNvSpPr txBox="1">
            <a:spLocks noGrp="1"/>
          </p:cNvSpPr>
          <p:nvPr>
            <p:ph type="sldNum" sz="quarter" idx="8"/>
          </p:nvPr>
        </p:nvSpPr>
        <p:spPr/>
        <p:txBody>
          <a:bodyPr/>
          <a:lstStyle>
            <a:lvl1pPr>
              <a:defRPr/>
            </a:lvl1pPr>
          </a:lstStyle>
          <a:p>
            <a:pPr lvl="0"/>
            <a:fld id="{2ACAB2CD-6991-497A-94C9-5F9D09A45295}" type="slidenum">
              <a:t>‹#›</a:t>
            </a:fld>
            <a:endParaRPr lang="en-GB" dirty="0"/>
          </a:p>
        </p:txBody>
      </p:sp>
    </p:spTree>
    <p:extLst>
      <p:ext uri="{BB962C8B-B14F-4D97-AF65-F5344CB8AC3E}">
        <p14:creationId xmlns:p14="http://schemas.microsoft.com/office/powerpoint/2010/main" val="183311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A909-8741-4C09-B1CC-D59AEE4476D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C2520C51-6835-4D72-94D3-AD95D3AA2615}"/>
              </a:ext>
            </a:extLst>
          </p:cNvPr>
          <p:cNvSpPr txBox="1">
            <a:spLocks noGrp="1"/>
          </p:cNvSpPr>
          <p:nvPr>
            <p:ph type="dt" sz="half" idx="7"/>
          </p:nvPr>
        </p:nvSpPr>
        <p:spPr/>
        <p:txBody>
          <a:bodyPr/>
          <a:lstStyle>
            <a:lvl1pPr>
              <a:defRPr/>
            </a:lvl1pPr>
          </a:lstStyle>
          <a:p>
            <a:pPr lvl="0"/>
            <a:fld id="{2D146ED4-08A9-4775-AA0F-83B818539B61}" type="datetime1">
              <a:rPr lang="en-GB"/>
              <a:pPr lvl="0"/>
              <a:t>19/12/2025</a:t>
            </a:fld>
            <a:endParaRPr lang="en-GB" dirty="0"/>
          </a:p>
        </p:txBody>
      </p:sp>
      <p:sp>
        <p:nvSpPr>
          <p:cNvPr id="4" name="Footer Placeholder 3">
            <a:extLst>
              <a:ext uri="{FF2B5EF4-FFF2-40B4-BE49-F238E27FC236}">
                <a16:creationId xmlns:a16="http://schemas.microsoft.com/office/drawing/2014/main" id="{9515BAC7-F782-4E99-BC10-45402CA1F828}"/>
              </a:ext>
            </a:extLst>
          </p:cNvPr>
          <p:cNvSpPr txBox="1">
            <a:spLocks noGrp="1"/>
          </p:cNvSpPr>
          <p:nvPr>
            <p:ph type="ftr" sz="quarter" idx="9"/>
          </p:nvPr>
        </p:nvSpPr>
        <p:spPr/>
        <p:txBody>
          <a:bodyPr/>
          <a:lstStyle>
            <a:lvl1pPr>
              <a:defRPr/>
            </a:lvl1pPr>
          </a:lstStyle>
          <a:p>
            <a:pPr lvl="0"/>
            <a:endParaRPr lang="en-GB" dirty="0"/>
          </a:p>
        </p:txBody>
      </p:sp>
      <p:sp>
        <p:nvSpPr>
          <p:cNvPr id="5" name="Slide Number Placeholder 4">
            <a:extLst>
              <a:ext uri="{FF2B5EF4-FFF2-40B4-BE49-F238E27FC236}">
                <a16:creationId xmlns:a16="http://schemas.microsoft.com/office/drawing/2014/main" id="{BAEC89E5-56CA-496E-9459-6988F8CB2C38}"/>
              </a:ext>
            </a:extLst>
          </p:cNvPr>
          <p:cNvSpPr txBox="1">
            <a:spLocks noGrp="1"/>
          </p:cNvSpPr>
          <p:nvPr>
            <p:ph type="sldNum" sz="quarter" idx="8"/>
          </p:nvPr>
        </p:nvSpPr>
        <p:spPr/>
        <p:txBody>
          <a:bodyPr/>
          <a:lstStyle>
            <a:lvl1pPr>
              <a:defRPr/>
            </a:lvl1pPr>
          </a:lstStyle>
          <a:p>
            <a:pPr lvl="0"/>
            <a:fld id="{3B11D02D-B844-4D92-BAC6-F52AE9D0F8FD}" type="slidenum">
              <a:t>‹#›</a:t>
            </a:fld>
            <a:endParaRPr lang="en-GB" dirty="0"/>
          </a:p>
        </p:txBody>
      </p:sp>
    </p:spTree>
    <p:extLst>
      <p:ext uri="{BB962C8B-B14F-4D97-AF65-F5344CB8AC3E}">
        <p14:creationId xmlns:p14="http://schemas.microsoft.com/office/powerpoint/2010/main" val="1873730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65" r:id="rId1"/>
    <p:sldLayoutId id="2147483678" r:id="rId2"/>
    <p:sldLayoutId id="2147483679"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D4C28-5980-4EEC-8CCB-0245335A6DD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DCB62F2-DA59-4648-A0B4-1EFADBF0589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D27CF6-215A-4662-9AF4-A82B0B181CC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14815FF-CF3B-4E25-A429-A979BD4CB3BC}" type="datetime1">
              <a:rPr lang="en-GB"/>
              <a:pPr lvl="0"/>
              <a:t>19/12/2025</a:t>
            </a:fld>
            <a:endParaRPr lang="en-GB" dirty="0"/>
          </a:p>
        </p:txBody>
      </p:sp>
      <p:sp>
        <p:nvSpPr>
          <p:cNvPr id="5" name="Footer Placeholder 4">
            <a:extLst>
              <a:ext uri="{FF2B5EF4-FFF2-40B4-BE49-F238E27FC236}">
                <a16:creationId xmlns:a16="http://schemas.microsoft.com/office/drawing/2014/main" id="{DE935E59-CBD7-409D-9D02-633F5C706CF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dirty="0"/>
          </a:p>
        </p:txBody>
      </p:sp>
      <p:sp>
        <p:nvSpPr>
          <p:cNvPr id="6" name="Slide Number Placeholder 5">
            <a:extLst>
              <a:ext uri="{FF2B5EF4-FFF2-40B4-BE49-F238E27FC236}">
                <a16:creationId xmlns:a16="http://schemas.microsoft.com/office/drawing/2014/main" id="{E3690B72-FCC5-4D90-86E3-1440C6D0257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C4E96BB-19CC-4814-B982-12091846220C}" type="slidenum">
              <a:t>‹#›</a:t>
            </a:fld>
            <a:endParaRPr lang="en-GB" dirty="0"/>
          </a:p>
        </p:txBody>
      </p:sp>
    </p:spTree>
    <p:extLst>
      <p:ext uri="{BB962C8B-B14F-4D97-AF65-F5344CB8AC3E}">
        <p14:creationId xmlns:p14="http://schemas.microsoft.com/office/powerpoint/2010/main" val="15780773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4.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89BDF-52B6-4061-9BEC-9667AEF9726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64" b="11370"/>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6602CD6-5ACC-4538-8865-154BAD281735}"/>
              </a:ext>
              <a:ext uri="{C183D7F6-B498-43B3-948B-1728B52AA6E4}">
                <adec:decorative xmlns:adec="http://schemas.microsoft.com/office/drawing/2017/decorative" val="1"/>
              </a:ext>
            </a:extLst>
          </p:cNvPr>
          <p:cNvSpPr/>
          <p:nvPr/>
        </p:nvSpPr>
        <p:spPr>
          <a:xfrm>
            <a:off x="-2" y="343"/>
            <a:ext cx="12216385" cy="6858000"/>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BA951882-92E6-4810-AE87-06C01861771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0" t="53209" b="26355"/>
          <a:stretch/>
        </p:blipFill>
        <p:spPr>
          <a:xfrm>
            <a:off x="0" y="5473215"/>
            <a:ext cx="6696311" cy="1444761"/>
          </a:xfrm>
          <a:prstGeom prst="rect">
            <a:avLst/>
          </a:prstGeom>
        </p:spPr>
      </p:pic>
      <p:pic>
        <p:nvPicPr>
          <p:cNvPr id="11" name="Picture 10">
            <a:extLst>
              <a:ext uri="{FF2B5EF4-FFF2-40B4-BE49-F238E27FC236}">
                <a16:creationId xmlns:a16="http://schemas.microsoft.com/office/drawing/2014/main" id="{78D97453-218C-4EDE-A815-201998DA31F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0" t="53209" b="26355"/>
          <a:stretch/>
        </p:blipFill>
        <p:spPr>
          <a:xfrm>
            <a:off x="-1" y="3704010"/>
            <a:ext cx="9012360" cy="1944460"/>
          </a:xfrm>
          <a:prstGeom prst="rect">
            <a:avLst/>
          </a:prstGeom>
        </p:spPr>
      </p:pic>
      <p:sp>
        <p:nvSpPr>
          <p:cNvPr id="13" name="TextBox 12">
            <a:extLst>
              <a:ext uri="{FF2B5EF4-FFF2-40B4-BE49-F238E27FC236}">
                <a16:creationId xmlns:a16="http://schemas.microsoft.com/office/drawing/2014/main" id="{B1276D71-CE30-414D-9C09-3DAB0A20E27D}"/>
              </a:ext>
            </a:extLst>
          </p:cNvPr>
          <p:cNvSpPr txBox="1"/>
          <p:nvPr/>
        </p:nvSpPr>
        <p:spPr>
          <a:xfrm>
            <a:off x="350572" y="5648470"/>
            <a:ext cx="11865812" cy="1877437"/>
          </a:xfrm>
          <a:prstGeom prst="rect">
            <a:avLst/>
          </a:prstGeom>
          <a:noFill/>
        </p:spPr>
        <p:txBody>
          <a:bodyPr wrap="square" rtlCol="0">
            <a:spAutoFit/>
          </a:bodyPr>
          <a:lstStyle/>
          <a:p>
            <a:pPr lvl="0" defTabSz="914400" hangingPunct="1">
              <a:lnSpc>
                <a:spcPct val="150000"/>
              </a:lnSpc>
              <a:defRPr sz="1800" b="0" i="0" u="none" strike="noStrike" kern="0" cap="none" spc="0" baseline="0">
                <a:solidFill>
                  <a:srgbClr val="000000"/>
                </a:solidFill>
                <a:uFillTx/>
              </a:defRPr>
            </a:pPr>
            <a:r>
              <a:rPr lang="en-GB" sz="2000" b="1" dirty="0">
                <a:solidFill>
                  <a:schemeClr val="bg1"/>
                </a:solidFill>
                <a:latin typeface="Arial" pitchFamily="34"/>
                <a:cs typeface="Arial" pitchFamily="34"/>
              </a:rPr>
              <a:t>Rachel Roberts</a:t>
            </a:r>
          </a:p>
          <a:p>
            <a:pPr lvl="0" defTabSz="914400" hangingPunct="1">
              <a:lnSpc>
                <a:spcPct val="150000"/>
              </a:lnSpc>
              <a:defRPr sz="1800" b="0" i="0" u="none" strike="noStrike" kern="0" cap="none" spc="0" baseline="0">
                <a:solidFill>
                  <a:srgbClr val="000000"/>
                </a:solidFill>
                <a:uFillTx/>
              </a:defRPr>
            </a:pPr>
            <a:r>
              <a:rPr lang="en-GB" sz="2000" dirty="0">
                <a:solidFill>
                  <a:schemeClr val="bg1"/>
                </a:solidFill>
                <a:latin typeface="Arial" pitchFamily="34"/>
                <a:cs typeface="Arial" pitchFamily="34"/>
              </a:rPr>
              <a:t>Senior Wellbeing Adviser </a:t>
            </a:r>
          </a:p>
          <a:p>
            <a:endParaRPr lang="en-GB" sz="2800" b="1" dirty="0">
              <a:solidFill>
                <a:schemeClr val="bg1"/>
              </a:solidFill>
              <a:latin typeface="Arial" panose="020B0604020202020204" pitchFamily="34" charset="0"/>
              <a:cs typeface="Arial" panose="020B0604020202020204" pitchFamily="34" charset="0"/>
            </a:endParaRPr>
          </a:p>
          <a:p>
            <a:pPr algn="r"/>
            <a:endParaRPr lang="en-GB" sz="2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8978101-AFA0-49E9-A213-6E276ACB6F39}"/>
              </a:ext>
            </a:extLst>
          </p:cNvPr>
          <p:cNvSpPr txBox="1"/>
          <p:nvPr/>
        </p:nvSpPr>
        <p:spPr>
          <a:xfrm>
            <a:off x="350571" y="3801355"/>
            <a:ext cx="8353814" cy="1521763"/>
          </a:xfrm>
          <a:prstGeom prst="rect">
            <a:avLst/>
          </a:prstGeom>
          <a:noFill/>
        </p:spPr>
        <p:txBody>
          <a:bodyPr wrap="square" rtlCol="0">
            <a:spAutoFit/>
          </a:bodyPr>
          <a:lstStyle/>
          <a:p>
            <a:pPr lvl="0" defTabSz="914400" hangingPunct="1">
              <a:lnSpc>
                <a:spcPct val="150000"/>
              </a:lnSpc>
              <a:defRPr sz="1800" b="0" i="0" u="none" strike="noStrike" kern="0" cap="none" spc="0" baseline="0">
                <a:solidFill>
                  <a:srgbClr val="000000"/>
                </a:solidFill>
                <a:uFillTx/>
              </a:defRPr>
            </a:pPr>
            <a:r>
              <a:rPr lang="en-GB" sz="3300" dirty="0">
                <a:solidFill>
                  <a:schemeClr val="bg1"/>
                </a:solidFill>
                <a:latin typeface="Arial" pitchFamily="34"/>
                <a:cs typeface="Arial" pitchFamily="34"/>
              </a:rPr>
              <a:t>Appendix 1: Wellbeing Conversations &amp; </a:t>
            </a:r>
          </a:p>
          <a:p>
            <a:pPr lvl="0" defTabSz="914400" hangingPunct="1">
              <a:lnSpc>
                <a:spcPct val="150000"/>
              </a:lnSpc>
              <a:defRPr sz="1800" b="0" i="0" u="none" strike="noStrike" kern="0" cap="none" spc="0" baseline="0">
                <a:solidFill>
                  <a:srgbClr val="000000"/>
                </a:solidFill>
                <a:uFillTx/>
              </a:defRPr>
            </a:pPr>
            <a:r>
              <a:rPr lang="en-GB" sz="3300" b="1" dirty="0">
                <a:solidFill>
                  <a:schemeClr val="bg1"/>
                </a:solidFill>
                <a:latin typeface="Arial" pitchFamily="34"/>
                <a:cs typeface="Arial" pitchFamily="34"/>
              </a:rPr>
              <a:t>Leading for Wellbeing </a:t>
            </a:r>
          </a:p>
        </p:txBody>
      </p:sp>
      <p:sp>
        <p:nvSpPr>
          <p:cNvPr id="12" name="Title 11" hidden="1">
            <a:extLst>
              <a:ext uri="{FF2B5EF4-FFF2-40B4-BE49-F238E27FC236}">
                <a16:creationId xmlns:a16="http://schemas.microsoft.com/office/drawing/2014/main" id="{FED622FC-D541-44E6-8CDD-B6F8C5024E96}"/>
              </a:ext>
            </a:extLst>
          </p:cNvPr>
          <p:cNvSpPr>
            <a:spLocks noGrp="1"/>
          </p:cNvSpPr>
          <p:nvPr>
            <p:ph type="ctrTitle"/>
          </p:nvPr>
        </p:nvSpPr>
        <p:spPr/>
        <p:txBody>
          <a:bodyPr>
            <a:normAutofit fontScale="90000"/>
          </a:bodyPr>
          <a:lstStyle/>
          <a:p>
            <a:r>
              <a:rPr lang="en-GB" dirty="0"/>
              <a:t>Appendix 1: Wellbeing Conversations &amp; Leading for Wellbeing</a:t>
            </a:r>
          </a:p>
        </p:txBody>
      </p:sp>
      <p:sp>
        <p:nvSpPr>
          <p:cNvPr id="14" name="Subtitle 13" hidden="1">
            <a:extLst>
              <a:ext uri="{FF2B5EF4-FFF2-40B4-BE49-F238E27FC236}">
                <a16:creationId xmlns:a16="http://schemas.microsoft.com/office/drawing/2014/main" id="{39B71A48-35BE-4779-B86B-A912D48699F4}"/>
              </a:ext>
            </a:extLst>
          </p:cNvPr>
          <p:cNvSpPr>
            <a:spLocks noGrp="1"/>
          </p:cNvSpPr>
          <p:nvPr>
            <p:ph type="subTitle" idx="1"/>
          </p:nvPr>
        </p:nvSpPr>
        <p:spPr/>
        <p:txBody>
          <a:bodyPr/>
          <a:lstStyle/>
          <a:p>
            <a:r>
              <a:rPr lang="en-GB" dirty="0"/>
              <a:t>Rachel Roberts – Senior Wellbeing Adviser </a:t>
            </a:r>
          </a:p>
        </p:txBody>
      </p:sp>
      <p:pic>
        <p:nvPicPr>
          <p:cNvPr id="10" name="Picture 9" descr="East Kent Hospitals Logo ">
            <a:extLst>
              <a:ext uri="{FF2B5EF4-FFF2-40B4-BE49-F238E27FC236}">
                <a16:creationId xmlns:a16="http://schemas.microsoft.com/office/drawing/2014/main" id="{72C2FA65-D4CF-460D-89B2-B864CB3CA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3286" y="27089"/>
            <a:ext cx="2328713" cy="1283237"/>
          </a:xfrm>
          <a:prstGeom prst="rect">
            <a:avLst/>
          </a:prstGeom>
        </p:spPr>
      </p:pic>
    </p:spTree>
    <p:extLst>
      <p:ext uri="{BB962C8B-B14F-4D97-AF65-F5344CB8AC3E}">
        <p14:creationId xmlns:p14="http://schemas.microsoft.com/office/powerpoint/2010/main" val="48673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935C12-49DB-4898-AD88-02F87D106AA7}"/>
              </a:ext>
              <a:ext uri="{C183D7F6-B498-43B3-948B-1728B52AA6E4}">
                <adec:decorative xmlns:adec="http://schemas.microsoft.com/office/drawing/2017/decorative" val="1"/>
              </a:ext>
            </a:extLst>
          </p:cNvPr>
          <p:cNvPicPr>
            <a:picLocks noChangeAspect="1"/>
          </p:cNvPicPr>
          <p:nvPr/>
        </p:nvPicPr>
        <p:blipFill rotWithShape="1">
          <a:blip r:embed="rId3"/>
          <a:srcRect l="24886" t="5457" r="16591" b="14142"/>
          <a:stretch/>
        </p:blipFill>
        <p:spPr>
          <a:xfrm>
            <a:off x="5925365" y="3870821"/>
            <a:ext cx="3355742" cy="2593304"/>
          </a:xfrm>
          <a:prstGeom prst="rect">
            <a:avLst/>
          </a:prstGeom>
        </p:spPr>
      </p:pic>
      <p:pic>
        <p:nvPicPr>
          <p:cNvPr id="3" name="Picture 2">
            <a:extLst>
              <a:ext uri="{FF2B5EF4-FFF2-40B4-BE49-F238E27FC236}">
                <a16:creationId xmlns:a16="http://schemas.microsoft.com/office/drawing/2014/main" id="{E49D3107-493A-48D5-B36B-A3A0F92EC11A}"/>
              </a:ext>
              <a:ext uri="{C183D7F6-B498-43B3-948B-1728B52AA6E4}">
                <adec:decorative xmlns:adec="http://schemas.microsoft.com/office/drawing/2017/decorative" val="1"/>
              </a:ext>
            </a:extLst>
          </p:cNvPr>
          <p:cNvPicPr>
            <a:picLocks noChangeAspect="1"/>
          </p:cNvPicPr>
          <p:nvPr/>
        </p:nvPicPr>
        <p:blipFill rotWithShape="1">
          <a:blip r:embed="rId4"/>
          <a:srcRect l="270" t="18915" r="60909" b="8080"/>
          <a:stretch/>
        </p:blipFill>
        <p:spPr>
          <a:xfrm>
            <a:off x="3014453" y="3651071"/>
            <a:ext cx="2823353" cy="2986539"/>
          </a:xfrm>
          <a:prstGeom prst="rect">
            <a:avLst/>
          </a:prstGeom>
        </p:spPr>
      </p:pic>
      <p:pic>
        <p:nvPicPr>
          <p:cNvPr id="4" name="Picture 3">
            <a:extLst>
              <a:ext uri="{FF2B5EF4-FFF2-40B4-BE49-F238E27FC236}">
                <a16:creationId xmlns:a16="http://schemas.microsoft.com/office/drawing/2014/main" id="{5F38F24E-CA5E-4D5B-A289-C08F6616923E}"/>
              </a:ext>
              <a:ext uri="{C183D7F6-B498-43B3-948B-1728B52AA6E4}">
                <adec:decorative xmlns:adec="http://schemas.microsoft.com/office/drawing/2017/decorative" val="1"/>
              </a:ext>
            </a:extLst>
          </p:cNvPr>
          <p:cNvPicPr>
            <a:picLocks noChangeAspect="1"/>
          </p:cNvPicPr>
          <p:nvPr/>
        </p:nvPicPr>
        <p:blipFill rotWithShape="1">
          <a:blip r:embed="rId5"/>
          <a:srcRect l="36818" t="40000" r="42500" b="32323"/>
          <a:stretch/>
        </p:blipFill>
        <p:spPr>
          <a:xfrm>
            <a:off x="140644" y="4122166"/>
            <a:ext cx="2786249" cy="2097342"/>
          </a:xfrm>
          <a:prstGeom prst="rect">
            <a:avLst/>
          </a:prstGeom>
        </p:spPr>
      </p:pic>
      <p:sp>
        <p:nvSpPr>
          <p:cNvPr id="15" name="TextBox 14">
            <a:extLst>
              <a:ext uri="{FF2B5EF4-FFF2-40B4-BE49-F238E27FC236}">
                <a16:creationId xmlns:a16="http://schemas.microsoft.com/office/drawing/2014/main" id="{037AF349-DFE1-4701-BBC2-B7F7CDBC16D4}"/>
              </a:ext>
            </a:extLst>
          </p:cNvPr>
          <p:cNvSpPr txBox="1"/>
          <p:nvPr/>
        </p:nvSpPr>
        <p:spPr>
          <a:xfrm>
            <a:off x="9845879" y="5062713"/>
            <a:ext cx="2016791" cy="1574897"/>
          </a:xfrm>
          <a:prstGeom prst="round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457200" rtl="0" fontAlgn="auto" latinLnBrk="0" hangingPunct="0">
              <a:lnSpc>
                <a:spcPct val="100000"/>
              </a:lnSpc>
              <a:spcBef>
                <a:spcPts val="120"/>
              </a:spcBef>
              <a:spcAft>
                <a:spcPts val="0"/>
              </a:spcAft>
              <a:buClrTx/>
              <a:buSzTx/>
              <a:tabLst/>
            </a:pPr>
            <a:r>
              <a:rPr kumimoji="0" lang="en-GB" sz="1400" b="1" i="0" u="none" strike="noStrike" cap="none" spc="0" normalizeH="0" baseline="0" dirty="0">
                <a:ln>
                  <a:noFill/>
                </a:ln>
                <a:solidFill>
                  <a:schemeClr val="tx2"/>
                </a:solidFill>
                <a:effectLst/>
                <a:uFillTx/>
                <a:ea typeface="+mj-ea"/>
                <a:cs typeface="+mj-cs"/>
                <a:sym typeface="Arial"/>
              </a:rPr>
              <a:t>2025</a:t>
            </a:r>
          </a:p>
          <a:p>
            <a:pPr marR="0" algn="ctr" defTabSz="457200" rtl="0" fontAlgn="auto" latinLnBrk="0" hangingPunct="0">
              <a:lnSpc>
                <a:spcPct val="100000"/>
              </a:lnSpc>
              <a:spcBef>
                <a:spcPts val="120"/>
              </a:spcBef>
              <a:spcAft>
                <a:spcPts val="0"/>
              </a:spcAft>
              <a:buClrTx/>
              <a:buSzTx/>
              <a:tabLst/>
            </a:pPr>
            <a:endParaRPr kumimoji="0" lang="en-GB" sz="1400" b="1" i="0" u="none" strike="noStrike" cap="none" spc="0" normalizeH="0" baseline="0" dirty="0">
              <a:ln>
                <a:noFill/>
              </a:ln>
              <a:solidFill>
                <a:schemeClr val="tx2"/>
              </a:solidFill>
              <a:effectLst/>
              <a:uFillTx/>
              <a:ea typeface="+mj-ea"/>
              <a:cs typeface="+mj-cs"/>
              <a:sym typeface="Arial"/>
            </a:endParaRPr>
          </a:p>
          <a:p>
            <a:pPr marR="0" algn="ctr" defTabSz="457200" rtl="0" fontAlgn="auto" latinLnBrk="0" hangingPunct="0">
              <a:lnSpc>
                <a:spcPct val="100000"/>
              </a:lnSpc>
              <a:spcBef>
                <a:spcPts val="120"/>
              </a:spcBef>
              <a:spcAft>
                <a:spcPts val="0"/>
              </a:spcAft>
              <a:buClrTx/>
              <a:buSzTx/>
              <a:tabLst/>
            </a:pPr>
            <a:r>
              <a:rPr lang="en-GB" sz="1400" dirty="0">
                <a:solidFill>
                  <a:schemeClr val="tx2"/>
                </a:solidFill>
              </a:rPr>
              <a:t>Appraisal paperwork refined so it feels more authentic, less tick-box. </a:t>
            </a:r>
          </a:p>
        </p:txBody>
      </p:sp>
      <p:pic>
        <p:nvPicPr>
          <p:cNvPr id="14" name="Picture 13">
            <a:extLst>
              <a:ext uri="{FF2B5EF4-FFF2-40B4-BE49-F238E27FC236}">
                <a16:creationId xmlns:a16="http://schemas.microsoft.com/office/drawing/2014/main" id="{4D2B65B8-ABFA-4CD9-9B8E-95871898FBB5}"/>
              </a:ext>
              <a:ext uri="{C183D7F6-B498-43B3-948B-1728B52AA6E4}">
                <adec:decorative xmlns:adec="http://schemas.microsoft.com/office/drawing/2017/decorative" val="1"/>
              </a:ext>
            </a:extLst>
          </p:cNvPr>
          <p:cNvPicPr>
            <a:picLocks noChangeAspect="1"/>
          </p:cNvPicPr>
          <p:nvPr/>
        </p:nvPicPr>
        <p:blipFill rotWithShape="1">
          <a:blip r:embed="rId6"/>
          <a:srcRect l="36281" t="54942" r="35517" b="15153"/>
          <a:stretch/>
        </p:blipFill>
        <p:spPr>
          <a:xfrm>
            <a:off x="9537248" y="3469449"/>
            <a:ext cx="2136737" cy="1593264"/>
          </a:xfrm>
          <a:prstGeom prst="rect">
            <a:avLst/>
          </a:prstGeom>
        </p:spPr>
      </p:pic>
      <p:sp>
        <p:nvSpPr>
          <p:cNvPr id="11" name="TextBox 10">
            <a:extLst>
              <a:ext uri="{FF2B5EF4-FFF2-40B4-BE49-F238E27FC236}">
                <a16:creationId xmlns:a16="http://schemas.microsoft.com/office/drawing/2014/main" id="{9C609F74-DDDB-4818-84D3-564DA913BC70}"/>
              </a:ext>
            </a:extLst>
          </p:cNvPr>
          <p:cNvSpPr txBox="1"/>
          <p:nvPr/>
        </p:nvSpPr>
        <p:spPr>
          <a:xfrm>
            <a:off x="8823960" y="1730955"/>
            <a:ext cx="3191256" cy="1574897"/>
          </a:xfrm>
          <a:prstGeom prst="round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457200" rtl="0" fontAlgn="auto" latinLnBrk="0" hangingPunct="0">
              <a:lnSpc>
                <a:spcPct val="100000"/>
              </a:lnSpc>
              <a:spcBef>
                <a:spcPts val="120"/>
              </a:spcBef>
              <a:spcAft>
                <a:spcPts val="0"/>
              </a:spcAft>
              <a:buClrTx/>
              <a:buSzTx/>
              <a:tabLst/>
            </a:pPr>
            <a:r>
              <a:rPr kumimoji="0" lang="en-GB" sz="1400" b="1" i="0" u="none" strike="noStrike" cap="none" spc="0" normalizeH="0" baseline="0" dirty="0">
                <a:ln>
                  <a:noFill/>
                </a:ln>
                <a:solidFill>
                  <a:schemeClr val="tx2"/>
                </a:solidFill>
                <a:effectLst/>
                <a:uFillTx/>
                <a:ea typeface="+mj-ea"/>
                <a:cs typeface="+mj-cs"/>
                <a:sym typeface="Arial"/>
              </a:rPr>
              <a:t>January 2023</a:t>
            </a:r>
          </a:p>
          <a:p>
            <a:pPr marR="0" algn="ctr" defTabSz="457200" rtl="0" fontAlgn="auto" latinLnBrk="0" hangingPunct="0">
              <a:lnSpc>
                <a:spcPct val="100000"/>
              </a:lnSpc>
              <a:spcBef>
                <a:spcPts val="120"/>
              </a:spcBef>
              <a:spcAft>
                <a:spcPts val="0"/>
              </a:spcAft>
              <a:buClrTx/>
              <a:buSzTx/>
              <a:tabLst/>
            </a:pPr>
            <a:endParaRPr lang="en-GB" sz="1400" b="1" dirty="0">
              <a:solidFill>
                <a:schemeClr val="tx2"/>
              </a:solidFill>
            </a:endParaRPr>
          </a:p>
          <a:p>
            <a:pPr marR="0" algn="ctr" defTabSz="457200" rtl="0" fontAlgn="auto" latinLnBrk="0" hangingPunct="0">
              <a:lnSpc>
                <a:spcPct val="100000"/>
              </a:lnSpc>
              <a:spcBef>
                <a:spcPts val="120"/>
              </a:spcBef>
              <a:spcAft>
                <a:spcPts val="0"/>
              </a:spcAft>
              <a:buClrTx/>
              <a:buSzTx/>
              <a:tabLst/>
            </a:pPr>
            <a:r>
              <a:rPr lang="en-GB" sz="1400" dirty="0">
                <a:solidFill>
                  <a:schemeClr val="tx2"/>
                </a:solidFill>
              </a:rPr>
              <a:t>Wellbeing Team rolled out Face to Face (F2F) Wellbeing Conversations training on a bespoke basis following team requests.</a:t>
            </a:r>
          </a:p>
        </p:txBody>
      </p:sp>
      <p:sp>
        <p:nvSpPr>
          <p:cNvPr id="12" name="TextBox 11">
            <a:extLst>
              <a:ext uri="{FF2B5EF4-FFF2-40B4-BE49-F238E27FC236}">
                <a16:creationId xmlns:a16="http://schemas.microsoft.com/office/drawing/2014/main" id="{12F9EA71-6E80-4A46-8086-9434384D154F}"/>
              </a:ext>
            </a:extLst>
          </p:cNvPr>
          <p:cNvSpPr txBox="1"/>
          <p:nvPr/>
        </p:nvSpPr>
        <p:spPr>
          <a:xfrm>
            <a:off x="6092905" y="1730960"/>
            <a:ext cx="2642696" cy="1813260"/>
          </a:xfrm>
          <a:prstGeom prst="round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457200" rtl="0" fontAlgn="auto" latinLnBrk="0" hangingPunct="0">
              <a:lnSpc>
                <a:spcPct val="100000"/>
              </a:lnSpc>
              <a:spcBef>
                <a:spcPts val="120"/>
              </a:spcBef>
              <a:spcAft>
                <a:spcPts val="0"/>
              </a:spcAft>
              <a:buClrTx/>
              <a:buSzTx/>
              <a:tabLst/>
            </a:pPr>
            <a:r>
              <a:rPr kumimoji="0" lang="en-GB" sz="1400" b="1" i="0" u="none" strike="noStrike" cap="none" spc="0" normalizeH="0" baseline="0" dirty="0">
                <a:ln>
                  <a:noFill/>
                </a:ln>
                <a:solidFill>
                  <a:schemeClr val="tx2"/>
                </a:solidFill>
                <a:effectLst/>
                <a:uFillTx/>
                <a:ea typeface="+mj-ea"/>
                <a:cs typeface="+mj-cs"/>
                <a:sym typeface="Arial"/>
              </a:rPr>
              <a:t>Autumn 2022</a:t>
            </a:r>
          </a:p>
          <a:p>
            <a:pPr marR="0" algn="ctr" defTabSz="457200" rtl="0" fontAlgn="auto" latinLnBrk="0" hangingPunct="0">
              <a:lnSpc>
                <a:spcPct val="100000"/>
              </a:lnSpc>
              <a:spcBef>
                <a:spcPts val="120"/>
              </a:spcBef>
              <a:spcAft>
                <a:spcPts val="0"/>
              </a:spcAft>
              <a:buClrTx/>
              <a:buSzTx/>
              <a:tabLst/>
            </a:pPr>
            <a:endParaRPr lang="en-GB" sz="1400" b="1" dirty="0">
              <a:solidFill>
                <a:schemeClr val="tx2"/>
              </a:solidFill>
            </a:endParaRPr>
          </a:p>
          <a:p>
            <a:pPr marR="0" algn="ctr" defTabSz="457200" rtl="0" fontAlgn="auto" latinLnBrk="0" hangingPunct="0">
              <a:lnSpc>
                <a:spcPct val="100000"/>
              </a:lnSpc>
              <a:spcBef>
                <a:spcPts val="120"/>
              </a:spcBef>
              <a:spcAft>
                <a:spcPts val="0"/>
              </a:spcAft>
              <a:buClrTx/>
              <a:buSzTx/>
              <a:tabLst/>
            </a:pPr>
            <a:r>
              <a:rPr lang="en-GB" sz="1400" dirty="0">
                <a:solidFill>
                  <a:schemeClr val="tx2"/>
                </a:solidFill>
              </a:rPr>
              <a:t>Wellbeing (WB) Team developed the ‘Wellbeing Garden’ and other activities based on WB Conversations Training.</a:t>
            </a:r>
          </a:p>
        </p:txBody>
      </p:sp>
      <p:sp>
        <p:nvSpPr>
          <p:cNvPr id="9" name="TextBox 8">
            <a:extLst>
              <a:ext uri="{FF2B5EF4-FFF2-40B4-BE49-F238E27FC236}">
                <a16:creationId xmlns:a16="http://schemas.microsoft.com/office/drawing/2014/main" id="{2E057493-4907-4AF0-9A2D-1366FA3EB13C}"/>
              </a:ext>
            </a:extLst>
          </p:cNvPr>
          <p:cNvSpPr txBox="1"/>
          <p:nvPr/>
        </p:nvSpPr>
        <p:spPr>
          <a:xfrm>
            <a:off x="3194068" y="1730957"/>
            <a:ext cx="2642696" cy="1574897"/>
          </a:xfrm>
          <a:prstGeom prst="round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457200" rtl="0" fontAlgn="auto" latinLnBrk="0" hangingPunct="0">
              <a:lnSpc>
                <a:spcPct val="100000"/>
              </a:lnSpc>
              <a:spcBef>
                <a:spcPts val="120"/>
              </a:spcBef>
              <a:spcAft>
                <a:spcPts val="0"/>
              </a:spcAft>
              <a:buClrTx/>
              <a:buSzTx/>
              <a:tabLst/>
            </a:pPr>
            <a:r>
              <a:rPr kumimoji="0" lang="en-GB" sz="1400" b="1" i="0" u="none" strike="noStrike" cap="none" spc="0" normalizeH="0" baseline="0" dirty="0">
                <a:ln>
                  <a:noFill/>
                </a:ln>
                <a:solidFill>
                  <a:schemeClr val="tx2"/>
                </a:solidFill>
                <a:effectLst/>
                <a:uFillTx/>
                <a:ea typeface="+mj-ea"/>
                <a:cs typeface="+mj-cs"/>
                <a:sym typeface="Arial"/>
              </a:rPr>
              <a:t>Summer 2022</a:t>
            </a:r>
          </a:p>
          <a:p>
            <a:pPr marR="0" algn="ctr" defTabSz="457200" rtl="0" fontAlgn="auto" latinLnBrk="0" hangingPunct="0">
              <a:lnSpc>
                <a:spcPct val="100000"/>
              </a:lnSpc>
              <a:spcBef>
                <a:spcPts val="120"/>
              </a:spcBef>
              <a:spcAft>
                <a:spcPts val="0"/>
              </a:spcAft>
              <a:buClrTx/>
              <a:buSzTx/>
              <a:tabLst/>
            </a:pPr>
            <a:endParaRPr lang="en-GB" sz="1400" b="1" dirty="0">
              <a:solidFill>
                <a:schemeClr val="tx2"/>
              </a:solidFill>
            </a:endParaRPr>
          </a:p>
          <a:p>
            <a:pPr marR="0" algn="ctr" defTabSz="457200" rtl="0" fontAlgn="auto" latinLnBrk="0" hangingPunct="0">
              <a:lnSpc>
                <a:spcPct val="100000"/>
              </a:lnSpc>
              <a:spcBef>
                <a:spcPts val="120"/>
              </a:spcBef>
              <a:spcAft>
                <a:spcPts val="0"/>
              </a:spcAft>
              <a:buClrTx/>
              <a:buSzTx/>
              <a:tabLst/>
            </a:pPr>
            <a:r>
              <a:rPr lang="en-GB" sz="1400" dirty="0">
                <a:solidFill>
                  <a:schemeClr val="tx2"/>
                </a:solidFill>
              </a:rPr>
              <a:t>Wellbeing Team rolled out a 90min Virtual Wellbeing Conversations Training Program</a:t>
            </a:r>
          </a:p>
        </p:txBody>
      </p:sp>
      <p:sp>
        <p:nvSpPr>
          <p:cNvPr id="18" name="TextBox 17">
            <a:extLst>
              <a:ext uri="{FF2B5EF4-FFF2-40B4-BE49-F238E27FC236}">
                <a16:creationId xmlns:a16="http://schemas.microsoft.com/office/drawing/2014/main" id="{83D38246-BB3A-4779-8F34-A762AEBB1C85}"/>
              </a:ext>
            </a:extLst>
          </p:cNvPr>
          <p:cNvSpPr txBox="1"/>
          <p:nvPr/>
        </p:nvSpPr>
        <p:spPr>
          <a:xfrm>
            <a:off x="289041" y="1730960"/>
            <a:ext cx="2642696" cy="1574897"/>
          </a:xfrm>
          <a:prstGeom prst="round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457200" rtl="0" fontAlgn="auto" latinLnBrk="0" hangingPunct="0">
              <a:lnSpc>
                <a:spcPct val="100000"/>
              </a:lnSpc>
              <a:spcBef>
                <a:spcPts val="120"/>
              </a:spcBef>
              <a:spcAft>
                <a:spcPts val="0"/>
              </a:spcAft>
              <a:buClrTx/>
              <a:buSzTx/>
              <a:tabLst/>
            </a:pPr>
            <a:r>
              <a:rPr kumimoji="0" lang="en-GB" sz="1400" b="1" i="0" u="none" strike="noStrike" cap="none" spc="0" normalizeH="0" baseline="0" dirty="0">
                <a:ln>
                  <a:noFill/>
                </a:ln>
                <a:solidFill>
                  <a:schemeClr val="tx2"/>
                </a:solidFill>
                <a:effectLst/>
                <a:uFillTx/>
                <a:ea typeface="+mj-ea"/>
                <a:cs typeface="+mj-cs"/>
                <a:sym typeface="Arial"/>
              </a:rPr>
              <a:t>March 2022</a:t>
            </a:r>
          </a:p>
          <a:p>
            <a:pPr marR="0" algn="ctr" defTabSz="457200" rtl="0" fontAlgn="auto" latinLnBrk="0" hangingPunct="0">
              <a:lnSpc>
                <a:spcPct val="100000"/>
              </a:lnSpc>
              <a:spcBef>
                <a:spcPts val="120"/>
              </a:spcBef>
              <a:spcAft>
                <a:spcPts val="0"/>
              </a:spcAft>
              <a:buClrTx/>
              <a:buSzTx/>
              <a:tabLst/>
            </a:pPr>
            <a:endParaRPr lang="en-GB" sz="1400" b="1" dirty="0">
              <a:solidFill>
                <a:schemeClr val="tx2"/>
              </a:solidFill>
            </a:endParaRPr>
          </a:p>
          <a:p>
            <a:pPr marR="0" algn="ctr" defTabSz="457200" rtl="0" fontAlgn="auto" latinLnBrk="0" hangingPunct="0">
              <a:lnSpc>
                <a:spcPct val="100000"/>
              </a:lnSpc>
              <a:spcBef>
                <a:spcPts val="120"/>
              </a:spcBef>
              <a:spcAft>
                <a:spcPts val="0"/>
              </a:spcAft>
              <a:buClrTx/>
              <a:buSzTx/>
              <a:tabLst/>
            </a:pPr>
            <a:r>
              <a:rPr lang="en-GB" sz="1400" dirty="0">
                <a:solidFill>
                  <a:schemeClr val="tx2"/>
                </a:solidFill>
              </a:rPr>
              <a:t>Wellbeing Team Undertook Wellbeing Conversations National Training &amp; Train the Trainer (TTT) Programme</a:t>
            </a:r>
          </a:p>
        </p:txBody>
      </p:sp>
      <p:sp>
        <p:nvSpPr>
          <p:cNvPr id="19" name="Rectangle 18" hidden="1">
            <a:extLst>
              <a:ext uri="{FF2B5EF4-FFF2-40B4-BE49-F238E27FC236}">
                <a16:creationId xmlns:a16="http://schemas.microsoft.com/office/drawing/2014/main" id="{41F9D3B3-7560-4FDA-8C12-814588267EEA}"/>
              </a:ext>
            </a:extLst>
          </p:cNvPr>
          <p:cNvSpPr/>
          <p:nvPr/>
        </p:nvSpPr>
        <p:spPr>
          <a:xfrm>
            <a:off x="3014453" y="1260727"/>
            <a:ext cx="6096000" cy="830997"/>
          </a:xfrm>
          <a:prstGeom prst="rect">
            <a:avLst/>
          </a:prstGeom>
        </p:spPr>
        <p:txBody>
          <a:bodyPr>
            <a:spAutoFit/>
          </a:bodyPr>
          <a:lstStyle/>
          <a:p>
            <a:pPr algn="ctr"/>
            <a:r>
              <a:rPr lang="en-GB" sz="2400" dirty="0">
                <a:solidFill>
                  <a:schemeClr val="tx2">
                    <a:lumMod val="50000"/>
                  </a:schemeClr>
                </a:solidFill>
              </a:rPr>
              <a:t>Wellbeing Conversations – Development &amp; Rollout</a:t>
            </a:r>
          </a:p>
        </p:txBody>
      </p:sp>
      <p:pic>
        <p:nvPicPr>
          <p:cNvPr id="8" name="Picture 7">
            <a:extLst>
              <a:ext uri="{FF2B5EF4-FFF2-40B4-BE49-F238E27FC236}">
                <a16:creationId xmlns:a16="http://schemas.microsoft.com/office/drawing/2014/main" id="{072A3D4F-32BE-41B6-960E-1D05C7EE02B3}"/>
              </a:ext>
              <a:ext uri="{C183D7F6-B498-43B3-948B-1728B52AA6E4}">
                <adec:decorative xmlns:adec="http://schemas.microsoft.com/office/drawing/2017/decorative" val="1"/>
              </a:ext>
            </a:extLst>
          </p:cNvPr>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24894" t="51621" b="26590"/>
          <a:stretch/>
        </p:blipFill>
        <p:spPr bwMode="auto">
          <a:xfrm>
            <a:off x="-1" y="207690"/>
            <a:ext cx="9715501" cy="1165350"/>
          </a:xfrm>
          <a:prstGeom prst="rect">
            <a:avLst/>
          </a:prstGeom>
          <a:ln>
            <a:noFill/>
          </a:ln>
          <a:extLst>
            <a:ext uri="{53640926-AAD7-44D8-BBD7-CCE9431645EC}">
              <a14:shadowObscured xmlns:a14="http://schemas.microsoft.com/office/drawing/2010/main"/>
            </a:ext>
          </a:extLst>
        </p:spPr>
      </p:pic>
      <p:sp>
        <p:nvSpPr>
          <p:cNvPr id="26" name="Title 25">
            <a:extLst>
              <a:ext uri="{FF2B5EF4-FFF2-40B4-BE49-F238E27FC236}">
                <a16:creationId xmlns:a16="http://schemas.microsoft.com/office/drawing/2014/main" id="{3D651F24-63C8-4DA6-AF2D-D41F8215D2EB}"/>
              </a:ext>
            </a:extLst>
          </p:cNvPr>
          <p:cNvSpPr>
            <a:spLocks noGrp="1"/>
          </p:cNvSpPr>
          <p:nvPr>
            <p:ph type="title" idx="4294967295"/>
          </p:nvPr>
        </p:nvSpPr>
        <p:spPr>
          <a:xfrm>
            <a:off x="289041" y="373475"/>
            <a:ext cx="10972800" cy="949326"/>
          </a:xfrm>
        </p:spPr>
        <p:txBody>
          <a:bodyPr/>
          <a:lstStyle/>
          <a:p>
            <a:pPr rtl="0" latinLnBrk="0"/>
            <a:r>
              <a:rPr lang="en-GB" sz="2800" b="1" i="0" spc="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Wellbeing Conversations </a:t>
            </a:r>
            <a:r>
              <a:rPr lang="en-GB" sz="2800" b="0" i="0" spc="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 Development &amp; Rollout</a:t>
            </a:r>
            <a:endParaRPr lang="en-GB" dirty="0">
              <a:effectLst/>
            </a:endParaRPr>
          </a:p>
        </p:txBody>
      </p:sp>
    </p:spTree>
    <p:extLst>
      <p:ext uri="{BB962C8B-B14F-4D97-AF65-F5344CB8AC3E}">
        <p14:creationId xmlns:p14="http://schemas.microsoft.com/office/powerpoint/2010/main" val="28869373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C822F7-FB35-441B-9233-048C471C5156}"/>
              </a:ext>
              <a:ext uri="{C183D7F6-B498-43B3-948B-1728B52AA6E4}">
                <adec:decorative xmlns:adec="http://schemas.microsoft.com/office/drawing/2017/decorative" val="1"/>
              </a:ext>
            </a:extLst>
          </p:cNvPr>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4894" t="51621" b="26590"/>
          <a:stretch/>
        </p:blipFill>
        <p:spPr bwMode="auto">
          <a:xfrm>
            <a:off x="-1" y="220390"/>
            <a:ext cx="9715501" cy="116535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1BC6EB0F-24E9-4771-8985-5B859F224263}"/>
              </a:ext>
              <a:ext uri="{C183D7F6-B498-43B3-948B-1728B52AA6E4}">
                <adec:decorative xmlns:adec="http://schemas.microsoft.com/office/drawing/2017/decorative" val="1"/>
              </a:ext>
            </a:extLst>
          </p:cNvPr>
          <p:cNvPicPr/>
          <p:nvPr/>
        </p:nvPicPr>
        <p:blipFill rotWithShape="1">
          <a:blip r:embed="rId4"/>
          <a:srcRect l="7711" t="14418" r="20363" b="10656"/>
          <a:stretch/>
        </p:blipFill>
        <p:spPr bwMode="auto">
          <a:xfrm>
            <a:off x="7764545" y="4541104"/>
            <a:ext cx="3642361" cy="2145446"/>
          </a:xfrm>
          <a:prstGeom prst="rect">
            <a:avLst/>
          </a:prstGeom>
          <a:ln>
            <a:noFill/>
          </a:ln>
          <a:extLst>
            <a:ext uri="{53640926-AAD7-44D8-BBD7-CCE9431645EC}">
              <a14:shadowObscured xmlns:a14="http://schemas.microsoft.com/office/drawing/2010/main"/>
            </a:ext>
          </a:extLst>
        </p:spPr>
      </p:pic>
      <p:graphicFrame>
        <p:nvGraphicFramePr>
          <p:cNvPr id="7" name="Chart 6" descr="Chart demonstrating year on year improvement in national staff survey question 'my leader takes positive interest in my health and wellbeing'. From 62.82% in 2021 to 67.23% in 2024.">
            <a:extLst>
              <a:ext uri="{FF2B5EF4-FFF2-40B4-BE49-F238E27FC236}">
                <a16:creationId xmlns:a16="http://schemas.microsoft.com/office/drawing/2014/main" id="{C47FEDCD-6682-4F00-AA90-9251D6D4E3DA}"/>
              </a:ext>
            </a:extLst>
          </p:cNvPr>
          <p:cNvGraphicFramePr>
            <a:graphicFrameLocks/>
          </p:cNvGraphicFramePr>
          <p:nvPr>
            <p:extLst>
              <p:ext uri="{D42A27DB-BD31-4B8C-83A1-F6EECF244321}">
                <p14:modId xmlns:p14="http://schemas.microsoft.com/office/powerpoint/2010/main" val="1641847123"/>
              </p:ext>
            </p:extLst>
          </p:nvPr>
        </p:nvGraphicFramePr>
        <p:xfrm>
          <a:off x="7699979" y="1567269"/>
          <a:ext cx="4217544" cy="28113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383B1D06-28A4-4646-A973-73871C4DF640}"/>
              </a:ext>
            </a:extLst>
          </p:cNvPr>
          <p:cNvSpPr txBox="1"/>
          <p:nvPr/>
        </p:nvSpPr>
        <p:spPr>
          <a:xfrm>
            <a:off x="179634" y="1326413"/>
            <a:ext cx="7135566" cy="5817193"/>
          </a:xfrm>
          <a:prstGeom prst="roundRect">
            <a:avLst>
              <a:gd name="adj" fmla="val 16971"/>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650" b="1" dirty="0">
                <a:solidFill>
                  <a:schemeClr val="tx2"/>
                </a:solidFill>
              </a:rPr>
              <a:t>492</a:t>
            </a:r>
            <a:r>
              <a:rPr lang="en-GB" sz="1650" dirty="0">
                <a:solidFill>
                  <a:schemeClr val="tx2"/>
                </a:solidFill>
              </a:rPr>
              <a:t> Colleagues Trained, including Leaders and Peer Supporters (e.g. WB Champions, Mental Health First Aiders (MHFA) &amp; Trauma Risk Management (TRiM) Practitioners</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650" b="1" dirty="0">
                <a:solidFill>
                  <a:schemeClr val="tx2"/>
                </a:solidFill>
              </a:rPr>
              <a:t>Monthly virtual 90min sessions </a:t>
            </a:r>
            <a:r>
              <a:rPr lang="en-GB" sz="1650" dirty="0">
                <a:solidFill>
                  <a:schemeClr val="tx2"/>
                </a:solidFill>
              </a:rPr>
              <a:t>with low Did Not Attend (DNA) rate</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650" b="1" dirty="0">
                <a:solidFill>
                  <a:schemeClr val="tx2"/>
                </a:solidFill>
              </a:rPr>
              <a:t>95%</a:t>
            </a:r>
            <a:r>
              <a:rPr lang="en-GB" sz="1650" dirty="0">
                <a:solidFill>
                  <a:schemeClr val="tx2"/>
                </a:solidFill>
              </a:rPr>
              <a:t> of colleagues surveyed said they found that </a:t>
            </a:r>
            <a:r>
              <a:rPr lang="en-GB" sz="1650" b="1" dirty="0">
                <a:solidFill>
                  <a:schemeClr val="tx2"/>
                </a:solidFill>
              </a:rPr>
              <a:t>training extremely or very useful,</a:t>
            </a:r>
            <a:r>
              <a:rPr lang="en-GB" sz="1650" dirty="0">
                <a:solidFill>
                  <a:schemeClr val="tx2"/>
                </a:solidFill>
              </a:rPr>
              <a:t> and </a:t>
            </a:r>
            <a:r>
              <a:rPr lang="en-GB" sz="1650" b="1" dirty="0">
                <a:solidFill>
                  <a:schemeClr val="tx2"/>
                </a:solidFill>
              </a:rPr>
              <a:t>100% would recommend the training to a colleague</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650" b="1" dirty="0">
                <a:solidFill>
                  <a:schemeClr val="tx2"/>
                </a:solidFill>
              </a:rPr>
              <a:t>Staff Survey data </a:t>
            </a:r>
            <a:r>
              <a:rPr lang="en-GB" sz="1650" dirty="0">
                <a:solidFill>
                  <a:schemeClr val="tx2"/>
                </a:solidFill>
              </a:rPr>
              <a:t>shows growth in </a:t>
            </a:r>
            <a:r>
              <a:rPr lang="en-GB" sz="1650" b="1" dirty="0">
                <a:solidFill>
                  <a:schemeClr val="tx2"/>
                </a:solidFill>
              </a:rPr>
              <a:t>positive response </a:t>
            </a:r>
            <a:r>
              <a:rPr lang="en-GB" sz="1650" dirty="0">
                <a:solidFill>
                  <a:schemeClr val="tx2"/>
                </a:solidFill>
              </a:rPr>
              <a:t>to ‘my leader takes a positive interest in my health and wellbeing’</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650" b="1" dirty="0">
                <a:solidFill>
                  <a:schemeClr val="tx2"/>
                </a:solidFill>
              </a:rPr>
              <a:t>VIVUP data </a:t>
            </a:r>
            <a:r>
              <a:rPr lang="en-GB" sz="1650" dirty="0">
                <a:solidFill>
                  <a:schemeClr val="tx2"/>
                </a:solidFill>
              </a:rPr>
              <a:t>shows </a:t>
            </a:r>
            <a:r>
              <a:rPr lang="en-GB" sz="1650" b="1" dirty="0">
                <a:solidFill>
                  <a:schemeClr val="tx2"/>
                </a:solidFill>
              </a:rPr>
              <a:t>leaders</a:t>
            </a:r>
            <a:r>
              <a:rPr lang="en-GB" sz="1650" dirty="0">
                <a:solidFill>
                  <a:schemeClr val="tx2"/>
                </a:solidFill>
              </a:rPr>
              <a:t> as the primary group for referring colleagues to join the platform (46% of referrals in recent MI, compared to 26% nationally)</a:t>
            </a:r>
            <a:endParaRPr lang="en-GB" sz="1650" b="1" dirty="0">
              <a:solidFill>
                <a:schemeClr val="tx2"/>
              </a:solidFill>
            </a:endParaRPr>
          </a:p>
        </p:txBody>
      </p:sp>
      <p:sp>
        <p:nvSpPr>
          <p:cNvPr id="10" name="Arrow: Striped Right 9" descr="Arrow">
            <a:extLst>
              <a:ext uri="{FF2B5EF4-FFF2-40B4-BE49-F238E27FC236}">
                <a16:creationId xmlns:a16="http://schemas.microsoft.com/office/drawing/2014/main" id="{B142E30A-FCB6-4341-ABAE-719D3E3E3660}"/>
              </a:ext>
            </a:extLst>
          </p:cNvPr>
          <p:cNvSpPr/>
          <p:nvPr/>
        </p:nvSpPr>
        <p:spPr>
          <a:xfrm rot="20161646">
            <a:off x="6654352" y="3958663"/>
            <a:ext cx="952362" cy="245371"/>
          </a:xfrm>
          <a:prstGeom prst="stripedRightArrow">
            <a:avLst/>
          </a:prstGeom>
          <a:solidFill>
            <a:srgbClr val="4472C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16" name="Arrow: Striped Right 15" descr="Arrow">
            <a:extLst>
              <a:ext uri="{FF2B5EF4-FFF2-40B4-BE49-F238E27FC236}">
                <a16:creationId xmlns:a16="http://schemas.microsoft.com/office/drawing/2014/main" id="{8DA912F7-7F83-474E-8478-B4B3A336368A}"/>
              </a:ext>
            </a:extLst>
          </p:cNvPr>
          <p:cNvSpPr/>
          <p:nvPr/>
        </p:nvSpPr>
        <p:spPr>
          <a:xfrm>
            <a:off x="6747617" y="5922279"/>
            <a:ext cx="952362" cy="245371"/>
          </a:xfrm>
          <a:prstGeom prst="stripedRightArrow">
            <a:avLst/>
          </a:prstGeom>
          <a:solidFill>
            <a:srgbClr val="4472C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2" name="Rectangle 1" hidden="1">
            <a:extLst>
              <a:ext uri="{FF2B5EF4-FFF2-40B4-BE49-F238E27FC236}">
                <a16:creationId xmlns:a16="http://schemas.microsoft.com/office/drawing/2014/main" id="{9E88A3B0-CF2A-4475-A593-735CF2950AE6}"/>
              </a:ext>
            </a:extLst>
          </p:cNvPr>
          <p:cNvSpPr/>
          <p:nvPr/>
        </p:nvSpPr>
        <p:spPr>
          <a:xfrm>
            <a:off x="6085242" y="889215"/>
            <a:ext cx="6096000" cy="830997"/>
          </a:xfrm>
          <a:prstGeom prst="rect">
            <a:avLst/>
          </a:prstGeom>
        </p:spPr>
        <p:txBody>
          <a:bodyPr>
            <a:spAutoFit/>
          </a:bodyPr>
          <a:lstStyle/>
          <a:p>
            <a:pPr algn="ctr"/>
            <a:r>
              <a:rPr lang="en-GB" sz="2400" dirty="0">
                <a:solidFill>
                  <a:schemeClr val="tx2">
                    <a:lumMod val="50000"/>
                  </a:schemeClr>
                </a:solidFill>
              </a:rPr>
              <a:t>Wellbeing Conversations – Results &amp; Impact</a:t>
            </a:r>
          </a:p>
        </p:txBody>
      </p:sp>
      <p:sp>
        <p:nvSpPr>
          <p:cNvPr id="3" name="Title 2">
            <a:extLst>
              <a:ext uri="{FF2B5EF4-FFF2-40B4-BE49-F238E27FC236}">
                <a16:creationId xmlns:a16="http://schemas.microsoft.com/office/drawing/2014/main" id="{33D483C9-E698-46B2-9A18-4BA4E06F177E}"/>
              </a:ext>
            </a:extLst>
          </p:cNvPr>
          <p:cNvSpPr>
            <a:spLocks noGrp="1"/>
          </p:cNvSpPr>
          <p:nvPr>
            <p:ph type="title" idx="4294967295"/>
          </p:nvPr>
        </p:nvSpPr>
        <p:spPr/>
        <p:txBody>
          <a:bodyPr/>
          <a:lstStyle/>
          <a:p>
            <a:pPr rtl="0" latinLnBrk="0"/>
            <a:r>
              <a:rPr lang="en-GB" sz="2800" b="1" i="0" spc="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Wellbeing Conversations </a:t>
            </a:r>
            <a:r>
              <a:rPr lang="en-GB" sz="2800" b="0" i="0" spc="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 Results &amp; Impact</a:t>
            </a:r>
            <a:endParaRPr lang="en-GB" dirty="0">
              <a:effectLst/>
            </a:endParaRPr>
          </a:p>
        </p:txBody>
      </p:sp>
    </p:spTree>
    <p:extLst>
      <p:ext uri="{BB962C8B-B14F-4D97-AF65-F5344CB8AC3E}">
        <p14:creationId xmlns:p14="http://schemas.microsoft.com/office/powerpoint/2010/main" val="41037152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45432F-1C62-47F3-ABEC-DA2442E168F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9976" y="3330813"/>
            <a:ext cx="2574277" cy="343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9372E3C-06A2-427C-B442-4E2BD5035C97}"/>
              </a:ext>
              <a:ext uri="{C183D7F6-B498-43B3-948B-1728B52AA6E4}">
                <adec:decorative xmlns:adec="http://schemas.microsoft.com/office/drawing/2017/decorative" val="1"/>
              </a:ext>
            </a:extLst>
          </p:cNvPr>
          <p:cNvPicPr>
            <a:picLocks noChangeAspect="1"/>
          </p:cNvPicPr>
          <p:nvPr/>
        </p:nvPicPr>
        <p:blipFill rotWithShape="1">
          <a:blip r:embed="rId4"/>
          <a:srcRect l="33296" t="9899" r="33409" b="6185"/>
          <a:stretch/>
        </p:blipFill>
        <p:spPr>
          <a:xfrm>
            <a:off x="9479977" y="220390"/>
            <a:ext cx="2495770" cy="3538247"/>
          </a:xfrm>
          <a:prstGeom prst="rect">
            <a:avLst/>
          </a:prstGeom>
        </p:spPr>
      </p:pic>
      <p:sp>
        <p:nvSpPr>
          <p:cNvPr id="13" name="TextBox 12">
            <a:extLst>
              <a:ext uri="{FF2B5EF4-FFF2-40B4-BE49-F238E27FC236}">
                <a16:creationId xmlns:a16="http://schemas.microsoft.com/office/drawing/2014/main" id="{383B1D06-28A4-4646-A973-73871C4DF640}"/>
              </a:ext>
            </a:extLst>
          </p:cNvPr>
          <p:cNvSpPr txBox="1"/>
          <p:nvPr/>
        </p:nvSpPr>
        <p:spPr>
          <a:xfrm>
            <a:off x="225045" y="1702494"/>
            <a:ext cx="8947531" cy="4526059"/>
          </a:xfrm>
          <a:prstGeom prst="roundRect">
            <a:avLst>
              <a:gd name="adj" fmla="val 16971"/>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900" dirty="0">
                <a:solidFill>
                  <a:schemeClr val="tx2"/>
                </a:solidFill>
              </a:rPr>
              <a:t>Continue to promote wellbeing conversations, particularly in hotspot areas.</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900" dirty="0">
                <a:solidFill>
                  <a:schemeClr val="tx2"/>
                </a:solidFill>
              </a:rPr>
              <a:t>To continue the </a:t>
            </a:r>
            <a:r>
              <a:rPr lang="en-GB" sz="1900" b="1" dirty="0">
                <a:solidFill>
                  <a:schemeClr val="tx2"/>
                </a:solidFill>
              </a:rPr>
              <a:t>focus on empowering staff</a:t>
            </a:r>
            <a:r>
              <a:rPr lang="en-GB" sz="1900" dirty="0">
                <a:solidFill>
                  <a:schemeClr val="tx2"/>
                </a:solidFill>
              </a:rPr>
              <a:t>, including training at least </a:t>
            </a:r>
            <a:r>
              <a:rPr lang="en-GB" sz="1900" b="1" dirty="0">
                <a:solidFill>
                  <a:schemeClr val="tx2"/>
                </a:solidFill>
              </a:rPr>
              <a:t>25%</a:t>
            </a:r>
            <a:r>
              <a:rPr lang="en-GB" sz="1900" dirty="0">
                <a:solidFill>
                  <a:schemeClr val="tx2"/>
                </a:solidFill>
              </a:rPr>
              <a:t> of our organisation in some form of wellbeing advocacy/training. </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900" dirty="0">
                <a:solidFill>
                  <a:schemeClr val="tx2"/>
                </a:solidFill>
              </a:rPr>
              <a:t>To complete the development of our </a:t>
            </a:r>
            <a:r>
              <a:rPr lang="en-GB" sz="1900" b="1" dirty="0">
                <a:solidFill>
                  <a:schemeClr val="tx2"/>
                </a:solidFill>
              </a:rPr>
              <a:t>Wellbeing Dashboard</a:t>
            </a:r>
            <a:r>
              <a:rPr lang="en-GB" sz="1900" dirty="0">
                <a:solidFill>
                  <a:schemeClr val="tx2"/>
                </a:solidFill>
              </a:rPr>
              <a:t>, to better understand the benefits of wellbeing training, as well as the value of wellbeing advocacy to our organisation.</a:t>
            </a:r>
          </a:p>
          <a:p>
            <a:pPr marL="285750" indent="-285750">
              <a:lnSpc>
                <a:spcPct val="150000"/>
              </a:lnSpc>
              <a:spcBef>
                <a:spcPts val="120"/>
              </a:spcBef>
              <a:buFont typeface="Arial" panose="020B0604020202020204" pitchFamily="34" charset="0"/>
              <a:buChar char="•"/>
            </a:pPr>
            <a:r>
              <a:rPr lang="en-GB" sz="1900" dirty="0">
                <a:solidFill>
                  <a:schemeClr val="tx2"/>
                </a:solidFill>
                <a:highlight>
                  <a:srgbClr val="F5F5F5"/>
                </a:highlight>
              </a:rPr>
              <a:t>Using our new </a:t>
            </a:r>
            <a:r>
              <a:rPr lang="en-GB" sz="1900" b="1" dirty="0">
                <a:solidFill>
                  <a:schemeClr val="tx2"/>
                </a:solidFill>
                <a:highlight>
                  <a:srgbClr val="F5F5F5"/>
                </a:highlight>
              </a:rPr>
              <a:t>‘Leading for Wellbeing</a:t>
            </a:r>
            <a:r>
              <a:rPr lang="en-GB" sz="1900" dirty="0">
                <a:solidFill>
                  <a:schemeClr val="tx2"/>
                </a:solidFill>
                <a:highlight>
                  <a:srgbClr val="F5F5F5"/>
                </a:highlight>
              </a:rPr>
              <a:t>’ course to build on the learnings from Wellbeing Conversations Training, equipping leaders with the tools needed to create a culture of wellbeing in their areas.</a:t>
            </a:r>
          </a:p>
        </p:txBody>
      </p:sp>
      <p:pic>
        <p:nvPicPr>
          <p:cNvPr id="9" name="Picture 8">
            <a:extLst>
              <a:ext uri="{FF2B5EF4-FFF2-40B4-BE49-F238E27FC236}">
                <a16:creationId xmlns:a16="http://schemas.microsoft.com/office/drawing/2014/main" id="{E9C90B7F-8648-4C29-927B-028B2454CDD8}"/>
              </a:ext>
              <a:ext uri="{C183D7F6-B498-43B3-948B-1728B52AA6E4}">
                <adec:decorative xmlns:adec="http://schemas.microsoft.com/office/drawing/2017/decorative" val="1"/>
              </a:ext>
            </a:extLst>
          </p:cNvPr>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24894" t="51621" b="26590"/>
          <a:stretch/>
        </p:blipFill>
        <p:spPr bwMode="auto">
          <a:xfrm>
            <a:off x="-1" y="220390"/>
            <a:ext cx="9715501" cy="1165350"/>
          </a:xfrm>
          <a:prstGeom prst="rect">
            <a:avLst/>
          </a:prstGeom>
          <a:ln>
            <a:noFill/>
          </a:ln>
          <a:extLst>
            <a:ext uri="{53640926-AAD7-44D8-BBD7-CCE9431645EC}">
              <a14:shadowObscured xmlns:a14="http://schemas.microsoft.com/office/drawing/2010/main"/>
            </a:ext>
          </a:extLst>
        </p:spPr>
      </p:pic>
      <p:sp>
        <p:nvSpPr>
          <p:cNvPr id="3" name="Rectangle 2" hidden="1">
            <a:extLst>
              <a:ext uri="{FF2B5EF4-FFF2-40B4-BE49-F238E27FC236}">
                <a16:creationId xmlns:a16="http://schemas.microsoft.com/office/drawing/2014/main" id="{51BEC3F6-8C1A-453A-8120-A31355CAB371}"/>
              </a:ext>
            </a:extLst>
          </p:cNvPr>
          <p:cNvSpPr/>
          <p:nvPr/>
        </p:nvSpPr>
        <p:spPr>
          <a:xfrm>
            <a:off x="725200" y="1235227"/>
            <a:ext cx="6096000" cy="461665"/>
          </a:xfrm>
          <a:prstGeom prst="rect">
            <a:avLst/>
          </a:prstGeom>
        </p:spPr>
        <p:txBody>
          <a:bodyPr>
            <a:spAutoFit/>
          </a:bodyPr>
          <a:lstStyle/>
          <a:p>
            <a:pPr algn="ctr"/>
            <a:r>
              <a:rPr lang="en-GB" sz="2400" dirty="0">
                <a:solidFill>
                  <a:schemeClr val="tx2">
                    <a:lumMod val="50000"/>
                  </a:schemeClr>
                </a:solidFill>
              </a:rPr>
              <a:t>Wellbeing Conversations – Next Steps</a:t>
            </a:r>
          </a:p>
        </p:txBody>
      </p:sp>
      <p:sp>
        <p:nvSpPr>
          <p:cNvPr id="4" name="Title 3">
            <a:extLst>
              <a:ext uri="{FF2B5EF4-FFF2-40B4-BE49-F238E27FC236}">
                <a16:creationId xmlns:a16="http://schemas.microsoft.com/office/drawing/2014/main" id="{DDA4E199-7DFA-4D38-A179-41D33B5DFAA9}"/>
              </a:ext>
            </a:extLst>
          </p:cNvPr>
          <p:cNvSpPr>
            <a:spLocks noGrp="1"/>
          </p:cNvSpPr>
          <p:nvPr>
            <p:ph type="title" idx="4294967295"/>
          </p:nvPr>
        </p:nvSpPr>
        <p:spPr/>
        <p:txBody>
          <a:bodyPr/>
          <a:lstStyle/>
          <a:p>
            <a:pPr rtl="0" latinLnBrk="0"/>
            <a:r>
              <a:rPr lang="en-GB" sz="2800" b="1" i="0" spc="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Wellbeing Conversations </a:t>
            </a:r>
            <a:r>
              <a:rPr lang="en-GB" sz="2800" b="0" i="0" spc="0" baseline="0" dirty="0">
                <a:solidFill>
                  <a:srgbClr val="FFFFFF"/>
                </a:solidFill>
                <a:effectLst/>
                <a:latin typeface="Arial" panose="020B0604020202020204" pitchFamily="34" charset="0"/>
                <a:ea typeface="Arial" panose="020B0604020202020204" pitchFamily="34" charset="0"/>
                <a:cs typeface="Arial" panose="020B0604020202020204" pitchFamily="34" charset="0"/>
              </a:rPr>
              <a:t>– Next steps</a:t>
            </a:r>
            <a:endParaRPr lang="en-GB" dirty="0">
              <a:effectLst/>
            </a:endParaRPr>
          </a:p>
        </p:txBody>
      </p:sp>
    </p:spTree>
    <p:extLst>
      <p:ext uri="{BB962C8B-B14F-4D97-AF65-F5344CB8AC3E}">
        <p14:creationId xmlns:p14="http://schemas.microsoft.com/office/powerpoint/2010/main" val="16588878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225B03-95B6-4848-BF11-20C08EA97E2A}"/>
              </a:ext>
              <a:ext uri="{C183D7F6-B498-43B3-948B-1728B52AA6E4}">
                <adec:decorative xmlns:adec="http://schemas.microsoft.com/office/drawing/2017/decorative" val="1"/>
              </a:ext>
            </a:extLst>
          </p:cNvPr>
          <p:cNvPicPr>
            <a:picLocks noChangeAspect="1"/>
          </p:cNvPicPr>
          <p:nvPr/>
        </p:nvPicPr>
        <p:blipFill rotWithShape="1">
          <a:blip r:embed="rId3"/>
          <a:srcRect l="37756" t="35455" r="38466" b="9091"/>
          <a:stretch/>
        </p:blipFill>
        <p:spPr>
          <a:xfrm>
            <a:off x="10595081" y="4699252"/>
            <a:ext cx="1473294" cy="1932709"/>
          </a:xfrm>
          <a:prstGeom prst="rect">
            <a:avLst/>
          </a:prstGeom>
        </p:spPr>
      </p:pic>
      <p:pic>
        <p:nvPicPr>
          <p:cNvPr id="10" name="Picture 9">
            <a:extLst>
              <a:ext uri="{FF2B5EF4-FFF2-40B4-BE49-F238E27FC236}">
                <a16:creationId xmlns:a16="http://schemas.microsoft.com/office/drawing/2014/main" id="{EFDC2A48-0024-4338-8A26-287E1C322CD3}"/>
              </a:ext>
              <a:ext uri="{C183D7F6-B498-43B3-948B-1728B52AA6E4}">
                <adec:decorative xmlns:adec="http://schemas.microsoft.com/office/drawing/2017/decorative" val="1"/>
              </a:ext>
            </a:extLst>
          </p:cNvPr>
          <p:cNvPicPr>
            <a:picLocks noChangeAspect="1"/>
          </p:cNvPicPr>
          <p:nvPr/>
        </p:nvPicPr>
        <p:blipFill rotWithShape="1">
          <a:blip r:embed="rId4"/>
          <a:srcRect l="37330" t="40303" r="23438" b="8788"/>
          <a:stretch/>
        </p:blipFill>
        <p:spPr>
          <a:xfrm>
            <a:off x="8474364" y="3429000"/>
            <a:ext cx="2857364" cy="2085691"/>
          </a:xfrm>
          <a:prstGeom prst="rect">
            <a:avLst/>
          </a:prstGeom>
        </p:spPr>
      </p:pic>
      <p:pic>
        <p:nvPicPr>
          <p:cNvPr id="7" name="Picture 6">
            <a:extLst>
              <a:ext uri="{FF2B5EF4-FFF2-40B4-BE49-F238E27FC236}">
                <a16:creationId xmlns:a16="http://schemas.microsoft.com/office/drawing/2014/main" id="{931A4AA5-138C-48AE-960A-91942214D395}"/>
              </a:ext>
              <a:ext uri="{C183D7F6-B498-43B3-948B-1728B52AA6E4}">
                <adec:decorative xmlns:adec="http://schemas.microsoft.com/office/drawing/2017/decorative" val="1"/>
              </a:ext>
            </a:extLst>
          </p:cNvPr>
          <p:cNvPicPr>
            <a:picLocks noChangeAspect="1"/>
          </p:cNvPicPr>
          <p:nvPr/>
        </p:nvPicPr>
        <p:blipFill rotWithShape="1">
          <a:blip r:embed="rId5"/>
          <a:srcRect l="37585" t="43485" r="21591" b="13485"/>
          <a:stretch/>
        </p:blipFill>
        <p:spPr>
          <a:xfrm>
            <a:off x="8474364" y="1192393"/>
            <a:ext cx="3515245" cy="2084196"/>
          </a:xfrm>
          <a:prstGeom prst="rect">
            <a:avLst/>
          </a:prstGeom>
        </p:spPr>
      </p:pic>
      <p:sp>
        <p:nvSpPr>
          <p:cNvPr id="13" name="TextBox 12">
            <a:extLst>
              <a:ext uri="{FF2B5EF4-FFF2-40B4-BE49-F238E27FC236}">
                <a16:creationId xmlns:a16="http://schemas.microsoft.com/office/drawing/2014/main" id="{383B1D06-28A4-4646-A973-73871C4DF640}"/>
              </a:ext>
            </a:extLst>
          </p:cNvPr>
          <p:cNvSpPr txBox="1"/>
          <p:nvPr/>
        </p:nvSpPr>
        <p:spPr>
          <a:xfrm>
            <a:off x="123625" y="1539560"/>
            <a:ext cx="8287615" cy="5164532"/>
          </a:xfrm>
          <a:prstGeom prst="roundRect">
            <a:avLst>
              <a:gd name="adj" fmla="val 16971"/>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400" dirty="0">
                <a:solidFill>
                  <a:schemeClr val="tx2"/>
                </a:solidFill>
              </a:rPr>
              <a:t>Developed following national leadership training, and an internal gap analysis, taking the national format and adapting it to our needs in East Kent.</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400" dirty="0">
                <a:solidFill>
                  <a:schemeClr val="tx2"/>
                </a:solidFill>
              </a:rPr>
              <a:t>The course was piloted with Wellbeing Advocates (e.g. Wellbeing Champions, Mental Health First Aiders and TRiM Practitioners/Managers) who hold leadership positions (2024) and officially rolled out in 2025, </a:t>
            </a:r>
            <a:r>
              <a:rPr lang="en-GB" sz="1400" b="1" dirty="0">
                <a:solidFill>
                  <a:schemeClr val="tx2"/>
                </a:solidFill>
              </a:rPr>
              <a:t>targeting ‘hotspot’ areas </a:t>
            </a:r>
            <a:r>
              <a:rPr lang="en-GB" sz="1400" dirty="0">
                <a:solidFill>
                  <a:schemeClr val="tx2"/>
                </a:solidFill>
              </a:rPr>
              <a:t>with the support of People &amp; Culture (P&amp;C) Business Partners.</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400" dirty="0">
                <a:solidFill>
                  <a:schemeClr val="tx2"/>
                </a:solidFill>
              </a:rPr>
              <a:t>The course is delivered as a one-day programme, covering three modules </a:t>
            </a:r>
            <a:r>
              <a:rPr lang="en-GB" sz="1400" b="1" dirty="0">
                <a:solidFill>
                  <a:schemeClr val="tx2"/>
                </a:solidFill>
              </a:rPr>
              <a:t>(leading my own wellbeing, how I lead for wellbeing, and supporting wellbeing within my team</a:t>
            </a:r>
            <a:r>
              <a:rPr lang="en-GB" sz="1400" dirty="0">
                <a:solidFill>
                  <a:schemeClr val="tx2"/>
                </a:solidFill>
              </a:rPr>
              <a:t>), followed by an </a:t>
            </a:r>
            <a:r>
              <a:rPr lang="en-GB" sz="1400" b="1" dirty="0">
                <a:solidFill>
                  <a:schemeClr val="tx2"/>
                </a:solidFill>
              </a:rPr>
              <a:t>implementation</a:t>
            </a:r>
            <a:r>
              <a:rPr lang="en-GB" sz="1400" dirty="0">
                <a:solidFill>
                  <a:schemeClr val="tx2"/>
                </a:solidFill>
              </a:rPr>
              <a:t> period, in which attendees embed </a:t>
            </a:r>
            <a:r>
              <a:rPr lang="en-GB" sz="1400" b="1" dirty="0">
                <a:solidFill>
                  <a:schemeClr val="tx2"/>
                </a:solidFill>
              </a:rPr>
              <a:t>one personal</a:t>
            </a:r>
            <a:r>
              <a:rPr lang="en-GB" sz="1400" dirty="0">
                <a:solidFill>
                  <a:schemeClr val="tx2"/>
                </a:solidFill>
              </a:rPr>
              <a:t> and </a:t>
            </a:r>
            <a:r>
              <a:rPr lang="en-GB" sz="1400" b="1" dirty="0">
                <a:solidFill>
                  <a:schemeClr val="tx2"/>
                </a:solidFill>
              </a:rPr>
              <a:t>one team wellbeing goal</a:t>
            </a:r>
            <a:r>
              <a:rPr lang="en-GB" sz="1400" dirty="0">
                <a:solidFill>
                  <a:schemeClr val="tx2"/>
                </a:solidFill>
              </a:rPr>
              <a:t>, before returning for a short </a:t>
            </a:r>
            <a:r>
              <a:rPr lang="en-GB" sz="1400" b="1" dirty="0">
                <a:solidFill>
                  <a:schemeClr val="tx2"/>
                </a:solidFill>
              </a:rPr>
              <a:t>presentation</a:t>
            </a:r>
            <a:r>
              <a:rPr lang="en-GB" sz="1400" dirty="0">
                <a:solidFill>
                  <a:schemeClr val="tx2"/>
                </a:solidFill>
              </a:rPr>
              <a:t> to a panel to complete the course. </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400" dirty="0">
                <a:solidFill>
                  <a:schemeClr val="tx2"/>
                </a:solidFill>
              </a:rPr>
              <a:t>We have trained </a:t>
            </a:r>
            <a:r>
              <a:rPr lang="en-GB" sz="1400" b="1" dirty="0">
                <a:solidFill>
                  <a:schemeClr val="tx2"/>
                </a:solidFill>
              </a:rPr>
              <a:t>77 managers</a:t>
            </a:r>
            <a:r>
              <a:rPr lang="en-GB" sz="1400" dirty="0">
                <a:solidFill>
                  <a:schemeClr val="tx2"/>
                </a:solidFill>
              </a:rPr>
              <a:t>, who manage </a:t>
            </a:r>
            <a:r>
              <a:rPr lang="en-GB" sz="1400" b="1" dirty="0">
                <a:solidFill>
                  <a:schemeClr val="tx2"/>
                </a:solidFill>
              </a:rPr>
              <a:t>1,265 staff members </a:t>
            </a:r>
            <a:r>
              <a:rPr lang="en-GB" sz="1400" dirty="0">
                <a:solidFill>
                  <a:schemeClr val="tx2"/>
                </a:solidFill>
              </a:rPr>
              <a:t>between them. </a:t>
            </a:r>
            <a:r>
              <a:rPr lang="en-GB" sz="1400" b="1" dirty="0">
                <a:solidFill>
                  <a:schemeClr val="tx2"/>
                </a:solidFill>
              </a:rPr>
              <a:t>Feedback</a:t>
            </a:r>
            <a:r>
              <a:rPr lang="en-GB" sz="1400" dirty="0">
                <a:solidFill>
                  <a:schemeClr val="tx2"/>
                </a:solidFill>
              </a:rPr>
              <a:t> suggests that the course has made a difference to both individuals and teams, and the </a:t>
            </a:r>
            <a:r>
              <a:rPr lang="en-GB" sz="1400" b="1" dirty="0">
                <a:solidFill>
                  <a:schemeClr val="tx2"/>
                </a:solidFill>
              </a:rPr>
              <a:t>implementation stage </a:t>
            </a:r>
            <a:r>
              <a:rPr lang="en-GB" sz="1400" dirty="0">
                <a:solidFill>
                  <a:schemeClr val="tx2"/>
                </a:solidFill>
              </a:rPr>
              <a:t>of the course has </a:t>
            </a:r>
            <a:r>
              <a:rPr lang="en-GB" sz="1400" b="1" dirty="0">
                <a:solidFill>
                  <a:schemeClr val="tx2"/>
                </a:solidFill>
              </a:rPr>
              <a:t>supported leaders to embed wellbeing into their teams.</a:t>
            </a:r>
          </a:p>
        </p:txBody>
      </p:sp>
      <p:pic>
        <p:nvPicPr>
          <p:cNvPr id="8" name="Picture 7">
            <a:extLst>
              <a:ext uri="{FF2B5EF4-FFF2-40B4-BE49-F238E27FC236}">
                <a16:creationId xmlns:a16="http://schemas.microsoft.com/office/drawing/2014/main" id="{072A3D4F-32BE-41B6-960E-1D05C7EE02B3}"/>
              </a:ext>
              <a:ext uri="{C183D7F6-B498-43B3-948B-1728B52AA6E4}">
                <adec:decorative xmlns:adec="http://schemas.microsoft.com/office/drawing/2017/decorative" val="1"/>
              </a:ext>
            </a:extLst>
          </p:cNvPr>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24894" t="51621" b="26590"/>
          <a:stretch/>
        </p:blipFill>
        <p:spPr bwMode="auto">
          <a:xfrm>
            <a:off x="-1" y="220390"/>
            <a:ext cx="6843861" cy="1165350"/>
          </a:xfrm>
          <a:prstGeom prst="rect">
            <a:avLst/>
          </a:prstGeom>
          <a:ln>
            <a:noFill/>
          </a:ln>
          <a:extLst>
            <a:ext uri="{53640926-AAD7-44D8-BBD7-CCE9431645EC}">
              <a14:shadowObscured xmlns:a14="http://schemas.microsoft.com/office/drawing/2010/main"/>
            </a:ext>
          </a:extLst>
        </p:spPr>
      </p:pic>
      <p:sp>
        <p:nvSpPr>
          <p:cNvPr id="2" name="Rectangle 1" hidden="1">
            <a:extLst>
              <a:ext uri="{FF2B5EF4-FFF2-40B4-BE49-F238E27FC236}">
                <a16:creationId xmlns:a16="http://schemas.microsoft.com/office/drawing/2014/main" id="{38E0257A-1218-4BC1-A24F-8E0717FAE001}"/>
              </a:ext>
            </a:extLst>
          </p:cNvPr>
          <p:cNvSpPr/>
          <p:nvPr/>
        </p:nvSpPr>
        <p:spPr>
          <a:xfrm>
            <a:off x="5235728" y="726714"/>
            <a:ext cx="6096000" cy="461665"/>
          </a:xfrm>
          <a:prstGeom prst="rect">
            <a:avLst/>
          </a:prstGeom>
        </p:spPr>
        <p:txBody>
          <a:bodyPr>
            <a:spAutoFit/>
          </a:bodyPr>
          <a:lstStyle/>
          <a:p>
            <a:pPr algn="ctr"/>
            <a:r>
              <a:rPr lang="en-GB" sz="2400" dirty="0">
                <a:solidFill>
                  <a:schemeClr val="tx2">
                    <a:lumMod val="50000"/>
                  </a:schemeClr>
                </a:solidFill>
              </a:rPr>
              <a:t>Introducing Leading for Wellbeing </a:t>
            </a:r>
          </a:p>
        </p:txBody>
      </p:sp>
      <p:sp>
        <p:nvSpPr>
          <p:cNvPr id="3" name="Title 2">
            <a:extLst>
              <a:ext uri="{FF2B5EF4-FFF2-40B4-BE49-F238E27FC236}">
                <a16:creationId xmlns:a16="http://schemas.microsoft.com/office/drawing/2014/main" id="{1F15641D-2A0F-4AEE-AC7F-9F67BFD2F727}"/>
              </a:ext>
            </a:extLst>
          </p:cNvPr>
          <p:cNvSpPr>
            <a:spLocks noGrp="1"/>
          </p:cNvSpPr>
          <p:nvPr>
            <p:ph type="title" idx="4294967295"/>
          </p:nvPr>
        </p:nvSpPr>
        <p:spPr>
          <a:xfrm>
            <a:off x="202391" y="422290"/>
            <a:ext cx="10972800" cy="796926"/>
          </a:xfrm>
        </p:spPr>
        <p:txBody>
          <a:bodyPr/>
          <a:lstStyle/>
          <a:p>
            <a:pPr rtl="0" fontAlgn="auto" latinLnBrk="0" hangingPunct="1"/>
            <a:r>
              <a:rPr lang="en-GB" sz="2800" b="1"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Introducing</a:t>
            </a:r>
            <a:r>
              <a:rPr lang="en-GB" sz="2800" b="0"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 Leading for Wellbeing</a:t>
            </a:r>
            <a:endParaRPr lang="en-GB" dirty="0">
              <a:effectLst/>
            </a:endParaRPr>
          </a:p>
        </p:txBody>
      </p:sp>
    </p:spTree>
    <p:extLst>
      <p:ext uri="{BB962C8B-B14F-4D97-AF65-F5344CB8AC3E}">
        <p14:creationId xmlns:p14="http://schemas.microsoft.com/office/powerpoint/2010/main" val="36272039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916CC6-9923-46ED-BA5D-321AE8BEC8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556" y="943429"/>
            <a:ext cx="2522537" cy="185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0E57267-7B36-4E81-BA68-E6A7653329D8}"/>
              </a:ext>
              <a:ext uri="{C183D7F6-B498-43B3-948B-1728B52AA6E4}">
                <adec:decorative xmlns:adec="http://schemas.microsoft.com/office/drawing/2017/decorative" val="1"/>
              </a:ext>
            </a:extLst>
          </p:cNvPr>
          <p:cNvPicPr/>
          <p:nvPr/>
        </p:nvPicPr>
        <p:blipFill>
          <a:blip r:embed="rId4"/>
          <a:stretch>
            <a:fillRect/>
          </a:stretch>
        </p:blipFill>
        <p:spPr>
          <a:xfrm>
            <a:off x="7881257" y="2496067"/>
            <a:ext cx="2157754" cy="2934269"/>
          </a:xfrm>
          <a:prstGeom prst="rect">
            <a:avLst/>
          </a:prstGeom>
        </p:spPr>
      </p:pic>
      <p:pic>
        <p:nvPicPr>
          <p:cNvPr id="12" name="Picture 11">
            <a:extLst>
              <a:ext uri="{FF2B5EF4-FFF2-40B4-BE49-F238E27FC236}">
                <a16:creationId xmlns:a16="http://schemas.microsoft.com/office/drawing/2014/main" id="{CC8CEE7A-5066-4715-B287-B678BD7100A5}"/>
              </a:ex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117638" y="527446"/>
            <a:ext cx="1295201" cy="1760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67FF352E-C936-4274-85E6-AA5EF921135A}"/>
              </a:ext>
              <a:ext uri="{C183D7F6-B498-43B3-948B-1728B52AA6E4}">
                <adec:decorative xmlns:adec="http://schemas.microsoft.com/office/drawing/2017/decorative" val="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748306" y="5255056"/>
            <a:ext cx="1406424" cy="1132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6" name="Picture 15">
            <a:extLst>
              <a:ext uri="{FF2B5EF4-FFF2-40B4-BE49-F238E27FC236}">
                <a16:creationId xmlns:a16="http://schemas.microsoft.com/office/drawing/2014/main" id="{36C1B468-0158-4732-974D-5BF352CA935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5400000">
            <a:off x="9962399" y="3441049"/>
            <a:ext cx="2349716" cy="1752582"/>
          </a:xfrm>
          <a:prstGeom prst="rect">
            <a:avLst/>
          </a:prstGeom>
        </p:spPr>
      </p:pic>
      <p:pic>
        <p:nvPicPr>
          <p:cNvPr id="17" name="Picture 16">
            <a:extLst>
              <a:ext uri="{FF2B5EF4-FFF2-40B4-BE49-F238E27FC236}">
                <a16:creationId xmlns:a16="http://schemas.microsoft.com/office/drawing/2014/main" id="{AB044107-B405-481B-AA24-57F5B934017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329814" y="5184107"/>
            <a:ext cx="2625153" cy="1563370"/>
          </a:xfrm>
          <a:prstGeom prst="rect">
            <a:avLst/>
          </a:prstGeom>
        </p:spPr>
      </p:pic>
      <p:pic>
        <p:nvPicPr>
          <p:cNvPr id="18" name="Picture 17">
            <a:extLst>
              <a:ext uri="{FF2B5EF4-FFF2-40B4-BE49-F238E27FC236}">
                <a16:creationId xmlns:a16="http://schemas.microsoft.com/office/drawing/2014/main" id="{25FECFAF-D97A-493D-A7C1-65067393CCD5}"/>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638" t="3398" r="716"/>
          <a:stretch/>
        </p:blipFill>
        <p:spPr>
          <a:xfrm>
            <a:off x="5344738" y="4407085"/>
            <a:ext cx="2341014" cy="2111677"/>
          </a:xfrm>
          <a:prstGeom prst="rect">
            <a:avLst/>
          </a:prstGeom>
        </p:spPr>
      </p:pic>
      <p:pic>
        <p:nvPicPr>
          <p:cNvPr id="23" name="Picture 22">
            <a:extLst>
              <a:ext uri="{FF2B5EF4-FFF2-40B4-BE49-F238E27FC236}">
                <a16:creationId xmlns:a16="http://schemas.microsoft.com/office/drawing/2014/main" id="{7E133735-5202-453D-9DD1-751DADD23E9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4474" y="4595044"/>
            <a:ext cx="2488107" cy="1866080"/>
          </a:xfrm>
          <a:prstGeom prst="rect">
            <a:avLst/>
          </a:prstGeom>
        </p:spPr>
      </p:pic>
      <p:pic>
        <p:nvPicPr>
          <p:cNvPr id="21" name="Picture 20">
            <a:extLst>
              <a:ext uri="{FF2B5EF4-FFF2-40B4-BE49-F238E27FC236}">
                <a16:creationId xmlns:a16="http://schemas.microsoft.com/office/drawing/2014/main" id="{9EE7847D-EE43-4605-BF56-EB1E5B67D6C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380848" y="4358310"/>
            <a:ext cx="2111679" cy="2573610"/>
          </a:xfrm>
          <a:prstGeom prst="rect">
            <a:avLst/>
          </a:prstGeom>
        </p:spPr>
      </p:pic>
      <p:pic>
        <p:nvPicPr>
          <p:cNvPr id="22" name="Picture 21">
            <a:extLst>
              <a:ext uri="{FF2B5EF4-FFF2-40B4-BE49-F238E27FC236}">
                <a16:creationId xmlns:a16="http://schemas.microsoft.com/office/drawing/2014/main" id="{4247CBA3-E045-47AD-8D50-04C58EFBB042}"/>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051534" y="5508690"/>
            <a:ext cx="1343918" cy="1275794"/>
          </a:xfrm>
          <a:prstGeom prst="rect">
            <a:avLst/>
          </a:prstGeom>
        </p:spPr>
      </p:pic>
      <p:sp>
        <p:nvSpPr>
          <p:cNvPr id="13" name="TextBox 12">
            <a:extLst>
              <a:ext uri="{FF2B5EF4-FFF2-40B4-BE49-F238E27FC236}">
                <a16:creationId xmlns:a16="http://schemas.microsoft.com/office/drawing/2014/main" id="{383B1D06-28A4-4646-A973-73871C4DF640}"/>
              </a:ext>
            </a:extLst>
          </p:cNvPr>
          <p:cNvSpPr txBox="1"/>
          <p:nvPr/>
        </p:nvSpPr>
        <p:spPr>
          <a:xfrm>
            <a:off x="123625" y="1429073"/>
            <a:ext cx="7994013" cy="3093043"/>
          </a:xfrm>
          <a:prstGeom prst="roundRect">
            <a:avLst>
              <a:gd name="adj" fmla="val 16971"/>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450" b="1" dirty="0">
                <a:solidFill>
                  <a:schemeClr val="tx2"/>
                </a:solidFill>
              </a:rPr>
              <a:t>Key themes </a:t>
            </a:r>
            <a:r>
              <a:rPr lang="en-GB" sz="1450" dirty="0">
                <a:solidFill>
                  <a:schemeClr val="tx2"/>
                </a:solidFill>
              </a:rPr>
              <a:t>which have emerged as team goals have been: </a:t>
            </a:r>
            <a:r>
              <a:rPr lang="en-GB" sz="1450" b="1" dirty="0">
                <a:solidFill>
                  <a:schemeClr val="tx2"/>
                </a:solidFill>
              </a:rPr>
              <a:t>prioritising wellbeing check ins with staff</a:t>
            </a:r>
            <a:r>
              <a:rPr lang="en-GB" sz="1450" dirty="0">
                <a:solidFill>
                  <a:schemeClr val="tx2"/>
                </a:solidFill>
              </a:rPr>
              <a:t>, implementing</a:t>
            </a:r>
            <a:r>
              <a:rPr lang="en-GB" sz="1450" b="1" dirty="0">
                <a:solidFill>
                  <a:schemeClr val="tx2"/>
                </a:solidFill>
              </a:rPr>
              <a:t> visual wellbeing support</a:t>
            </a:r>
            <a:r>
              <a:rPr lang="en-GB" sz="1450" dirty="0">
                <a:solidFill>
                  <a:schemeClr val="tx2"/>
                </a:solidFill>
              </a:rPr>
              <a:t> (e.g. installing wellbeing boards), </a:t>
            </a:r>
            <a:r>
              <a:rPr lang="en-GB" sz="1450" b="1" dirty="0">
                <a:solidFill>
                  <a:schemeClr val="tx2"/>
                </a:solidFill>
              </a:rPr>
              <a:t>making time socially for team bonding</a:t>
            </a:r>
            <a:r>
              <a:rPr lang="en-GB" sz="1450" dirty="0">
                <a:solidFill>
                  <a:schemeClr val="tx2"/>
                </a:solidFill>
              </a:rPr>
              <a:t>, </a:t>
            </a:r>
            <a:r>
              <a:rPr lang="en-GB" sz="1450" b="1" dirty="0">
                <a:solidFill>
                  <a:schemeClr val="tx2"/>
                </a:solidFill>
              </a:rPr>
              <a:t>physical activity </a:t>
            </a:r>
            <a:r>
              <a:rPr lang="en-GB" sz="1450" dirty="0">
                <a:solidFill>
                  <a:schemeClr val="tx2"/>
                </a:solidFill>
              </a:rPr>
              <a:t>and </a:t>
            </a:r>
            <a:r>
              <a:rPr lang="en-GB" sz="1450" b="1" dirty="0">
                <a:solidFill>
                  <a:schemeClr val="tx2"/>
                </a:solidFill>
              </a:rPr>
              <a:t>healthy coping techniques as a team</a:t>
            </a:r>
            <a:r>
              <a:rPr lang="en-GB" sz="1450" dirty="0">
                <a:solidFill>
                  <a:schemeClr val="tx2"/>
                </a:solidFill>
              </a:rPr>
              <a:t>, and implementing </a:t>
            </a:r>
            <a:r>
              <a:rPr lang="en-GB" sz="1450" b="1" dirty="0">
                <a:solidFill>
                  <a:schemeClr val="tx2"/>
                </a:solidFill>
              </a:rPr>
              <a:t>appreciation activities and opportunities</a:t>
            </a:r>
            <a:r>
              <a:rPr lang="en-GB" sz="1450" dirty="0">
                <a:solidFill>
                  <a:schemeClr val="tx2"/>
                </a:solidFill>
              </a:rPr>
              <a:t>. </a:t>
            </a:r>
          </a:p>
          <a:p>
            <a:pPr marL="285750" marR="0" indent="-285750" defTabSz="457200" rtl="0" fontAlgn="auto" latinLnBrk="0" hangingPunct="0">
              <a:lnSpc>
                <a:spcPct val="150000"/>
              </a:lnSpc>
              <a:spcBef>
                <a:spcPts val="120"/>
              </a:spcBef>
              <a:spcAft>
                <a:spcPts val="0"/>
              </a:spcAft>
              <a:buClrTx/>
              <a:buSzTx/>
              <a:buFont typeface="Arial" panose="020B0604020202020204" pitchFamily="34" charset="0"/>
              <a:buChar char="•"/>
              <a:tabLst/>
            </a:pPr>
            <a:r>
              <a:rPr lang="en-GB" sz="1450" b="1" dirty="0">
                <a:solidFill>
                  <a:schemeClr val="tx2"/>
                </a:solidFill>
              </a:rPr>
              <a:t>Key themes </a:t>
            </a:r>
            <a:r>
              <a:rPr lang="en-GB" sz="1450" dirty="0">
                <a:solidFill>
                  <a:schemeClr val="tx2"/>
                </a:solidFill>
              </a:rPr>
              <a:t>which have emerged as personal goals have been</a:t>
            </a:r>
            <a:r>
              <a:rPr lang="en-GB" sz="1450" b="1" dirty="0">
                <a:solidFill>
                  <a:schemeClr val="tx2"/>
                </a:solidFill>
              </a:rPr>
              <a:t>: taking lunch breaks</a:t>
            </a:r>
            <a:r>
              <a:rPr lang="en-GB" sz="1450" dirty="0">
                <a:solidFill>
                  <a:schemeClr val="tx2"/>
                </a:solidFill>
              </a:rPr>
              <a:t> (or at minimum eating at lunchtime!), introducing </a:t>
            </a:r>
            <a:r>
              <a:rPr lang="en-GB" sz="1450" b="1" dirty="0">
                <a:solidFill>
                  <a:schemeClr val="tx2"/>
                </a:solidFill>
              </a:rPr>
              <a:t>physical activity </a:t>
            </a:r>
            <a:r>
              <a:rPr lang="en-GB" sz="1450" dirty="0">
                <a:solidFill>
                  <a:schemeClr val="tx2"/>
                </a:solidFill>
              </a:rPr>
              <a:t>and </a:t>
            </a:r>
            <a:r>
              <a:rPr lang="en-GB" sz="1450" b="1" dirty="0">
                <a:solidFill>
                  <a:schemeClr val="tx2"/>
                </a:solidFill>
              </a:rPr>
              <a:t>taking time to oneself</a:t>
            </a:r>
            <a:r>
              <a:rPr lang="en-GB" sz="1450" dirty="0">
                <a:solidFill>
                  <a:schemeClr val="tx2"/>
                </a:solidFill>
              </a:rPr>
              <a:t>.</a:t>
            </a:r>
          </a:p>
        </p:txBody>
      </p:sp>
      <p:pic>
        <p:nvPicPr>
          <p:cNvPr id="8" name="Picture 7">
            <a:extLst>
              <a:ext uri="{FF2B5EF4-FFF2-40B4-BE49-F238E27FC236}">
                <a16:creationId xmlns:a16="http://schemas.microsoft.com/office/drawing/2014/main" id="{072A3D4F-32BE-41B6-960E-1D05C7EE02B3}"/>
              </a:ext>
              <a:ext uri="{C183D7F6-B498-43B3-948B-1728B52AA6E4}">
                <adec:decorative xmlns:adec="http://schemas.microsoft.com/office/drawing/2017/decorative" val="1"/>
              </a:ext>
            </a:extLst>
          </p:cNvPr>
          <p:cNvPicPr/>
          <p:nvPr/>
        </p:nvPicPr>
        <p:blipFill rotWithShape="1">
          <a:blip r:embed="rId13" cstate="print">
            <a:duotone>
              <a:schemeClr val="accent6">
                <a:shade val="45000"/>
                <a:satMod val="135000"/>
              </a:schemeClr>
              <a:prstClr val="white"/>
            </a:duotone>
            <a:extLst>
              <a:ext uri="{28A0092B-C50C-407E-A947-70E740481C1C}">
                <a14:useLocalDpi xmlns:a14="http://schemas.microsoft.com/office/drawing/2010/main" val="0"/>
              </a:ext>
            </a:extLst>
          </a:blip>
          <a:srcRect l="24894" t="51621" b="26590"/>
          <a:stretch/>
        </p:blipFill>
        <p:spPr bwMode="auto">
          <a:xfrm>
            <a:off x="-1" y="220390"/>
            <a:ext cx="7994013" cy="1165350"/>
          </a:xfrm>
          <a:prstGeom prst="rect">
            <a:avLst/>
          </a:prstGeom>
          <a:ln>
            <a:noFill/>
          </a:ln>
          <a:extLst>
            <a:ext uri="{53640926-AAD7-44D8-BBD7-CCE9431645EC}">
              <a14:shadowObscured xmlns:a14="http://schemas.microsoft.com/office/drawing/2010/main"/>
            </a:ext>
          </a:extLst>
        </p:spPr>
      </p:pic>
      <p:sp>
        <p:nvSpPr>
          <p:cNvPr id="2" name="Rectangle 1" hidden="1">
            <a:extLst>
              <a:ext uri="{FF2B5EF4-FFF2-40B4-BE49-F238E27FC236}">
                <a16:creationId xmlns:a16="http://schemas.microsoft.com/office/drawing/2014/main" id="{A2663B8B-3A7D-4429-9193-C47B2001541F}"/>
              </a:ext>
            </a:extLst>
          </p:cNvPr>
          <p:cNvSpPr/>
          <p:nvPr/>
        </p:nvSpPr>
        <p:spPr>
          <a:xfrm>
            <a:off x="1852921" y="1147352"/>
            <a:ext cx="6096000" cy="461665"/>
          </a:xfrm>
          <a:prstGeom prst="rect">
            <a:avLst/>
          </a:prstGeom>
        </p:spPr>
        <p:txBody>
          <a:bodyPr>
            <a:spAutoFit/>
          </a:bodyPr>
          <a:lstStyle/>
          <a:p>
            <a:pPr algn="ctr"/>
            <a:r>
              <a:rPr lang="en-GB" sz="2400" dirty="0">
                <a:solidFill>
                  <a:schemeClr val="tx2">
                    <a:lumMod val="50000"/>
                  </a:schemeClr>
                </a:solidFill>
              </a:rPr>
              <a:t>Leading for Wellbeing – Key Themes</a:t>
            </a:r>
          </a:p>
        </p:txBody>
      </p:sp>
      <p:sp>
        <p:nvSpPr>
          <p:cNvPr id="3" name="Title 2">
            <a:extLst>
              <a:ext uri="{FF2B5EF4-FFF2-40B4-BE49-F238E27FC236}">
                <a16:creationId xmlns:a16="http://schemas.microsoft.com/office/drawing/2014/main" id="{8E02441F-7CF8-47D3-A184-7F81E90812DD}"/>
              </a:ext>
            </a:extLst>
          </p:cNvPr>
          <p:cNvSpPr>
            <a:spLocks noGrp="1"/>
          </p:cNvSpPr>
          <p:nvPr>
            <p:ph type="title" idx="4294967295"/>
          </p:nvPr>
        </p:nvSpPr>
        <p:spPr>
          <a:xfrm>
            <a:off x="254000" y="510348"/>
            <a:ext cx="10972800" cy="643271"/>
          </a:xfrm>
        </p:spPr>
        <p:txBody>
          <a:bodyPr/>
          <a:lstStyle/>
          <a:p>
            <a:pPr rtl="0" fontAlgn="auto" latinLnBrk="0" hangingPunct="1"/>
            <a:r>
              <a:rPr lang="en-GB" sz="2800" b="1"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Leading</a:t>
            </a:r>
            <a:r>
              <a:rPr lang="en-GB" sz="2800" b="0"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 for Wellbeing – </a:t>
            </a:r>
            <a:r>
              <a:rPr lang="en-GB" sz="2800" b="1"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Key Themes</a:t>
            </a:r>
            <a:endParaRPr lang="en-GB" b="1" dirty="0">
              <a:effectLst/>
            </a:endParaRPr>
          </a:p>
        </p:txBody>
      </p:sp>
    </p:spTree>
    <p:extLst>
      <p:ext uri="{BB962C8B-B14F-4D97-AF65-F5344CB8AC3E}">
        <p14:creationId xmlns:p14="http://schemas.microsoft.com/office/powerpoint/2010/main" val="10977629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peech bubble">
            <a:extLst>
              <a:ext uri="{FF2B5EF4-FFF2-40B4-BE49-F238E27FC236}">
                <a16:creationId xmlns:a16="http://schemas.microsoft.com/office/drawing/2014/main" id="{90D7E0E5-BD49-4C2F-A08E-6BE12947CB07}"/>
              </a:ext>
              <a:ext uri="{C183D7F6-B498-43B3-948B-1728B52AA6E4}">
                <adec:decorative xmlns:adec="http://schemas.microsoft.com/office/drawing/2017/decorative" val="0"/>
              </a:ext>
            </a:extLst>
          </p:cNvPr>
          <p:cNvGrpSpPr/>
          <p:nvPr/>
        </p:nvGrpSpPr>
        <p:grpSpPr>
          <a:xfrm>
            <a:off x="8477533" y="4338963"/>
            <a:ext cx="3176337" cy="1780675"/>
            <a:chOff x="4247146" y="1750201"/>
            <a:chExt cx="3176337" cy="1780675"/>
          </a:xfrm>
        </p:grpSpPr>
        <p:sp>
          <p:nvSpPr>
            <p:cNvPr id="9" name="Speech Bubble: Oval 8">
              <a:extLst>
                <a:ext uri="{FF2B5EF4-FFF2-40B4-BE49-F238E27FC236}">
                  <a16:creationId xmlns:a16="http://schemas.microsoft.com/office/drawing/2014/main" id="{A550C7B7-8533-42CC-B6B6-C69C590ACE95}"/>
                </a:ext>
                <a:ext uri="{C183D7F6-B498-43B3-948B-1728B52AA6E4}">
                  <adec:decorative xmlns:adec="http://schemas.microsoft.com/office/drawing/2017/decorative" val="1"/>
                </a:ext>
              </a:extLst>
            </p:cNvPr>
            <p:cNvSpPr/>
            <p:nvPr/>
          </p:nvSpPr>
          <p:spPr>
            <a:xfrm>
              <a:off x="4247146" y="1750201"/>
              <a:ext cx="3176337" cy="1780675"/>
            </a:xfrm>
            <a:prstGeom prst="wedgeEllipseCallout">
              <a:avLst>
                <a:gd name="adj1" fmla="val 1199"/>
                <a:gd name="adj2" fmla="val 56977"/>
              </a:avLst>
            </a:prstGeom>
            <a:solidFill>
              <a:srgbClr val="F5F5F5"/>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22" name="TextBox 21" descr="‘This has bled into my home life and I’ve lost weight and have more energy’.&#10;">
              <a:extLst>
                <a:ext uri="{FF2B5EF4-FFF2-40B4-BE49-F238E27FC236}">
                  <a16:creationId xmlns:a16="http://schemas.microsoft.com/office/drawing/2014/main" id="{46298D3E-7376-4F8E-9602-C4CC082FB291}"/>
                </a:ext>
              </a:extLst>
            </p:cNvPr>
            <p:cNvSpPr txBox="1"/>
            <p:nvPr/>
          </p:nvSpPr>
          <p:spPr>
            <a:xfrm>
              <a:off x="4707352" y="2290493"/>
              <a:ext cx="2255924" cy="6694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50" i="1" dirty="0">
                  <a:solidFill>
                    <a:schemeClr val="tx2">
                      <a:lumMod val="50000"/>
                    </a:schemeClr>
                  </a:solidFill>
                </a:rPr>
                <a:t>‘This has bled into my home life and I’ve lost weight and have more energy’.</a:t>
              </a:r>
            </a:p>
          </p:txBody>
        </p:sp>
      </p:grpSp>
      <p:grpSp>
        <p:nvGrpSpPr>
          <p:cNvPr id="23" name="Group 22" descr="Speech bubble">
            <a:extLst>
              <a:ext uri="{FF2B5EF4-FFF2-40B4-BE49-F238E27FC236}">
                <a16:creationId xmlns:a16="http://schemas.microsoft.com/office/drawing/2014/main" id="{983436F4-67E8-473D-A049-9120A4C8023B}"/>
              </a:ext>
              <a:ext uri="{C183D7F6-B498-43B3-948B-1728B52AA6E4}">
                <adec:decorative xmlns:adec="http://schemas.microsoft.com/office/drawing/2017/decorative" val="0"/>
              </a:ext>
            </a:extLst>
          </p:cNvPr>
          <p:cNvGrpSpPr/>
          <p:nvPr/>
        </p:nvGrpSpPr>
        <p:grpSpPr>
          <a:xfrm>
            <a:off x="4481661" y="4338963"/>
            <a:ext cx="3176337" cy="1780675"/>
            <a:chOff x="8472419" y="4447656"/>
            <a:chExt cx="3176337" cy="1780675"/>
          </a:xfrm>
        </p:grpSpPr>
        <p:sp>
          <p:nvSpPr>
            <p:cNvPr id="16" name="Speech Bubble: Oval 15">
              <a:extLst>
                <a:ext uri="{FF2B5EF4-FFF2-40B4-BE49-F238E27FC236}">
                  <a16:creationId xmlns:a16="http://schemas.microsoft.com/office/drawing/2014/main" id="{F8A8C1F2-5C25-4587-B294-30E9B3538326}"/>
                </a:ext>
                <a:ext uri="{C183D7F6-B498-43B3-948B-1728B52AA6E4}">
                  <adec:decorative xmlns:adec="http://schemas.microsoft.com/office/drawing/2017/decorative" val="1"/>
                </a:ext>
              </a:extLst>
            </p:cNvPr>
            <p:cNvSpPr/>
            <p:nvPr/>
          </p:nvSpPr>
          <p:spPr>
            <a:xfrm>
              <a:off x="8472419" y="4447656"/>
              <a:ext cx="3176337" cy="1780675"/>
            </a:xfrm>
            <a:prstGeom prst="wedgeEllipseCallout">
              <a:avLst>
                <a:gd name="adj1" fmla="val 32674"/>
                <a:gd name="adj2" fmla="val 46707"/>
              </a:avLst>
            </a:prstGeom>
            <a:solidFill>
              <a:srgbClr val="F5F5F5"/>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21" name="TextBox 20" descr="‘The course was eye opening, in particular for me to consider how to manage check ins throughout different and shifting teams’.&#10;">
              <a:extLst>
                <a:ext uri="{FF2B5EF4-FFF2-40B4-BE49-F238E27FC236}">
                  <a16:creationId xmlns:a16="http://schemas.microsoft.com/office/drawing/2014/main" id="{57720072-9937-4401-BB90-FE726FE388D3}"/>
                </a:ext>
              </a:extLst>
            </p:cNvPr>
            <p:cNvSpPr txBox="1"/>
            <p:nvPr/>
          </p:nvSpPr>
          <p:spPr>
            <a:xfrm>
              <a:off x="8921730" y="4855751"/>
              <a:ext cx="2255924" cy="1054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50" i="1" dirty="0">
                  <a:solidFill>
                    <a:schemeClr val="tx2">
                      <a:lumMod val="50000"/>
                    </a:schemeClr>
                  </a:solidFill>
                </a:rPr>
                <a:t>‘The course was eye opening, in particular for me to consider how to manage check ins throughout different and shifting teams’.</a:t>
              </a:r>
            </a:p>
          </p:txBody>
        </p:sp>
      </p:grpSp>
      <p:sp>
        <p:nvSpPr>
          <p:cNvPr id="15" name="Speech Bubble: Oval 14">
            <a:extLst>
              <a:ext uri="{FF2B5EF4-FFF2-40B4-BE49-F238E27FC236}">
                <a16:creationId xmlns:a16="http://schemas.microsoft.com/office/drawing/2014/main" id="{1CCF0F83-BA5D-49FD-B96F-60694E83CDE6}"/>
              </a:ext>
              <a:ext uri="{C183D7F6-B498-43B3-948B-1728B52AA6E4}">
                <adec:decorative xmlns:adec="http://schemas.microsoft.com/office/drawing/2017/decorative" val="1"/>
              </a:ext>
            </a:extLst>
          </p:cNvPr>
          <p:cNvSpPr/>
          <p:nvPr/>
        </p:nvSpPr>
        <p:spPr>
          <a:xfrm>
            <a:off x="276725" y="4199591"/>
            <a:ext cx="3385402" cy="2028740"/>
          </a:xfrm>
          <a:prstGeom prst="wedgeEllipseCallout">
            <a:avLst>
              <a:gd name="adj1" fmla="val -28357"/>
              <a:gd name="adj2" fmla="val 48761"/>
            </a:avLst>
          </a:prstGeom>
          <a:solidFill>
            <a:srgbClr val="F5F5F5"/>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19" name="TextBox 18" descr="‘The impact has been knowing my capacity and only taking on what I am able to do. Taking time for myself and checking on my own wellbeing has helped me to become more relaxed and not feel so anxious’.&#10;">
            <a:extLst>
              <a:ext uri="{FF2B5EF4-FFF2-40B4-BE49-F238E27FC236}">
                <a16:creationId xmlns:a16="http://schemas.microsoft.com/office/drawing/2014/main" id="{F1405FE1-DA21-40B3-A193-7AC706300E2D}"/>
              </a:ext>
            </a:extLst>
          </p:cNvPr>
          <p:cNvSpPr txBox="1"/>
          <p:nvPr/>
        </p:nvSpPr>
        <p:spPr>
          <a:xfrm>
            <a:off x="701115" y="4509875"/>
            <a:ext cx="2536621" cy="1438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50" i="1" dirty="0">
                <a:solidFill>
                  <a:schemeClr val="tx2">
                    <a:lumMod val="50000"/>
                  </a:schemeClr>
                </a:solidFill>
              </a:rPr>
              <a:t>‘The impact has been knowing my capacity and only taking on what I am able to do. Taking time for myself and checking on my own wellbeing has helped me to become more relaxed and not feel so anxious’.</a:t>
            </a:r>
          </a:p>
        </p:txBody>
      </p:sp>
      <p:sp>
        <p:nvSpPr>
          <p:cNvPr id="17" name="Speech Bubble: Oval 16">
            <a:extLst>
              <a:ext uri="{FF2B5EF4-FFF2-40B4-BE49-F238E27FC236}">
                <a16:creationId xmlns:a16="http://schemas.microsoft.com/office/drawing/2014/main" id="{CF0CAFB4-9693-4903-B11F-F1DFFF0C0C3F}"/>
              </a:ext>
              <a:ext uri="{C183D7F6-B498-43B3-948B-1728B52AA6E4}">
                <adec:decorative xmlns:adec="http://schemas.microsoft.com/office/drawing/2017/decorative" val="1"/>
              </a:ext>
            </a:extLst>
          </p:cNvPr>
          <p:cNvSpPr/>
          <p:nvPr/>
        </p:nvSpPr>
        <p:spPr>
          <a:xfrm>
            <a:off x="8478250" y="1707769"/>
            <a:ext cx="3176337" cy="1780675"/>
          </a:xfrm>
          <a:prstGeom prst="wedgeEllipseCallout">
            <a:avLst>
              <a:gd name="adj1" fmla="val -10316"/>
              <a:gd name="adj2" fmla="val 63824"/>
            </a:avLst>
          </a:prstGeom>
          <a:solidFill>
            <a:srgbClr val="F5F5F5"/>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20" name="TextBox 19" descr="‘’I feel much more confident in my ability to assess my own wellbeing… I felt equipped to look after myself, but also to notice those impacts and assess my resilience.’&#10;">
            <a:extLst>
              <a:ext uri="{FF2B5EF4-FFF2-40B4-BE49-F238E27FC236}">
                <a16:creationId xmlns:a16="http://schemas.microsoft.com/office/drawing/2014/main" id="{EB377E5B-167D-47E4-9FCD-DC539FC8350D}"/>
              </a:ext>
            </a:extLst>
          </p:cNvPr>
          <p:cNvSpPr txBox="1"/>
          <p:nvPr/>
        </p:nvSpPr>
        <p:spPr>
          <a:xfrm>
            <a:off x="8945059" y="1974859"/>
            <a:ext cx="2255924" cy="12464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50" i="1" dirty="0">
                <a:solidFill>
                  <a:schemeClr val="tx2">
                    <a:lumMod val="50000"/>
                  </a:schemeClr>
                </a:solidFill>
              </a:rPr>
              <a:t>‘’I feel much more confident in my ability to assess my own wellbeing… I felt equipped to look after myself, but also to notice those impacts and assess my resilience.’</a:t>
            </a:r>
          </a:p>
        </p:txBody>
      </p:sp>
      <p:grpSp>
        <p:nvGrpSpPr>
          <p:cNvPr id="6" name="Group 5" descr="Speech bubble">
            <a:extLst>
              <a:ext uri="{FF2B5EF4-FFF2-40B4-BE49-F238E27FC236}">
                <a16:creationId xmlns:a16="http://schemas.microsoft.com/office/drawing/2014/main" id="{2908A626-F9F4-47DE-9A2C-1D1452FB8719}"/>
              </a:ext>
            </a:extLst>
          </p:cNvPr>
          <p:cNvGrpSpPr/>
          <p:nvPr/>
        </p:nvGrpSpPr>
        <p:grpSpPr>
          <a:xfrm>
            <a:off x="4187973" y="1689527"/>
            <a:ext cx="3176337" cy="1780675"/>
            <a:chOff x="328359" y="4564692"/>
            <a:chExt cx="3176337" cy="1780675"/>
          </a:xfrm>
        </p:grpSpPr>
        <p:sp>
          <p:nvSpPr>
            <p:cNvPr id="14" name="Speech Bubble: Oval 13">
              <a:extLst>
                <a:ext uri="{FF2B5EF4-FFF2-40B4-BE49-F238E27FC236}">
                  <a16:creationId xmlns:a16="http://schemas.microsoft.com/office/drawing/2014/main" id="{2A3F514B-3C39-49C3-A67D-D1B5A8FDF025}"/>
                </a:ext>
                <a:ext uri="{C183D7F6-B498-43B3-948B-1728B52AA6E4}">
                  <adec:decorative xmlns:adec="http://schemas.microsoft.com/office/drawing/2017/decorative" val="1"/>
                </a:ext>
              </a:extLst>
            </p:cNvPr>
            <p:cNvSpPr/>
            <p:nvPr/>
          </p:nvSpPr>
          <p:spPr>
            <a:xfrm>
              <a:off x="328359" y="4564692"/>
              <a:ext cx="3176337" cy="1780675"/>
            </a:xfrm>
            <a:prstGeom prst="wedgeEllipseCallout">
              <a:avLst>
                <a:gd name="adj1" fmla="val 1199"/>
                <a:gd name="adj2" fmla="val 56977"/>
              </a:avLst>
            </a:prstGeom>
            <a:solidFill>
              <a:srgbClr val="F5F5F5"/>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10" name="TextBox 9" descr="‘My participation in this course has enabled me to contribute in small but meaningful ways to initiating wellbeing conversations about what fostering a positive wellbeing culture truly entails’. &#10;&#10;&#10;">
              <a:extLst>
                <a:ext uri="{FF2B5EF4-FFF2-40B4-BE49-F238E27FC236}">
                  <a16:creationId xmlns:a16="http://schemas.microsoft.com/office/drawing/2014/main" id="{6E3DE6A7-DB18-4233-90B7-DEF240CC0E0B}"/>
                </a:ext>
              </a:extLst>
            </p:cNvPr>
            <p:cNvSpPr txBox="1"/>
            <p:nvPr/>
          </p:nvSpPr>
          <p:spPr>
            <a:xfrm>
              <a:off x="771877" y="4789768"/>
              <a:ext cx="2289300" cy="1438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50" i="1" dirty="0">
                  <a:solidFill>
                    <a:schemeClr val="tx2">
                      <a:lumMod val="50000"/>
                    </a:schemeClr>
                  </a:solidFill>
                </a:rPr>
                <a:t>‘My participation in this course has enabled me to contribute in small but meaningful ways to initiating wellbeing conversations about what fostering a positive wellbeing culture truly entails’. </a:t>
              </a:r>
            </a:p>
          </p:txBody>
        </p:sp>
      </p:grpSp>
      <p:sp>
        <p:nvSpPr>
          <p:cNvPr id="2" name="Speech Bubble: Oval 1">
            <a:extLst>
              <a:ext uri="{FF2B5EF4-FFF2-40B4-BE49-F238E27FC236}">
                <a16:creationId xmlns:a16="http://schemas.microsoft.com/office/drawing/2014/main" id="{50B3068D-F27A-4F43-924D-651C59082F6F}"/>
              </a:ext>
              <a:ext uri="{C183D7F6-B498-43B3-948B-1728B52AA6E4}">
                <adec:decorative xmlns:adec="http://schemas.microsoft.com/office/drawing/2017/decorative" val="1"/>
              </a:ext>
            </a:extLst>
          </p:cNvPr>
          <p:cNvSpPr/>
          <p:nvPr/>
        </p:nvSpPr>
        <p:spPr>
          <a:xfrm>
            <a:off x="276725" y="1707770"/>
            <a:ext cx="3176337" cy="1780675"/>
          </a:xfrm>
          <a:prstGeom prst="wedgeEllipseCallout">
            <a:avLst>
              <a:gd name="adj1" fmla="val 35669"/>
              <a:gd name="adj2" fmla="val 59004"/>
            </a:avLst>
          </a:prstGeom>
          <a:solidFill>
            <a:srgbClr val="F5F5F5"/>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3087"/>
              </a:solidFill>
              <a:effectLst/>
              <a:uFillTx/>
              <a:latin typeface="+mj-lt"/>
              <a:ea typeface="+mj-ea"/>
              <a:cs typeface="+mj-cs"/>
              <a:sym typeface="Arial"/>
            </a:endParaRPr>
          </a:p>
        </p:txBody>
      </p:sp>
      <p:sp>
        <p:nvSpPr>
          <p:cNvPr id="3" name="TextBox 2" descr="‘I’m able to recognise the signs of burnout more easily, and also identify what takes me down that path so that I can put things in place early to help myself’&#10;">
            <a:extLst>
              <a:ext uri="{FF2B5EF4-FFF2-40B4-BE49-F238E27FC236}">
                <a16:creationId xmlns:a16="http://schemas.microsoft.com/office/drawing/2014/main" id="{809DD245-FA98-4410-9CF0-36B20D5AF938}"/>
              </a:ext>
            </a:extLst>
          </p:cNvPr>
          <p:cNvSpPr txBox="1"/>
          <p:nvPr/>
        </p:nvSpPr>
        <p:spPr>
          <a:xfrm>
            <a:off x="736931" y="1956617"/>
            <a:ext cx="2255924" cy="12464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50" i="1" dirty="0">
                <a:solidFill>
                  <a:schemeClr val="tx2">
                    <a:lumMod val="50000"/>
                  </a:schemeClr>
                </a:solidFill>
              </a:rPr>
              <a:t>‘I’m able to recognise the signs of burnout more easily, and also identify what takes me down that path so that I can put things in place early to help myself’</a:t>
            </a:r>
          </a:p>
        </p:txBody>
      </p:sp>
      <p:pic>
        <p:nvPicPr>
          <p:cNvPr id="8" name="Picture 7">
            <a:extLst>
              <a:ext uri="{FF2B5EF4-FFF2-40B4-BE49-F238E27FC236}">
                <a16:creationId xmlns:a16="http://schemas.microsoft.com/office/drawing/2014/main" id="{072A3D4F-32BE-41B6-960E-1D05C7EE02B3}"/>
              </a:ext>
              <a:ext uri="{C183D7F6-B498-43B3-948B-1728B52AA6E4}">
                <adec:decorative xmlns:adec="http://schemas.microsoft.com/office/drawing/2017/decorative" val="1"/>
              </a:ext>
            </a:extLst>
          </p:cNvPr>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4894" t="51621" b="26590"/>
          <a:stretch/>
        </p:blipFill>
        <p:spPr bwMode="auto">
          <a:xfrm>
            <a:off x="-1" y="220390"/>
            <a:ext cx="7994013" cy="1165350"/>
          </a:xfrm>
          <a:prstGeom prst="rect">
            <a:avLst/>
          </a:prstGeom>
          <a:ln>
            <a:noFill/>
          </a:ln>
          <a:extLst>
            <a:ext uri="{53640926-AAD7-44D8-BBD7-CCE9431645EC}">
              <a14:shadowObscured xmlns:a14="http://schemas.microsoft.com/office/drawing/2010/main"/>
            </a:ext>
          </a:extLst>
        </p:spPr>
      </p:pic>
      <p:sp>
        <p:nvSpPr>
          <p:cNvPr id="25" name="Rectangle 24" hidden="1">
            <a:extLst>
              <a:ext uri="{FF2B5EF4-FFF2-40B4-BE49-F238E27FC236}">
                <a16:creationId xmlns:a16="http://schemas.microsoft.com/office/drawing/2014/main" id="{C503F447-C90B-4B8B-AF5B-864E4264E100}"/>
              </a:ext>
            </a:extLst>
          </p:cNvPr>
          <p:cNvSpPr/>
          <p:nvPr/>
        </p:nvSpPr>
        <p:spPr>
          <a:xfrm>
            <a:off x="4853070" y="1062926"/>
            <a:ext cx="6096000" cy="461665"/>
          </a:xfrm>
          <a:prstGeom prst="rect">
            <a:avLst/>
          </a:prstGeom>
        </p:spPr>
        <p:txBody>
          <a:bodyPr>
            <a:spAutoFit/>
          </a:bodyPr>
          <a:lstStyle/>
          <a:p>
            <a:pPr algn="ctr"/>
            <a:r>
              <a:rPr lang="en-GB" sz="2400" dirty="0">
                <a:solidFill>
                  <a:schemeClr val="tx2">
                    <a:lumMod val="50000"/>
                  </a:schemeClr>
                </a:solidFill>
              </a:rPr>
              <a:t>Leading for Wellbeing – Feedback</a:t>
            </a:r>
          </a:p>
        </p:txBody>
      </p:sp>
      <p:sp>
        <p:nvSpPr>
          <p:cNvPr id="4" name="Title 3">
            <a:extLst>
              <a:ext uri="{FF2B5EF4-FFF2-40B4-BE49-F238E27FC236}">
                <a16:creationId xmlns:a16="http://schemas.microsoft.com/office/drawing/2014/main" id="{7D3BF23A-F88D-4634-8956-A12CED01B313}"/>
              </a:ext>
            </a:extLst>
          </p:cNvPr>
          <p:cNvSpPr>
            <a:spLocks noGrp="1"/>
          </p:cNvSpPr>
          <p:nvPr>
            <p:ph type="title" idx="4294967295"/>
          </p:nvPr>
        </p:nvSpPr>
        <p:spPr>
          <a:xfrm>
            <a:off x="228183" y="447070"/>
            <a:ext cx="10972800" cy="817198"/>
          </a:xfrm>
        </p:spPr>
        <p:txBody>
          <a:bodyPr/>
          <a:lstStyle/>
          <a:p>
            <a:pPr rtl="0" fontAlgn="auto" latinLnBrk="0" hangingPunct="1"/>
            <a:r>
              <a:rPr lang="en-GB" sz="2800" b="1"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Leading</a:t>
            </a:r>
            <a:r>
              <a:rPr lang="en-GB" sz="2800" b="0"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 for Wellbeing - </a:t>
            </a:r>
            <a:r>
              <a:rPr lang="en-GB" sz="2800" b="1" i="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Feedback</a:t>
            </a:r>
            <a:endParaRPr lang="en-GB" b="1" dirty="0">
              <a:effectLst/>
            </a:endParaRPr>
          </a:p>
        </p:txBody>
      </p:sp>
    </p:spTree>
    <p:extLst>
      <p:ext uri="{BB962C8B-B14F-4D97-AF65-F5344CB8AC3E}">
        <p14:creationId xmlns:p14="http://schemas.microsoft.com/office/powerpoint/2010/main" val="1385802966"/>
      </p:ext>
    </p:extLst>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003087"/>
      </a:lt1>
      <a:dk2>
        <a:srgbClr val="A7A7A7"/>
      </a:dk2>
      <a:lt2>
        <a:srgbClr val="535353"/>
      </a:lt2>
      <a:accent1>
        <a:srgbClr val="DA281C"/>
      </a:accent1>
      <a:accent2>
        <a:srgbClr val="330071"/>
      </a:accent2>
      <a:accent3>
        <a:srgbClr val="ED8B00"/>
      </a:accent3>
      <a:accent4>
        <a:srgbClr val="009638"/>
      </a:accent4>
      <a:accent5>
        <a:srgbClr val="006747"/>
      </a:accent5>
      <a:accent6>
        <a:srgbClr val="AE2473"/>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878787"/>
      </a:dk1>
      <a:lt1>
        <a:srgbClr val="003087"/>
      </a:lt1>
      <a:dk2>
        <a:srgbClr val="A7A7A7"/>
      </a:dk2>
      <a:lt2>
        <a:srgbClr val="535353"/>
      </a:lt2>
      <a:accent1>
        <a:srgbClr val="DA281C"/>
      </a:accent1>
      <a:accent2>
        <a:srgbClr val="330071"/>
      </a:accent2>
      <a:accent3>
        <a:srgbClr val="ED8B00"/>
      </a:accent3>
      <a:accent4>
        <a:srgbClr val="009638"/>
      </a:accent4>
      <a:accent5>
        <a:srgbClr val="006747"/>
      </a:accent5>
      <a:accent6>
        <a:srgbClr val="AE2473"/>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A6E978A73293498A9D5DDCE39702AB" ma:contentTypeVersion="14" ma:contentTypeDescription="Create a new document." ma:contentTypeScope="" ma:versionID="8b671a97be2d5cec06204ad764002892">
  <xsd:schema xmlns:xsd="http://www.w3.org/2001/XMLSchema" xmlns:xs="http://www.w3.org/2001/XMLSchema" xmlns:p="http://schemas.microsoft.com/office/2006/metadata/properties" xmlns:ns2="c284ec47-4886-423d-9f72-e4bf3d5f387b" xmlns:ns3="ebd64cbd-6cf5-435c-bd4a-b8fc9bc14ad4" targetNamespace="http://schemas.microsoft.com/office/2006/metadata/properties" ma:root="true" ma:fieldsID="f716e16e2c2991c2fd0ec03b76c3736d" ns2:_="" ns3:_="">
    <xsd:import namespace="c284ec47-4886-423d-9f72-e4bf3d5f387b"/>
    <xsd:import namespace="ebd64cbd-6cf5-435c-bd4a-b8fc9bc14ad4"/>
    <xsd:element name="properties">
      <xsd:complexType>
        <xsd:sequence>
          <xsd:element name="documentManagement">
            <xsd:complexType>
              <xsd:all>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4ec47-4886-423d-9f72-e4bf3d5f387b"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518A94-EA82-4FFB-885D-AD0E6CE6B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4ec47-4886-423d-9f72-e4bf3d5f387b"/>
    <ds:schemaRef ds:uri="ebd64cbd-6cf5-435c-bd4a-b8fc9bc14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A4E273-787E-4E05-97F3-DC9A6DA4456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bd64cbd-6cf5-435c-bd4a-b8fc9bc14ad4"/>
    <ds:schemaRef ds:uri="c284ec47-4886-423d-9f72-e4bf3d5f387b"/>
    <ds:schemaRef ds:uri="http://www.w3.org/XML/1998/namespace"/>
  </ds:schemaRefs>
</ds:datastoreItem>
</file>

<file path=customXml/itemProps3.xml><?xml version="1.0" encoding="utf-8"?>
<ds:datastoreItem xmlns:ds="http://schemas.openxmlformats.org/officeDocument/2006/customXml" ds:itemID="{4C748A04-DFCE-4458-8B8D-04E6F61D8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6583</TotalTime>
  <Words>877</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2_Office Theme</vt:lpstr>
      <vt:lpstr>Appendix 1: Wellbeing Conversations &amp; Leading for Wellbeing</vt:lpstr>
      <vt:lpstr>Wellbeing Conversations - Development &amp; Rollout</vt:lpstr>
      <vt:lpstr>Wellbeing Conversations – Results &amp; Impact</vt:lpstr>
      <vt:lpstr>Wellbeing Conversations – Next steps</vt:lpstr>
      <vt:lpstr>Introducing Leading for Wellbeing</vt:lpstr>
      <vt:lpstr>Leading for Wellbeing – Key Themes</vt:lpstr>
      <vt:lpstr>Leading for Wellbeing -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Allwinter</dc:creator>
  <cp:lastModifiedBy>Hollie Godwin</cp:lastModifiedBy>
  <cp:revision>405</cp:revision>
  <dcterms:modified xsi:type="dcterms:W3CDTF">2025-12-19T15:13:38Z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0x010100ACA6E978A73293498A9D5DDCE39702AB</vt:lpwstr>
  </property>
</Properties>
</file>